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66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60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2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4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2.xml" ContentType="application/vnd.openxmlformats-officedocument.presentationml.notesSlide+xml"/>
  <Override PartName="/ppt/notesSlides/notesSlide4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3.xml" ContentType="application/vnd.openxmlformats-officedocument.drawingml.chart+xml"/>
  <Override PartName="/ppt/theme/theme1.xml" ContentType="application/vnd.openxmlformats-officedocument.theme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03" r:id="rId3"/>
    <p:sldId id="282" r:id="rId4"/>
    <p:sldId id="262" r:id="rId5"/>
    <p:sldId id="348" r:id="rId6"/>
    <p:sldId id="287" r:id="rId7"/>
    <p:sldId id="286" r:id="rId8"/>
    <p:sldId id="308" r:id="rId9"/>
    <p:sldId id="309" r:id="rId10"/>
    <p:sldId id="311" r:id="rId11"/>
    <p:sldId id="314" r:id="rId12"/>
    <p:sldId id="313" r:id="rId13"/>
    <p:sldId id="316" r:id="rId14"/>
    <p:sldId id="360" r:id="rId15"/>
    <p:sldId id="364" r:id="rId16"/>
    <p:sldId id="365" r:id="rId17"/>
    <p:sldId id="317" r:id="rId18"/>
    <p:sldId id="381" r:id="rId19"/>
    <p:sldId id="305" r:id="rId20"/>
    <p:sldId id="306" r:id="rId21"/>
    <p:sldId id="307" r:id="rId22"/>
    <p:sldId id="319" r:id="rId23"/>
    <p:sldId id="366" r:id="rId24"/>
    <p:sldId id="320" r:id="rId25"/>
    <p:sldId id="367" r:id="rId26"/>
    <p:sldId id="321" r:id="rId27"/>
    <p:sldId id="368" r:id="rId28"/>
    <p:sldId id="334" r:id="rId29"/>
    <p:sldId id="335" r:id="rId30"/>
    <p:sldId id="336" r:id="rId31"/>
    <p:sldId id="338" r:id="rId32"/>
    <p:sldId id="337" r:id="rId33"/>
    <p:sldId id="324" r:id="rId34"/>
    <p:sldId id="339" r:id="rId35"/>
    <p:sldId id="340" r:id="rId36"/>
    <p:sldId id="341" r:id="rId37"/>
    <p:sldId id="369" r:id="rId38"/>
    <p:sldId id="342" r:id="rId39"/>
    <p:sldId id="375" r:id="rId40"/>
    <p:sldId id="343" r:id="rId41"/>
    <p:sldId id="376" r:id="rId42"/>
    <p:sldId id="346" r:id="rId43"/>
    <p:sldId id="344" r:id="rId44"/>
    <p:sldId id="345" r:id="rId45"/>
    <p:sldId id="283" r:id="rId46"/>
    <p:sldId id="347" r:id="rId47"/>
    <p:sldId id="349" r:id="rId48"/>
    <p:sldId id="258" r:id="rId49"/>
    <p:sldId id="304" r:id="rId50"/>
    <p:sldId id="370" r:id="rId51"/>
    <p:sldId id="350" r:id="rId52"/>
    <p:sldId id="358" r:id="rId53"/>
    <p:sldId id="264" r:id="rId54"/>
    <p:sldId id="372" r:id="rId55"/>
    <p:sldId id="371" r:id="rId56"/>
    <p:sldId id="356" r:id="rId57"/>
    <p:sldId id="351" r:id="rId58"/>
    <p:sldId id="352" r:id="rId59"/>
    <p:sldId id="354" r:id="rId60"/>
    <p:sldId id="263" r:id="rId61"/>
    <p:sldId id="373" r:id="rId62"/>
    <p:sldId id="374" r:id="rId63"/>
    <p:sldId id="276" r:id="rId64"/>
    <p:sldId id="297" r:id="rId65"/>
    <p:sldId id="380" r:id="rId66"/>
    <p:sldId id="259" r:id="rId67"/>
    <p:sldId id="353" r:id="rId68"/>
    <p:sldId id="355" r:id="rId69"/>
    <p:sldId id="288" r:id="rId70"/>
    <p:sldId id="291" r:id="rId71"/>
    <p:sldId id="377" r:id="rId72"/>
    <p:sldId id="378" r:id="rId73"/>
    <p:sldId id="379" r:id="rId74"/>
    <p:sldId id="296" r:id="rId7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n De Cleyn" initials="SD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60"/>
  </p:normalViewPr>
  <p:slideViewPr>
    <p:cSldViewPr>
      <p:cViewPr>
        <p:scale>
          <a:sx n="76" d="100"/>
          <a:sy n="76" d="100"/>
        </p:scale>
        <p:origin x="-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%20Beazar\AppData\Local\Microsoft\Windows\Temporary%20Internet%20Files\Content.Outlook\Z885L08X\IN_grafiek%20nacht%20WE%20verlaging_GA_KV_110610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ocuments\02_Klanten\COL\ECO2\KPI%20en%20RAP\VOORBEREIDING\COL_RAP_MO_KV_1108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Documents\Klanten\VOKA\presentati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ocuments\02_Klanten\COL\ECO2\KPI%20en%20RAP\VOORBEREIDING\COL_RAP_MO_KV_110816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%20Beazar\AppData\Local\Microsoft\Windows\Temporary%20Internet%20Files\Content.Outlook\Z885L08X\Map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21522309711323E-2"/>
          <c:y val="0.10879629629629635"/>
          <c:w val="0.58272637795275561"/>
          <c:h val="0.7731481481481482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Blad2!$A$1:$A$6</c:f>
              <c:strCache>
                <c:ptCount val="6"/>
                <c:pt idx="0">
                  <c:v>Process cooling</c:v>
                </c:pt>
                <c:pt idx="1">
                  <c:v>Lighting</c:v>
                </c:pt>
                <c:pt idx="2">
                  <c:v>Compressed air</c:v>
                </c:pt>
                <c:pt idx="3">
                  <c:v>Pumps</c:v>
                </c:pt>
                <c:pt idx="4">
                  <c:v>Air conditioning</c:v>
                </c:pt>
                <c:pt idx="5">
                  <c:v>Other electrical equipment</c:v>
                </c:pt>
              </c:strCache>
            </c:strRef>
          </c:cat>
          <c:val>
            <c:numRef>
              <c:f>Blad2!$B$1:$B$6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0.29000000000000009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81386701662317"/>
          <c:y val="5.1972149314668981E-2"/>
          <c:w val="0.24751946631671046"/>
          <c:h val="0.90531496062992101"/>
        </c:manualLayout>
      </c:layout>
      <c:overlay val="0"/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17561742370065E-2"/>
          <c:y val="5.1400554097404488E-2"/>
          <c:w val="0.74740245828317931"/>
          <c:h val="0.89719889180519163"/>
        </c:manualLayout>
      </c:layout>
      <c:lineChart>
        <c:grouping val="standard"/>
        <c:varyColors val="0"/>
        <c:ser>
          <c:idx val="1"/>
          <c:order val="0"/>
          <c:tx>
            <c:v>geen nacht of WE verlaging</c:v>
          </c:tx>
          <c:spPr>
            <a:ln w="25400">
              <a:solidFill>
                <a:schemeClr val="accent4"/>
              </a:solidFill>
            </a:ln>
          </c:spPr>
          <c:marker>
            <c:symbol val="none"/>
          </c:marker>
          <c:dPt>
            <c:idx val="605"/>
            <c:bubble3D val="0"/>
            <c:spPr>
              <a:ln w="25400">
                <a:solidFill>
                  <a:schemeClr val="accent2"/>
                </a:solidFill>
              </a:ln>
            </c:spPr>
          </c:dPt>
          <c:val>
            <c:numRef>
              <c:f>'[1]tabel  (15 min)'!$F$7397:$F$8068</c:f>
              <c:numCache>
                <c:formatCode>General</c:formatCode>
                <c:ptCount val="672"/>
                <c:pt idx="0">
                  <c:v>38.379999999999995</c:v>
                </c:pt>
                <c:pt idx="1">
                  <c:v>37.370000000000005</c:v>
                </c:pt>
                <c:pt idx="2">
                  <c:v>37.370000000000005</c:v>
                </c:pt>
                <c:pt idx="3">
                  <c:v>36.36</c:v>
                </c:pt>
                <c:pt idx="4">
                  <c:v>36.36</c:v>
                </c:pt>
                <c:pt idx="5">
                  <c:v>32.32</c:v>
                </c:pt>
                <c:pt idx="6">
                  <c:v>37.370000000000005</c:v>
                </c:pt>
                <c:pt idx="7">
                  <c:v>39.39</c:v>
                </c:pt>
                <c:pt idx="8">
                  <c:v>39.39</c:v>
                </c:pt>
                <c:pt idx="9">
                  <c:v>40.4</c:v>
                </c:pt>
                <c:pt idx="10">
                  <c:v>38.379999999999995</c:v>
                </c:pt>
                <c:pt idx="11">
                  <c:v>35.349999999999994</c:v>
                </c:pt>
                <c:pt idx="12">
                  <c:v>36.36</c:v>
                </c:pt>
                <c:pt idx="13">
                  <c:v>35.349999999999994</c:v>
                </c:pt>
                <c:pt idx="14">
                  <c:v>37.370000000000005</c:v>
                </c:pt>
                <c:pt idx="15">
                  <c:v>39.39</c:v>
                </c:pt>
                <c:pt idx="16">
                  <c:v>37.370000000000005</c:v>
                </c:pt>
                <c:pt idx="17">
                  <c:v>35.349999999999994</c:v>
                </c:pt>
                <c:pt idx="18">
                  <c:v>31.310000000000024</c:v>
                </c:pt>
                <c:pt idx="19">
                  <c:v>35.349999999999994</c:v>
                </c:pt>
                <c:pt idx="20">
                  <c:v>35.349999999999994</c:v>
                </c:pt>
                <c:pt idx="21">
                  <c:v>36.36</c:v>
                </c:pt>
                <c:pt idx="22">
                  <c:v>38.379999999999995</c:v>
                </c:pt>
                <c:pt idx="23">
                  <c:v>39.39</c:v>
                </c:pt>
                <c:pt idx="24">
                  <c:v>35.349999999999994</c:v>
                </c:pt>
                <c:pt idx="25">
                  <c:v>35.349999999999994</c:v>
                </c:pt>
                <c:pt idx="26">
                  <c:v>39.39</c:v>
                </c:pt>
                <c:pt idx="27">
                  <c:v>39.39</c:v>
                </c:pt>
                <c:pt idx="28">
                  <c:v>39.39</c:v>
                </c:pt>
                <c:pt idx="29">
                  <c:v>39.39</c:v>
                </c:pt>
                <c:pt idx="30">
                  <c:v>36.36</c:v>
                </c:pt>
                <c:pt idx="31">
                  <c:v>36.36</c:v>
                </c:pt>
                <c:pt idx="32">
                  <c:v>34.339999999999996</c:v>
                </c:pt>
                <c:pt idx="33">
                  <c:v>36.36</c:v>
                </c:pt>
                <c:pt idx="34">
                  <c:v>37.370000000000005</c:v>
                </c:pt>
                <c:pt idx="35">
                  <c:v>38.379999999999995</c:v>
                </c:pt>
                <c:pt idx="36">
                  <c:v>42.42</c:v>
                </c:pt>
                <c:pt idx="37">
                  <c:v>49.49</c:v>
                </c:pt>
                <c:pt idx="38">
                  <c:v>50.5</c:v>
                </c:pt>
                <c:pt idx="39">
                  <c:v>47.47</c:v>
                </c:pt>
                <c:pt idx="40">
                  <c:v>43.43</c:v>
                </c:pt>
                <c:pt idx="41">
                  <c:v>41.41</c:v>
                </c:pt>
                <c:pt idx="42">
                  <c:v>46.46</c:v>
                </c:pt>
                <c:pt idx="43">
                  <c:v>48.48</c:v>
                </c:pt>
                <c:pt idx="44">
                  <c:v>48.48</c:v>
                </c:pt>
                <c:pt idx="45">
                  <c:v>45.449999999999996</c:v>
                </c:pt>
                <c:pt idx="46">
                  <c:v>41.41</c:v>
                </c:pt>
                <c:pt idx="47">
                  <c:v>43.43</c:v>
                </c:pt>
                <c:pt idx="48">
                  <c:v>48.48</c:v>
                </c:pt>
                <c:pt idx="49">
                  <c:v>50.5</c:v>
                </c:pt>
                <c:pt idx="50">
                  <c:v>49.49</c:v>
                </c:pt>
                <c:pt idx="51">
                  <c:v>42.42</c:v>
                </c:pt>
                <c:pt idx="52">
                  <c:v>43.43</c:v>
                </c:pt>
                <c:pt idx="53">
                  <c:v>47.47</c:v>
                </c:pt>
                <c:pt idx="54">
                  <c:v>45.449999999999996</c:v>
                </c:pt>
                <c:pt idx="55">
                  <c:v>49.49</c:v>
                </c:pt>
                <c:pt idx="56">
                  <c:v>49.49</c:v>
                </c:pt>
                <c:pt idx="57">
                  <c:v>42.42</c:v>
                </c:pt>
                <c:pt idx="58">
                  <c:v>41.41</c:v>
                </c:pt>
                <c:pt idx="59">
                  <c:v>46.46</c:v>
                </c:pt>
                <c:pt idx="60">
                  <c:v>45.449999999999996</c:v>
                </c:pt>
                <c:pt idx="61">
                  <c:v>48.48</c:v>
                </c:pt>
                <c:pt idx="62">
                  <c:v>48.48</c:v>
                </c:pt>
                <c:pt idx="63">
                  <c:v>42.42</c:v>
                </c:pt>
                <c:pt idx="64">
                  <c:v>45.449999999999996</c:v>
                </c:pt>
                <c:pt idx="65">
                  <c:v>43.43</c:v>
                </c:pt>
                <c:pt idx="66">
                  <c:v>46.46</c:v>
                </c:pt>
                <c:pt idx="67">
                  <c:v>49.49</c:v>
                </c:pt>
                <c:pt idx="68">
                  <c:v>48.48</c:v>
                </c:pt>
                <c:pt idx="69">
                  <c:v>45.449999999999996</c:v>
                </c:pt>
                <c:pt idx="70">
                  <c:v>43.43</c:v>
                </c:pt>
                <c:pt idx="71">
                  <c:v>40.4</c:v>
                </c:pt>
                <c:pt idx="72">
                  <c:v>45.449999999999996</c:v>
                </c:pt>
                <c:pt idx="73">
                  <c:v>45.449999999999996</c:v>
                </c:pt>
                <c:pt idx="74">
                  <c:v>47.47</c:v>
                </c:pt>
                <c:pt idx="75">
                  <c:v>46.46</c:v>
                </c:pt>
                <c:pt idx="76">
                  <c:v>46.46</c:v>
                </c:pt>
                <c:pt idx="77">
                  <c:v>41.41</c:v>
                </c:pt>
                <c:pt idx="78">
                  <c:v>41.41</c:v>
                </c:pt>
                <c:pt idx="79">
                  <c:v>48.48</c:v>
                </c:pt>
                <c:pt idx="80">
                  <c:v>47.47</c:v>
                </c:pt>
                <c:pt idx="81">
                  <c:v>41.41</c:v>
                </c:pt>
                <c:pt idx="82">
                  <c:v>41.41</c:v>
                </c:pt>
                <c:pt idx="83">
                  <c:v>44.44</c:v>
                </c:pt>
                <c:pt idx="84">
                  <c:v>45.449999999999996</c:v>
                </c:pt>
                <c:pt idx="85">
                  <c:v>47.47</c:v>
                </c:pt>
                <c:pt idx="86">
                  <c:v>47.47</c:v>
                </c:pt>
                <c:pt idx="87">
                  <c:v>47.47</c:v>
                </c:pt>
                <c:pt idx="88">
                  <c:v>46.46</c:v>
                </c:pt>
                <c:pt idx="89">
                  <c:v>42.42</c:v>
                </c:pt>
                <c:pt idx="90">
                  <c:v>41.41</c:v>
                </c:pt>
                <c:pt idx="91">
                  <c:v>47.47</c:v>
                </c:pt>
                <c:pt idx="92">
                  <c:v>57.57</c:v>
                </c:pt>
                <c:pt idx="93">
                  <c:v>56.56</c:v>
                </c:pt>
                <c:pt idx="94">
                  <c:v>47.47</c:v>
                </c:pt>
                <c:pt idx="95">
                  <c:v>49.49</c:v>
                </c:pt>
                <c:pt idx="96">
                  <c:v>50.5</c:v>
                </c:pt>
                <c:pt idx="97">
                  <c:v>54.54</c:v>
                </c:pt>
                <c:pt idx="98">
                  <c:v>56.56</c:v>
                </c:pt>
                <c:pt idx="99">
                  <c:v>50.5</c:v>
                </c:pt>
                <c:pt idx="100">
                  <c:v>49.49</c:v>
                </c:pt>
                <c:pt idx="101">
                  <c:v>47.47</c:v>
                </c:pt>
                <c:pt idx="102">
                  <c:v>55.55</c:v>
                </c:pt>
                <c:pt idx="103">
                  <c:v>54.54</c:v>
                </c:pt>
                <c:pt idx="104">
                  <c:v>51.51</c:v>
                </c:pt>
                <c:pt idx="105">
                  <c:v>50.5</c:v>
                </c:pt>
                <c:pt idx="106">
                  <c:v>54.54</c:v>
                </c:pt>
                <c:pt idx="107">
                  <c:v>48.48</c:v>
                </c:pt>
                <c:pt idx="108">
                  <c:v>48.48</c:v>
                </c:pt>
                <c:pt idx="109">
                  <c:v>54.54</c:v>
                </c:pt>
                <c:pt idx="110">
                  <c:v>51.51</c:v>
                </c:pt>
                <c:pt idx="111">
                  <c:v>55.55</c:v>
                </c:pt>
                <c:pt idx="112">
                  <c:v>54.54</c:v>
                </c:pt>
                <c:pt idx="113">
                  <c:v>49.49</c:v>
                </c:pt>
                <c:pt idx="114">
                  <c:v>47.47</c:v>
                </c:pt>
                <c:pt idx="115">
                  <c:v>51.51</c:v>
                </c:pt>
                <c:pt idx="116">
                  <c:v>55.55</c:v>
                </c:pt>
                <c:pt idx="117">
                  <c:v>55.55</c:v>
                </c:pt>
                <c:pt idx="118">
                  <c:v>53.53</c:v>
                </c:pt>
                <c:pt idx="119">
                  <c:v>48.48</c:v>
                </c:pt>
                <c:pt idx="120">
                  <c:v>47.47</c:v>
                </c:pt>
                <c:pt idx="121">
                  <c:v>49.49</c:v>
                </c:pt>
                <c:pt idx="122">
                  <c:v>54.54</c:v>
                </c:pt>
                <c:pt idx="123">
                  <c:v>54.54</c:v>
                </c:pt>
                <c:pt idx="124">
                  <c:v>53.53</c:v>
                </c:pt>
                <c:pt idx="125">
                  <c:v>48.48</c:v>
                </c:pt>
                <c:pt idx="126">
                  <c:v>48.48</c:v>
                </c:pt>
                <c:pt idx="127">
                  <c:v>52.52</c:v>
                </c:pt>
                <c:pt idx="128">
                  <c:v>55.55</c:v>
                </c:pt>
                <c:pt idx="129">
                  <c:v>54.54</c:v>
                </c:pt>
                <c:pt idx="130">
                  <c:v>50.5</c:v>
                </c:pt>
                <c:pt idx="131">
                  <c:v>49.49</c:v>
                </c:pt>
                <c:pt idx="132">
                  <c:v>49.49</c:v>
                </c:pt>
                <c:pt idx="133">
                  <c:v>55.55</c:v>
                </c:pt>
                <c:pt idx="134">
                  <c:v>56.56</c:v>
                </c:pt>
                <c:pt idx="135">
                  <c:v>49.49</c:v>
                </c:pt>
                <c:pt idx="136">
                  <c:v>51.51</c:v>
                </c:pt>
                <c:pt idx="137">
                  <c:v>55.55</c:v>
                </c:pt>
                <c:pt idx="138">
                  <c:v>47.47</c:v>
                </c:pt>
                <c:pt idx="139">
                  <c:v>50.5</c:v>
                </c:pt>
                <c:pt idx="140">
                  <c:v>50.5</c:v>
                </c:pt>
                <c:pt idx="141">
                  <c:v>45.449999999999996</c:v>
                </c:pt>
                <c:pt idx="142">
                  <c:v>47.47</c:v>
                </c:pt>
                <c:pt idx="143">
                  <c:v>44.44</c:v>
                </c:pt>
                <c:pt idx="144">
                  <c:v>42.42</c:v>
                </c:pt>
                <c:pt idx="145">
                  <c:v>44.44</c:v>
                </c:pt>
                <c:pt idx="146">
                  <c:v>48.48</c:v>
                </c:pt>
                <c:pt idx="147">
                  <c:v>48.48</c:v>
                </c:pt>
                <c:pt idx="148">
                  <c:v>45.449999999999996</c:v>
                </c:pt>
                <c:pt idx="149">
                  <c:v>39.39</c:v>
                </c:pt>
                <c:pt idx="150">
                  <c:v>41.41</c:v>
                </c:pt>
                <c:pt idx="151">
                  <c:v>47.47</c:v>
                </c:pt>
                <c:pt idx="152">
                  <c:v>49.49</c:v>
                </c:pt>
                <c:pt idx="153">
                  <c:v>45.449999999999996</c:v>
                </c:pt>
                <c:pt idx="154">
                  <c:v>41.41</c:v>
                </c:pt>
                <c:pt idx="155">
                  <c:v>39.39</c:v>
                </c:pt>
                <c:pt idx="156">
                  <c:v>46.46</c:v>
                </c:pt>
                <c:pt idx="157">
                  <c:v>48.48</c:v>
                </c:pt>
                <c:pt idx="158">
                  <c:v>43.43</c:v>
                </c:pt>
                <c:pt idx="159">
                  <c:v>45.449999999999996</c:v>
                </c:pt>
                <c:pt idx="160">
                  <c:v>48.48</c:v>
                </c:pt>
                <c:pt idx="161">
                  <c:v>43.43</c:v>
                </c:pt>
                <c:pt idx="162">
                  <c:v>38.379999999999995</c:v>
                </c:pt>
                <c:pt idx="163">
                  <c:v>40.4</c:v>
                </c:pt>
                <c:pt idx="164">
                  <c:v>46.46</c:v>
                </c:pt>
                <c:pt idx="165">
                  <c:v>47.47</c:v>
                </c:pt>
                <c:pt idx="166">
                  <c:v>45.449999999999996</c:v>
                </c:pt>
                <c:pt idx="167">
                  <c:v>44.44</c:v>
                </c:pt>
                <c:pt idx="168">
                  <c:v>41.41</c:v>
                </c:pt>
                <c:pt idx="169">
                  <c:v>40.4</c:v>
                </c:pt>
                <c:pt idx="170">
                  <c:v>46.46</c:v>
                </c:pt>
                <c:pt idx="171">
                  <c:v>44.44</c:v>
                </c:pt>
                <c:pt idx="172">
                  <c:v>46.46</c:v>
                </c:pt>
                <c:pt idx="173">
                  <c:v>48.48</c:v>
                </c:pt>
                <c:pt idx="174">
                  <c:v>39.39</c:v>
                </c:pt>
                <c:pt idx="175">
                  <c:v>41.41</c:v>
                </c:pt>
                <c:pt idx="176">
                  <c:v>45.449999999999996</c:v>
                </c:pt>
                <c:pt idx="177">
                  <c:v>44.44</c:v>
                </c:pt>
                <c:pt idx="178">
                  <c:v>46.46</c:v>
                </c:pt>
                <c:pt idx="179">
                  <c:v>39.39</c:v>
                </c:pt>
                <c:pt idx="180">
                  <c:v>38.379999999999995</c:v>
                </c:pt>
                <c:pt idx="181">
                  <c:v>45.449999999999996</c:v>
                </c:pt>
                <c:pt idx="182">
                  <c:v>48.48</c:v>
                </c:pt>
                <c:pt idx="183">
                  <c:v>46.46</c:v>
                </c:pt>
                <c:pt idx="184">
                  <c:v>46.46</c:v>
                </c:pt>
                <c:pt idx="185">
                  <c:v>41.41</c:v>
                </c:pt>
                <c:pt idx="186">
                  <c:v>39.39</c:v>
                </c:pt>
                <c:pt idx="187">
                  <c:v>43.43</c:v>
                </c:pt>
                <c:pt idx="188">
                  <c:v>48.48</c:v>
                </c:pt>
                <c:pt idx="189">
                  <c:v>47.47</c:v>
                </c:pt>
                <c:pt idx="190">
                  <c:v>41.41</c:v>
                </c:pt>
                <c:pt idx="191">
                  <c:v>42.42</c:v>
                </c:pt>
                <c:pt idx="192">
                  <c:v>44.44</c:v>
                </c:pt>
                <c:pt idx="193">
                  <c:v>43.43</c:v>
                </c:pt>
                <c:pt idx="194">
                  <c:v>46.46</c:v>
                </c:pt>
                <c:pt idx="195">
                  <c:v>49.49</c:v>
                </c:pt>
                <c:pt idx="196">
                  <c:v>45.449999999999996</c:v>
                </c:pt>
                <c:pt idx="197">
                  <c:v>43.43</c:v>
                </c:pt>
                <c:pt idx="198">
                  <c:v>44.44</c:v>
                </c:pt>
                <c:pt idx="199">
                  <c:v>50.5</c:v>
                </c:pt>
                <c:pt idx="200">
                  <c:v>46.46</c:v>
                </c:pt>
                <c:pt idx="201">
                  <c:v>51.51</c:v>
                </c:pt>
                <c:pt idx="202">
                  <c:v>49.49</c:v>
                </c:pt>
                <c:pt idx="203">
                  <c:v>53.53</c:v>
                </c:pt>
                <c:pt idx="204">
                  <c:v>44.44</c:v>
                </c:pt>
                <c:pt idx="205">
                  <c:v>46.46</c:v>
                </c:pt>
                <c:pt idx="206">
                  <c:v>45.449999999999996</c:v>
                </c:pt>
                <c:pt idx="207">
                  <c:v>51.51</c:v>
                </c:pt>
                <c:pt idx="208">
                  <c:v>46.46</c:v>
                </c:pt>
                <c:pt idx="209">
                  <c:v>52.52</c:v>
                </c:pt>
                <c:pt idx="210">
                  <c:v>50.5</c:v>
                </c:pt>
                <c:pt idx="211">
                  <c:v>53.53</c:v>
                </c:pt>
                <c:pt idx="212">
                  <c:v>41.41</c:v>
                </c:pt>
                <c:pt idx="213">
                  <c:v>46.46</c:v>
                </c:pt>
                <c:pt idx="214">
                  <c:v>45.449999999999996</c:v>
                </c:pt>
                <c:pt idx="215">
                  <c:v>51.51</c:v>
                </c:pt>
                <c:pt idx="216">
                  <c:v>47.47</c:v>
                </c:pt>
                <c:pt idx="217">
                  <c:v>52.52</c:v>
                </c:pt>
                <c:pt idx="218">
                  <c:v>46.46</c:v>
                </c:pt>
                <c:pt idx="219">
                  <c:v>55.55</c:v>
                </c:pt>
                <c:pt idx="220">
                  <c:v>49.49</c:v>
                </c:pt>
                <c:pt idx="221">
                  <c:v>46.46</c:v>
                </c:pt>
                <c:pt idx="222">
                  <c:v>49.49</c:v>
                </c:pt>
                <c:pt idx="223">
                  <c:v>54.54</c:v>
                </c:pt>
                <c:pt idx="224">
                  <c:v>52.52</c:v>
                </c:pt>
                <c:pt idx="225">
                  <c:v>55.55</c:v>
                </c:pt>
                <c:pt idx="226">
                  <c:v>52.52</c:v>
                </c:pt>
                <c:pt idx="227">
                  <c:v>47.47</c:v>
                </c:pt>
                <c:pt idx="228">
                  <c:v>45.449999999999996</c:v>
                </c:pt>
                <c:pt idx="229">
                  <c:v>50.5</c:v>
                </c:pt>
                <c:pt idx="230">
                  <c:v>55.55</c:v>
                </c:pt>
                <c:pt idx="231">
                  <c:v>54.54</c:v>
                </c:pt>
                <c:pt idx="232">
                  <c:v>46.46</c:v>
                </c:pt>
                <c:pt idx="233">
                  <c:v>41.41</c:v>
                </c:pt>
                <c:pt idx="234">
                  <c:v>42.42</c:v>
                </c:pt>
                <c:pt idx="235">
                  <c:v>47.47</c:v>
                </c:pt>
                <c:pt idx="236">
                  <c:v>49.49</c:v>
                </c:pt>
                <c:pt idx="237">
                  <c:v>47.47</c:v>
                </c:pt>
                <c:pt idx="238">
                  <c:v>40.4</c:v>
                </c:pt>
                <c:pt idx="239">
                  <c:v>41.41</c:v>
                </c:pt>
                <c:pt idx="240">
                  <c:v>46.46</c:v>
                </c:pt>
                <c:pt idx="241">
                  <c:v>45.449999999999996</c:v>
                </c:pt>
                <c:pt idx="242">
                  <c:v>48.48</c:v>
                </c:pt>
                <c:pt idx="243">
                  <c:v>48.48</c:v>
                </c:pt>
                <c:pt idx="244">
                  <c:v>43.43</c:v>
                </c:pt>
                <c:pt idx="245">
                  <c:v>41.41</c:v>
                </c:pt>
                <c:pt idx="246">
                  <c:v>49.49</c:v>
                </c:pt>
                <c:pt idx="247">
                  <c:v>41.41</c:v>
                </c:pt>
                <c:pt idx="248">
                  <c:v>47.47</c:v>
                </c:pt>
                <c:pt idx="249">
                  <c:v>49.49</c:v>
                </c:pt>
                <c:pt idx="250">
                  <c:v>48.48</c:v>
                </c:pt>
                <c:pt idx="251">
                  <c:v>41.41</c:v>
                </c:pt>
                <c:pt idx="252">
                  <c:v>43.43</c:v>
                </c:pt>
                <c:pt idx="253">
                  <c:v>44.44</c:v>
                </c:pt>
                <c:pt idx="254">
                  <c:v>48.48</c:v>
                </c:pt>
                <c:pt idx="255">
                  <c:v>48.48</c:v>
                </c:pt>
                <c:pt idx="256">
                  <c:v>43.43</c:v>
                </c:pt>
                <c:pt idx="257">
                  <c:v>42.42</c:v>
                </c:pt>
                <c:pt idx="258">
                  <c:v>43.43</c:v>
                </c:pt>
                <c:pt idx="259">
                  <c:v>46.46</c:v>
                </c:pt>
                <c:pt idx="260">
                  <c:v>49.49</c:v>
                </c:pt>
                <c:pt idx="261">
                  <c:v>47.47</c:v>
                </c:pt>
                <c:pt idx="262">
                  <c:v>43.43</c:v>
                </c:pt>
                <c:pt idx="263">
                  <c:v>43.43</c:v>
                </c:pt>
                <c:pt idx="264">
                  <c:v>45.449999999999996</c:v>
                </c:pt>
                <c:pt idx="265">
                  <c:v>48.48</c:v>
                </c:pt>
                <c:pt idx="266">
                  <c:v>50.5</c:v>
                </c:pt>
                <c:pt idx="267">
                  <c:v>43.43</c:v>
                </c:pt>
                <c:pt idx="268">
                  <c:v>41.41</c:v>
                </c:pt>
                <c:pt idx="269">
                  <c:v>45.449999999999996</c:v>
                </c:pt>
                <c:pt idx="270">
                  <c:v>49.49</c:v>
                </c:pt>
                <c:pt idx="271">
                  <c:v>49.49</c:v>
                </c:pt>
                <c:pt idx="272">
                  <c:v>43.43</c:v>
                </c:pt>
                <c:pt idx="273">
                  <c:v>40.4</c:v>
                </c:pt>
                <c:pt idx="274">
                  <c:v>44.44</c:v>
                </c:pt>
                <c:pt idx="275">
                  <c:v>47.47</c:v>
                </c:pt>
                <c:pt idx="276">
                  <c:v>47.47</c:v>
                </c:pt>
                <c:pt idx="277">
                  <c:v>45.449999999999996</c:v>
                </c:pt>
                <c:pt idx="278">
                  <c:v>41.41</c:v>
                </c:pt>
                <c:pt idx="279">
                  <c:v>41.41</c:v>
                </c:pt>
                <c:pt idx="280">
                  <c:v>48.48</c:v>
                </c:pt>
                <c:pt idx="281">
                  <c:v>49.49</c:v>
                </c:pt>
                <c:pt idx="282">
                  <c:v>46.46</c:v>
                </c:pt>
                <c:pt idx="283">
                  <c:v>42.42</c:v>
                </c:pt>
                <c:pt idx="284">
                  <c:v>42.42</c:v>
                </c:pt>
                <c:pt idx="285">
                  <c:v>44.44</c:v>
                </c:pt>
                <c:pt idx="286">
                  <c:v>48.48</c:v>
                </c:pt>
                <c:pt idx="287">
                  <c:v>49.49</c:v>
                </c:pt>
                <c:pt idx="288">
                  <c:v>45.449999999999996</c:v>
                </c:pt>
                <c:pt idx="289">
                  <c:v>43.43</c:v>
                </c:pt>
                <c:pt idx="290">
                  <c:v>40.4</c:v>
                </c:pt>
                <c:pt idx="291">
                  <c:v>46.46</c:v>
                </c:pt>
                <c:pt idx="292">
                  <c:v>47.47</c:v>
                </c:pt>
                <c:pt idx="293">
                  <c:v>47.47</c:v>
                </c:pt>
                <c:pt idx="294">
                  <c:v>41.41</c:v>
                </c:pt>
                <c:pt idx="295">
                  <c:v>40.4</c:v>
                </c:pt>
                <c:pt idx="296">
                  <c:v>49.49</c:v>
                </c:pt>
                <c:pt idx="297">
                  <c:v>49.49</c:v>
                </c:pt>
                <c:pt idx="298">
                  <c:v>44.44</c:v>
                </c:pt>
                <c:pt idx="299">
                  <c:v>43.43</c:v>
                </c:pt>
                <c:pt idx="300">
                  <c:v>43.43</c:v>
                </c:pt>
                <c:pt idx="301">
                  <c:v>44.44</c:v>
                </c:pt>
                <c:pt idx="302">
                  <c:v>47.47</c:v>
                </c:pt>
                <c:pt idx="303">
                  <c:v>48.48</c:v>
                </c:pt>
                <c:pt idx="304">
                  <c:v>47.47</c:v>
                </c:pt>
                <c:pt idx="305">
                  <c:v>49.49</c:v>
                </c:pt>
                <c:pt idx="306">
                  <c:v>43.43</c:v>
                </c:pt>
                <c:pt idx="307">
                  <c:v>41.41</c:v>
                </c:pt>
                <c:pt idx="308">
                  <c:v>48.48</c:v>
                </c:pt>
                <c:pt idx="309">
                  <c:v>42.42</c:v>
                </c:pt>
                <c:pt idx="310">
                  <c:v>40.4</c:v>
                </c:pt>
                <c:pt idx="311">
                  <c:v>47.47</c:v>
                </c:pt>
                <c:pt idx="312">
                  <c:v>47.47</c:v>
                </c:pt>
                <c:pt idx="313">
                  <c:v>46.46</c:v>
                </c:pt>
                <c:pt idx="314">
                  <c:v>42.42</c:v>
                </c:pt>
                <c:pt idx="315">
                  <c:v>41.41</c:v>
                </c:pt>
                <c:pt idx="316">
                  <c:v>43.43</c:v>
                </c:pt>
                <c:pt idx="317">
                  <c:v>48.48</c:v>
                </c:pt>
                <c:pt idx="318">
                  <c:v>47.47</c:v>
                </c:pt>
                <c:pt idx="319">
                  <c:v>46.46</c:v>
                </c:pt>
                <c:pt idx="320">
                  <c:v>46.46</c:v>
                </c:pt>
                <c:pt idx="321">
                  <c:v>41.41</c:v>
                </c:pt>
                <c:pt idx="322">
                  <c:v>42.42</c:v>
                </c:pt>
                <c:pt idx="323">
                  <c:v>45.449999999999996</c:v>
                </c:pt>
                <c:pt idx="324">
                  <c:v>47.47</c:v>
                </c:pt>
                <c:pt idx="325">
                  <c:v>48.48</c:v>
                </c:pt>
                <c:pt idx="326">
                  <c:v>46.46</c:v>
                </c:pt>
                <c:pt idx="327">
                  <c:v>41.41</c:v>
                </c:pt>
                <c:pt idx="328">
                  <c:v>40.4</c:v>
                </c:pt>
                <c:pt idx="329">
                  <c:v>44.44</c:v>
                </c:pt>
                <c:pt idx="330">
                  <c:v>48.48</c:v>
                </c:pt>
                <c:pt idx="331">
                  <c:v>46.46</c:v>
                </c:pt>
                <c:pt idx="332">
                  <c:v>48.48</c:v>
                </c:pt>
                <c:pt idx="333">
                  <c:v>43.43</c:v>
                </c:pt>
                <c:pt idx="334">
                  <c:v>46.46</c:v>
                </c:pt>
                <c:pt idx="335">
                  <c:v>47.47</c:v>
                </c:pt>
                <c:pt idx="336">
                  <c:v>40.4</c:v>
                </c:pt>
                <c:pt idx="337">
                  <c:v>45.449999999999996</c:v>
                </c:pt>
                <c:pt idx="338">
                  <c:v>43.43</c:v>
                </c:pt>
                <c:pt idx="339">
                  <c:v>45.449999999999996</c:v>
                </c:pt>
                <c:pt idx="340">
                  <c:v>46.46</c:v>
                </c:pt>
                <c:pt idx="341">
                  <c:v>47.47</c:v>
                </c:pt>
                <c:pt idx="342">
                  <c:v>47.47</c:v>
                </c:pt>
                <c:pt idx="343">
                  <c:v>40.4</c:v>
                </c:pt>
                <c:pt idx="344">
                  <c:v>44.44</c:v>
                </c:pt>
                <c:pt idx="345">
                  <c:v>39.39</c:v>
                </c:pt>
                <c:pt idx="346">
                  <c:v>45.449999999999996</c:v>
                </c:pt>
                <c:pt idx="347">
                  <c:v>48.48</c:v>
                </c:pt>
                <c:pt idx="348">
                  <c:v>47.47</c:v>
                </c:pt>
                <c:pt idx="349">
                  <c:v>43.43</c:v>
                </c:pt>
                <c:pt idx="350">
                  <c:v>38.379999999999995</c:v>
                </c:pt>
                <c:pt idx="351">
                  <c:v>39.39</c:v>
                </c:pt>
                <c:pt idx="352">
                  <c:v>35.349999999999994</c:v>
                </c:pt>
                <c:pt idx="353">
                  <c:v>35.349999999999994</c:v>
                </c:pt>
                <c:pt idx="354">
                  <c:v>34.339999999999996</c:v>
                </c:pt>
                <c:pt idx="355">
                  <c:v>36.36</c:v>
                </c:pt>
                <c:pt idx="356">
                  <c:v>37.370000000000005</c:v>
                </c:pt>
                <c:pt idx="357">
                  <c:v>39.39</c:v>
                </c:pt>
                <c:pt idx="358">
                  <c:v>39.39</c:v>
                </c:pt>
                <c:pt idx="359">
                  <c:v>39.39</c:v>
                </c:pt>
                <c:pt idx="360">
                  <c:v>38.379999999999995</c:v>
                </c:pt>
                <c:pt idx="361">
                  <c:v>36.36</c:v>
                </c:pt>
                <c:pt idx="362">
                  <c:v>37.370000000000005</c:v>
                </c:pt>
                <c:pt idx="363">
                  <c:v>36.36</c:v>
                </c:pt>
                <c:pt idx="364">
                  <c:v>35.349999999999994</c:v>
                </c:pt>
                <c:pt idx="365">
                  <c:v>34.339999999999996</c:v>
                </c:pt>
                <c:pt idx="366">
                  <c:v>32.32</c:v>
                </c:pt>
                <c:pt idx="367">
                  <c:v>38.379999999999995</c:v>
                </c:pt>
                <c:pt idx="368">
                  <c:v>37.370000000000005</c:v>
                </c:pt>
                <c:pt idx="369">
                  <c:v>34.339999999999996</c:v>
                </c:pt>
                <c:pt idx="370">
                  <c:v>35.349999999999994</c:v>
                </c:pt>
                <c:pt idx="371">
                  <c:v>35.349999999999994</c:v>
                </c:pt>
                <c:pt idx="372">
                  <c:v>34.339999999999996</c:v>
                </c:pt>
                <c:pt idx="373">
                  <c:v>36.36</c:v>
                </c:pt>
                <c:pt idx="374">
                  <c:v>35.349999999999994</c:v>
                </c:pt>
                <c:pt idx="375">
                  <c:v>37.370000000000005</c:v>
                </c:pt>
                <c:pt idx="376">
                  <c:v>38.379999999999995</c:v>
                </c:pt>
                <c:pt idx="377">
                  <c:v>39.39</c:v>
                </c:pt>
                <c:pt idx="378">
                  <c:v>38.379999999999995</c:v>
                </c:pt>
                <c:pt idx="379">
                  <c:v>36.36</c:v>
                </c:pt>
                <c:pt idx="380">
                  <c:v>35.349999999999994</c:v>
                </c:pt>
                <c:pt idx="381">
                  <c:v>35.349999999999994</c:v>
                </c:pt>
                <c:pt idx="382">
                  <c:v>37.370000000000005</c:v>
                </c:pt>
                <c:pt idx="383">
                  <c:v>36.36</c:v>
                </c:pt>
                <c:pt idx="384">
                  <c:v>34.339999999999996</c:v>
                </c:pt>
                <c:pt idx="385">
                  <c:v>35.349999999999994</c:v>
                </c:pt>
                <c:pt idx="386">
                  <c:v>36.36</c:v>
                </c:pt>
                <c:pt idx="387">
                  <c:v>33.33</c:v>
                </c:pt>
                <c:pt idx="388">
                  <c:v>36.36</c:v>
                </c:pt>
                <c:pt idx="389">
                  <c:v>35.349999999999994</c:v>
                </c:pt>
                <c:pt idx="390">
                  <c:v>37.370000000000005</c:v>
                </c:pt>
                <c:pt idx="391">
                  <c:v>34.339999999999996</c:v>
                </c:pt>
                <c:pt idx="392">
                  <c:v>34.339999999999996</c:v>
                </c:pt>
                <c:pt idx="393">
                  <c:v>34.339999999999996</c:v>
                </c:pt>
                <c:pt idx="394">
                  <c:v>36.36</c:v>
                </c:pt>
                <c:pt idx="395">
                  <c:v>39.39</c:v>
                </c:pt>
                <c:pt idx="396">
                  <c:v>37.370000000000005</c:v>
                </c:pt>
                <c:pt idx="397">
                  <c:v>39.39</c:v>
                </c:pt>
                <c:pt idx="398">
                  <c:v>37.370000000000005</c:v>
                </c:pt>
                <c:pt idx="399">
                  <c:v>37.370000000000005</c:v>
                </c:pt>
                <c:pt idx="400">
                  <c:v>37.370000000000005</c:v>
                </c:pt>
                <c:pt idx="401">
                  <c:v>35.349999999999994</c:v>
                </c:pt>
                <c:pt idx="402">
                  <c:v>35.349999999999994</c:v>
                </c:pt>
                <c:pt idx="403">
                  <c:v>33.33</c:v>
                </c:pt>
                <c:pt idx="404">
                  <c:v>37.370000000000005</c:v>
                </c:pt>
                <c:pt idx="405">
                  <c:v>38.379999999999995</c:v>
                </c:pt>
                <c:pt idx="406">
                  <c:v>38.379999999999995</c:v>
                </c:pt>
                <c:pt idx="407">
                  <c:v>38.379999999999995</c:v>
                </c:pt>
                <c:pt idx="408">
                  <c:v>35.349999999999994</c:v>
                </c:pt>
                <c:pt idx="409">
                  <c:v>36.36</c:v>
                </c:pt>
                <c:pt idx="410">
                  <c:v>33.33</c:v>
                </c:pt>
                <c:pt idx="411">
                  <c:v>34.339999999999996</c:v>
                </c:pt>
                <c:pt idx="412">
                  <c:v>37.370000000000005</c:v>
                </c:pt>
                <c:pt idx="413">
                  <c:v>36.36</c:v>
                </c:pt>
                <c:pt idx="414">
                  <c:v>37.370000000000005</c:v>
                </c:pt>
                <c:pt idx="415">
                  <c:v>36.36</c:v>
                </c:pt>
                <c:pt idx="416">
                  <c:v>35.349999999999994</c:v>
                </c:pt>
                <c:pt idx="417">
                  <c:v>34.339999999999996</c:v>
                </c:pt>
                <c:pt idx="418">
                  <c:v>33.33</c:v>
                </c:pt>
                <c:pt idx="419">
                  <c:v>35.349999999999994</c:v>
                </c:pt>
                <c:pt idx="420">
                  <c:v>36.36</c:v>
                </c:pt>
                <c:pt idx="421">
                  <c:v>38.379999999999995</c:v>
                </c:pt>
                <c:pt idx="422">
                  <c:v>35.349999999999994</c:v>
                </c:pt>
                <c:pt idx="423">
                  <c:v>36.36</c:v>
                </c:pt>
                <c:pt idx="424">
                  <c:v>35.349999999999994</c:v>
                </c:pt>
                <c:pt idx="425">
                  <c:v>37.370000000000005</c:v>
                </c:pt>
                <c:pt idx="426">
                  <c:v>37.370000000000005</c:v>
                </c:pt>
                <c:pt idx="427">
                  <c:v>39.39</c:v>
                </c:pt>
                <c:pt idx="428">
                  <c:v>36.36</c:v>
                </c:pt>
                <c:pt idx="429">
                  <c:v>38.379999999999995</c:v>
                </c:pt>
                <c:pt idx="430">
                  <c:v>39.39</c:v>
                </c:pt>
                <c:pt idx="431">
                  <c:v>38.379999999999995</c:v>
                </c:pt>
                <c:pt idx="432">
                  <c:v>33.33</c:v>
                </c:pt>
                <c:pt idx="433">
                  <c:v>34.339999999999996</c:v>
                </c:pt>
                <c:pt idx="434">
                  <c:v>37.370000000000005</c:v>
                </c:pt>
                <c:pt idx="435">
                  <c:v>35.349999999999994</c:v>
                </c:pt>
                <c:pt idx="436">
                  <c:v>35.349999999999994</c:v>
                </c:pt>
                <c:pt idx="437">
                  <c:v>35.349999999999994</c:v>
                </c:pt>
                <c:pt idx="438">
                  <c:v>36.36</c:v>
                </c:pt>
                <c:pt idx="439">
                  <c:v>33.33</c:v>
                </c:pt>
                <c:pt idx="440">
                  <c:v>34.339999999999996</c:v>
                </c:pt>
                <c:pt idx="441">
                  <c:v>35.349999999999994</c:v>
                </c:pt>
                <c:pt idx="442">
                  <c:v>37.370000000000005</c:v>
                </c:pt>
                <c:pt idx="443">
                  <c:v>36.36</c:v>
                </c:pt>
                <c:pt idx="444">
                  <c:v>37.370000000000005</c:v>
                </c:pt>
                <c:pt idx="445">
                  <c:v>33.33</c:v>
                </c:pt>
                <c:pt idx="446">
                  <c:v>37.370000000000005</c:v>
                </c:pt>
                <c:pt idx="447">
                  <c:v>36.36</c:v>
                </c:pt>
                <c:pt idx="448">
                  <c:v>37.370000000000005</c:v>
                </c:pt>
                <c:pt idx="449">
                  <c:v>36.36</c:v>
                </c:pt>
                <c:pt idx="450">
                  <c:v>38.379999999999995</c:v>
                </c:pt>
                <c:pt idx="451">
                  <c:v>31.310000000000024</c:v>
                </c:pt>
                <c:pt idx="452">
                  <c:v>34.339999999999996</c:v>
                </c:pt>
                <c:pt idx="453">
                  <c:v>38.379999999999995</c:v>
                </c:pt>
                <c:pt idx="454">
                  <c:v>38.379999999999995</c:v>
                </c:pt>
                <c:pt idx="455">
                  <c:v>38.379999999999995</c:v>
                </c:pt>
                <c:pt idx="456">
                  <c:v>37.370000000000005</c:v>
                </c:pt>
                <c:pt idx="457">
                  <c:v>37.370000000000005</c:v>
                </c:pt>
                <c:pt idx="458">
                  <c:v>35.349999999999994</c:v>
                </c:pt>
                <c:pt idx="459">
                  <c:v>35.349999999999994</c:v>
                </c:pt>
                <c:pt idx="460">
                  <c:v>36.36</c:v>
                </c:pt>
                <c:pt idx="461">
                  <c:v>36.36</c:v>
                </c:pt>
                <c:pt idx="462">
                  <c:v>35.349999999999994</c:v>
                </c:pt>
                <c:pt idx="463">
                  <c:v>34.339999999999996</c:v>
                </c:pt>
                <c:pt idx="464">
                  <c:v>34.339999999999996</c:v>
                </c:pt>
                <c:pt idx="465">
                  <c:v>35.349999999999994</c:v>
                </c:pt>
                <c:pt idx="466">
                  <c:v>35.349999999999994</c:v>
                </c:pt>
                <c:pt idx="467">
                  <c:v>37.370000000000005</c:v>
                </c:pt>
                <c:pt idx="468">
                  <c:v>35.349999999999994</c:v>
                </c:pt>
                <c:pt idx="469">
                  <c:v>35.349999999999994</c:v>
                </c:pt>
                <c:pt idx="470">
                  <c:v>15.15</c:v>
                </c:pt>
                <c:pt idx="471">
                  <c:v>4.04</c:v>
                </c:pt>
                <c:pt idx="472">
                  <c:v>3.03</c:v>
                </c:pt>
                <c:pt idx="473">
                  <c:v>2.02</c:v>
                </c:pt>
                <c:pt idx="474">
                  <c:v>4.04</c:v>
                </c:pt>
                <c:pt idx="475">
                  <c:v>5.05</c:v>
                </c:pt>
                <c:pt idx="476">
                  <c:v>68.679999999999978</c:v>
                </c:pt>
                <c:pt idx="477">
                  <c:v>50.5</c:v>
                </c:pt>
                <c:pt idx="478">
                  <c:v>39.39</c:v>
                </c:pt>
                <c:pt idx="479">
                  <c:v>34.339999999999996</c:v>
                </c:pt>
                <c:pt idx="480">
                  <c:v>36.36</c:v>
                </c:pt>
                <c:pt idx="481">
                  <c:v>35.349999999999994</c:v>
                </c:pt>
                <c:pt idx="482">
                  <c:v>36.36</c:v>
                </c:pt>
                <c:pt idx="483">
                  <c:v>37.370000000000005</c:v>
                </c:pt>
                <c:pt idx="484">
                  <c:v>36.36</c:v>
                </c:pt>
                <c:pt idx="485">
                  <c:v>19.190000000000001</c:v>
                </c:pt>
                <c:pt idx="486">
                  <c:v>3.03</c:v>
                </c:pt>
                <c:pt idx="487">
                  <c:v>5.05</c:v>
                </c:pt>
                <c:pt idx="488">
                  <c:v>50.5</c:v>
                </c:pt>
                <c:pt idx="489">
                  <c:v>46.46</c:v>
                </c:pt>
                <c:pt idx="490">
                  <c:v>39.39</c:v>
                </c:pt>
                <c:pt idx="491">
                  <c:v>38.379999999999995</c:v>
                </c:pt>
                <c:pt idx="492">
                  <c:v>36.36</c:v>
                </c:pt>
                <c:pt idx="493">
                  <c:v>36.36</c:v>
                </c:pt>
                <c:pt idx="494">
                  <c:v>21.21</c:v>
                </c:pt>
                <c:pt idx="495">
                  <c:v>5.05</c:v>
                </c:pt>
                <c:pt idx="496">
                  <c:v>5.05</c:v>
                </c:pt>
                <c:pt idx="497">
                  <c:v>5.05</c:v>
                </c:pt>
                <c:pt idx="498">
                  <c:v>37.370000000000005</c:v>
                </c:pt>
                <c:pt idx="499">
                  <c:v>49.49</c:v>
                </c:pt>
                <c:pt idx="500">
                  <c:v>39.39</c:v>
                </c:pt>
                <c:pt idx="501">
                  <c:v>37.370000000000005</c:v>
                </c:pt>
                <c:pt idx="502">
                  <c:v>39.39</c:v>
                </c:pt>
                <c:pt idx="503">
                  <c:v>37.370000000000005</c:v>
                </c:pt>
                <c:pt idx="504">
                  <c:v>38.379999999999995</c:v>
                </c:pt>
                <c:pt idx="505">
                  <c:v>37.370000000000005</c:v>
                </c:pt>
                <c:pt idx="506">
                  <c:v>36.36</c:v>
                </c:pt>
                <c:pt idx="507">
                  <c:v>34.339999999999996</c:v>
                </c:pt>
                <c:pt idx="508">
                  <c:v>35.349999999999994</c:v>
                </c:pt>
                <c:pt idx="509">
                  <c:v>34.339999999999996</c:v>
                </c:pt>
                <c:pt idx="510">
                  <c:v>37.370000000000005</c:v>
                </c:pt>
                <c:pt idx="511">
                  <c:v>37.370000000000005</c:v>
                </c:pt>
                <c:pt idx="512">
                  <c:v>36.36</c:v>
                </c:pt>
                <c:pt idx="513">
                  <c:v>36.36</c:v>
                </c:pt>
                <c:pt idx="514">
                  <c:v>37.370000000000005</c:v>
                </c:pt>
                <c:pt idx="515">
                  <c:v>36.36</c:v>
                </c:pt>
                <c:pt idx="516">
                  <c:v>35.349999999999994</c:v>
                </c:pt>
                <c:pt idx="517">
                  <c:v>35.349999999999994</c:v>
                </c:pt>
                <c:pt idx="518">
                  <c:v>36.36</c:v>
                </c:pt>
                <c:pt idx="519">
                  <c:v>35.349999999999994</c:v>
                </c:pt>
                <c:pt idx="520">
                  <c:v>37.370000000000005</c:v>
                </c:pt>
                <c:pt idx="521">
                  <c:v>35.349999999999994</c:v>
                </c:pt>
                <c:pt idx="522">
                  <c:v>34.339999999999996</c:v>
                </c:pt>
                <c:pt idx="523">
                  <c:v>36.36</c:v>
                </c:pt>
                <c:pt idx="524">
                  <c:v>40.4</c:v>
                </c:pt>
                <c:pt idx="525">
                  <c:v>38.379999999999995</c:v>
                </c:pt>
                <c:pt idx="526">
                  <c:v>39.39</c:v>
                </c:pt>
                <c:pt idx="527">
                  <c:v>35.349999999999994</c:v>
                </c:pt>
                <c:pt idx="528">
                  <c:v>37.370000000000005</c:v>
                </c:pt>
                <c:pt idx="529">
                  <c:v>37.370000000000005</c:v>
                </c:pt>
                <c:pt idx="530">
                  <c:v>38.379999999999995</c:v>
                </c:pt>
                <c:pt idx="531">
                  <c:v>39.39</c:v>
                </c:pt>
                <c:pt idx="532">
                  <c:v>37.370000000000005</c:v>
                </c:pt>
                <c:pt idx="533">
                  <c:v>36.36</c:v>
                </c:pt>
                <c:pt idx="534">
                  <c:v>34.339999999999996</c:v>
                </c:pt>
                <c:pt idx="535">
                  <c:v>33.33</c:v>
                </c:pt>
                <c:pt idx="536">
                  <c:v>36.36</c:v>
                </c:pt>
                <c:pt idx="537">
                  <c:v>36.36</c:v>
                </c:pt>
                <c:pt idx="538">
                  <c:v>37.370000000000005</c:v>
                </c:pt>
                <c:pt idx="539">
                  <c:v>35.349999999999994</c:v>
                </c:pt>
                <c:pt idx="540">
                  <c:v>34.339999999999996</c:v>
                </c:pt>
                <c:pt idx="541">
                  <c:v>35.349999999999994</c:v>
                </c:pt>
                <c:pt idx="542">
                  <c:v>39.39</c:v>
                </c:pt>
                <c:pt idx="543">
                  <c:v>37.370000000000005</c:v>
                </c:pt>
                <c:pt idx="544">
                  <c:v>39.39</c:v>
                </c:pt>
                <c:pt idx="545">
                  <c:v>39.39</c:v>
                </c:pt>
                <c:pt idx="546">
                  <c:v>34.339999999999996</c:v>
                </c:pt>
                <c:pt idx="547">
                  <c:v>33.33</c:v>
                </c:pt>
                <c:pt idx="548">
                  <c:v>38.379999999999995</c:v>
                </c:pt>
                <c:pt idx="549">
                  <c:v>36.36</c:v>
                </c:pt>
                <c:pt idx="550">
                  <c:v>38.379999999999995</c:v>
                </c:pt>
                <c:pt idx="551">
                  <c:v>33.33</c:v>
                </c:pt>
                <c:pt idx="552">
                  <c:v>36.36</c:v>
                </c:pt>
                <c:pt idx="553">
                  <c:v>34.339999999999996</c:v>
                </c:pt>
                <c:pt idx="554">
                  <c:v>33.33</c:v>
                </c:pt>
                <c:pt idx="555">
                  <c:v>36.36</c:v>
                </c:pt>
                <c:pt idx="556">
                  <c:v>42.42</c:v>
                </c:pt>
                <c:pt idx="557">
                  <c:v>31.310000000000024</c:v>
                </c:pt>
                <c:pt idx="558">
                  <c:v>37.370000000000005</c:v>
                </c:pt>
                <c:pt idx="559">
                  <c:v>34.339999999999996</c:v>
                </c:pt>
                <c:pt idx="560">
                  <c:v>39.39</c:v>
                </c:pt>
                <c:pt idx="561">
                  <c:v>36.36</c:v>
                </c:pt>
                <c:pt idx="562">
                  <c:v>9.09</c:v>
                </c:pt>
                <c:pt idx="563">
                  <c:v>3.03</c:v>
                </c:pt>
                <c:pt idx="564">
                  <c:v>5.05</c:v>
                </c:pt>
                <c:pt idx="565">
                  <c:v>5.05</c:v>
                </c:pt>
                <c:pt idx="566">
                  <c:v>3.03</c:v>
                </c:pt>
                <c:pt idx="567">
                  <c:v>2.02</c:v>
                </c:pt>
                <c:pt idx="568">
                  <c:v>5.05</c:v>
                </c:pt>
                <c:pt idx="569">
                  <c:v>30.3</c:v>
                </c:pt>
                <c:pt idx="570">
                  <c:v>71.709999999999994</c:v>
                </c:pt>
                <c:pt idx="571">
                  <c:v>44.44</c:v>
                </c:pt>
                <c:pt idx="572">
                  <c:v>35.349999999999994</c:v>
                </c:pt>
                <c:pt idx="573">
                  <c:v>35.349999999999994</c:v>
                </c:pt>
                <c:pt idx="574">
                  <c:v>18.18</c:v>
                </c:pt>
                <c:pt idx="575">
                  <c:v>3.03</c:v>
                </c:pt>
                <c:pt idx="576">
                  <c:v>2.02</c:v>
                </c:pt>
                <c:pt idx="577">
                  <c:v>4.04</c:v>
                </c:pt>
                <c:pt idx="578">
                  <c:v>11.11</c:v>
                </c:pt>
                <c:pt idx="579">
                  <c:v>69.69</c:v>
                </c:pt>
                <c:pt idx="580">
                  <c:v>46.46</c:v>
                </c:pt>
                <c:pt idx="581">
                  <c:v>36.36</c:v>
                </c:pt>
                <c:pt idx="582">
                  <c:v>33.33</c:v>
                </c:pt>
                <c:pt idx="583">
                  <c:v>37.370000000000005</c:v>
                </c:pt>
                <c:pt idx="584">
                  <c:v>18.18</c:v>
                </c:pt>
                <c:pt idx="585">
                  <c:v>5.05</c:v>
                </c:pt>
                <c:pt idx="586">
                  <c:v>5.05</c:v>
                </c:pt>
                <c:pt idx="587">
                  <c:v>3.03</c:v>
                </c:pt>
                <c:pt idx="588">
                  <c:v>43.43</c:v>
                </c:pt>
                <c:pt idx="589">
                  <c:v>49.49</c:v>
                </c:pt>
                <c:pt idx="590">
                  <c:v>42.42</c:v>
                </c:pt>
                <c:pt idx="591">
                  <c:v>39.39</c:v>
                </c:pt>
                <c:pt idx="592">
                  <c:v>35.349999999999994</c:v>
                </c:pt>
                <c:pt idx="593">
                  <c:v>37.370000000000005</c:v>
                </c:pt>
                <c:pt idx="594">
                  <c:v>39.39</c:v>
                </c:pt>
                <c:pt idx="595">
                  <c:v>12.12</c:v>
                </c:pt>
                <c:pt idx="596">
                  <c:v>4.04</c:v>
                </c:pt>
                <c:pt idx="597">
                  <c:v>3.03</c:v>
                </c:pt>
                <c:pt idx="598">
                  <c:v>4.04</c:v>
                </c:pt>
                <c:pt idx="599">
                  <c:v>69.69</c:v>
                </c:pt>
                <c:pt idx="600">
                  <c:v>46.46</c:v>
                </c:pt>
                <c:pt idx="601">
                  <c:v>40.4</c:v>
                </c:pt>
                <c:pt idx="602">
                  <c:v>37.370000000000005</c:v>
                </c:pt>
                <c:pt idx="603">
                  <c:v>38.379999999999995</c:v>
                </c:pt>
                <c:pt idx="604">
                  <c:v>34.339999999999996</c:v>
                </c:pt>
                <c:pt idx="605">
                  <c:v>35.349999999999994</c:v>
                </c:pt>
                <c:pt idx="606">
                  <c:v>36.36</c:v>
                </c:pt>
                <c:pt idx="607">
                  <c:v>19.190000000000001</c:v>
                </c:pt>
                <c:pt idx="608">
                  <c:v>5.05</c:v>
                </c:pt>
                <c:pt idx="609">
                  <c:v>5.05</c:v>
                </c:pt>
                <c:pt idx="610">
                  <c:v>14.139999999999999</c:v>
                </c:pt>
                <c:pt idx="611">
                  <c:v>65.649999999999991</c:v>
                </c:pt>
                <c:pt idx="612">
                  <c:v>41.41</c:v>
                </c:pt>
                <c:pt idx="613">
                  <c:v>37.370000000000005</c:v>
                </c:pt>
                <c:pt idx="614">
                  <c:v>37.370000000000005</c:v>
                </c:pt>
                <c:pt idx="615">
                  <c:v>36.36</c:v>
                </c:pt>
                <c:pt idx="616">
                  <c:v>39.39</c:v>
                </c:pt>
                <c:pt idx="617">
                  <c:v>3.03</c:v>
                </c:pt>
                <c:pt idx="618">
                  <c:v>2.02</c:v>
                </c:pt>
                <c:pt idx="619">
                  <c:v>5.05</c:v>
                </c:pt>
                <c:pt idx="620">
                  <c:v>5.05</c:v>
                </c:pt>
                <c:pt idx="621">
                  <c:v>5.05</c:v>
                </c:pt>
                <c:pt idx="622">
                  <c:v>52.52</c:v>
                </c:pt>
                <c:pt idx="623">
                  <c:v>48.48</c:v>
                </c:pt>
                <c:pt idx="624">
                  <c:v>40.4</c:v>
                </c:pt>
                <c:pt idx="625">
                  <c:v>40.4</c:v>
                </c:pt>
                <c:pt idx="626">
                  <c:v>27.27</c:v>
                </c:pt>
                <c:pt idx="627">
                  <c:v>5.05</c:v>
                </c:pt>
                <c:pt idx="628">
                  <c:v>4.04</c:v>
                </c:pt>
                <c:pt idx="629">
                  <c:v>3.03</c:v>
                </c:pt>
                <c:pt idx="630">
                  <c:v>3.03</c:v>
                </c:pt>
                <c:pt idx="631">
                  <c:v>5.05</c:v>
                </c:pt>
                <c:pt idx="632">
                  <c:v>53.53</c:v>
                </c:pt>
                <c:pt idx="633">
                  <c:v>54.54</c:v>
                </c:pt>
                <c:pt idx="634">
                  <c:v>39.39</c:v>
                </c:pt>
                <c:pt idx="635">
                  <c:v>36.36</c:v>
                </c:pt>
                <c:pt idx="636">
                  <c:v>36.36</c:v>
                </c:pt>
                <c:pt idx="637">
                  <c:v>15.15</c:v>
                </c:pt>
                <c:pt idx="638">
                  <c:v>5.05</c:v>
                </c:pt>
                <c:pt idx="639">
                  <c:v>3.03</c:v>
                </c:pt>
                <c:pt idx="640">
                  <c:v>2.02</c:v>
                </c:pt>
                <c:pt idx="641">
                  <c:v>5.05</c:v>
                </c:pt>
                <c:pt idx="642">
                  <c:v>47.47</c:v>
                </c:pt>
                <c:pt idx="643">
                  <c:v>57.57</c:v>
                </c:pt>
                <c:pt idx="644">
                  <c:v>38.379999999999995</c:v>
                </c:pt>
                <c:pt idx="645">
                  <c:v>32.32</c:v>
                </c:pt>
                <c:pt idx="646">
                  <c:v>38.379999999999995</c:v>
                </c:pt>
                <c:pt idx="647">
                  <c:v>37.370000000000005</c:v>
                </c:pt>
                <c:pt idx="648">
                  <c:v>33.33</c:v>
                </c:pt>
                <c:pt idx="649">
                  <c:v>3.03</c:v>
                </c:pt>
                <c:pt idx="650">
                  <c:v>1.01</c:v>
                </c:pt>
                <c:pt idx="651">
                  <c:v>5.05</c:v>
                </c:pt>
                <c:pt idx="652">
                  <c:v>59.59</c:v>
                </c:pt>
                <c:pt idx="653">
                  <c:v>43.43</c:v>
                </c:pt>
                <c:pt idx="654">
                  <c:v>35.349999999999994</c:v>
                </c:pt>
                <c:pt idx="655">
                  <c:v>33.33</c:v>
                </c:pt>
                <c:pt idx="656">
                  <c:v>35.349999999999994</c:v>
                </c:pt>
                <c:pt idx="657">
                  <c:v>38.379999999999995</c:v>
                </c:pt>
                <c:pt idx="658">
                  <c:v>36.36</c:v>
                </c:pt>
                <c:pt idx="659">
                  <c:v>39.39</c:v>
                </c:pt>
                <c:pt idx="660">
                  <c:v>34.339999999999996</c:v>
                </c:pt>
                <c:pt idx="661">
                  <c:v>35.349999999999994</c:v>
                </c:pt>
                <c:pt idx="662">
                  <c:v>36.36</c:v>
                </c:pt>
                <c:pt idx="663">
                  <c:v>35.349999999999994</c:v>
                </c:pt>
                <c:pt idx="664">
                  <c:v>5.05</c:v>
                </c:pt>
                <c:pt idx="665">
                  <c:v>2.02</c:v>
                </c:pt>
                <c:pt idx="666">
                  <c:v>3.03</c:v>
                </c:pt>
                <c:pt idx="667">
                  <c:v>64.64</c:v>
                </c:pt>
                <c:pt idx="668">
                  <c:v>46.46</c:v>
                </c:pt>
                <c:pt idx="669">
                  <c:v>40.4</c:v>
                </c:pt>
                <c:pt idx="670">
                  <c:v>37.370000000000005</c:v>
                </c:pt>
                <c:pt idx="671">
                  <c:v>35.349999999999994</c:v>
                </c:pt>
              </c:numCache>
            </c:numRef>
          </c:val>
          <c:smooth val="0"/>
        </c:ser>
        <c:ser>
          <c:idx val="0"/>
          <c:order val="1"/>
          <c:tx>
            <c:v>nacht en WE verlaging</c:v>
          </c:tx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'[1]tabel  (15 min)'!$F$3365:$F$4036</c:f>
              <c:numCache>
                <c:formatCode>General</c:formatCode>
                <c:ptCount val="672"/>
                <c:pt idx="0">
                  <c:v>14.139999999999999</c:v>
                </c:pt>
                <c:pt idx="1">
                  <c:v>40.4</c:v>
                </c:pt>
                <c:pt idx="2">
                  <c:v>3.03</c:v>
                </c:pt>
                <c:pt idx="3">
                  <c:v>2.02</c:v>
                </c:pt>
                <c:pt idx="4">
                  <c:v>2.02</c:v>
                </c:pt>
                <c:pt idx="5">
                  <c:v>2.02</c:v>
                </c:pt>
                <c:pt idx="6">
                  <c:v>3.03</c:v>
                </c:pt>
                <c:pt idx="7">
                  <c:v>2.02</c:v>
                </c:pt>
                <c:pt idx="8">
                  <c:v>32.32</c:v>
                </c:pt>
                <c:pt idx="9">
                  <c:v>20.2</c:v>
                </c:pt>
                <c:pt idx="10">
                  <c:v>3.03</c:v>
                </c:pt>
                <c:pt idx="11">
                  <c:v>2.02</c:v>
                </c:pt>
                <c:pt idx="12">
                  <c:v>2.02</c:v>
                </c:pt>
                <c:pt idx="13">
                  <c:v>3.03</c:v>
                </c:pt>
                <c:pt idx="14">
                  <c:v>2.02</c:v>
                </c:pt>
                <c:pt idx="15">
                  <c:v>25.25</c:v>
                </c:pt>
                <c:pt idx="16">
                  <c:v>24.24</c:v>
                </c:pt>
                <c:pt idx="17">
                  <c:v>2.02</c:v>
                </c:pt>
                <c:pt idx="18">
                  <c:v>3.03</c:v>
                </c:pt>
                <c:pt idx="19">
                  <c:v>2.02</c:v>
                </c:pt>
                <c:pt idx="20">
                  <c:v>3.03</c:v>
                </c:pt>
                <c:pt idx="21">
                  <c:v>14.139999999999999</c:v>
                </c:pt>
                <c:pt idx="22">
                  <c:v>35.349999999999994</c:v>
                </c:pt>
                <c:pt idx="23">
                  <c:v>3.03</c:v>
                </c:pt>
                <c:pt idx="24">
                  <c:v>37.370000000000005</c:v>
                </c:pt>
                <c:pt idx="25">
                  <c:v>54.54</c:v>
                </c:pt>
                <c:pt idx="26">
                  <c:v>49.49</c:v>
                </c:pt>
                <c:pt idx="27">
                  <c:v>38.379999999999995</c:v>
                </c:pt>
                <c:pt idx="28">
                  <c:v>48.48</c:v>
                </c:pt>
                <c:pt idx="29">
                  <c:v>50.5</c:v>
                </c:pt>
                <c:pt idx="30">
                  <c:v>51.51</c:v>
                </c:pt>
                <c:pt idx="31">
                  <c:v>58.58</c:v>
                </c:pt>
                <c:pt idx="32">
                  <c:v>53.53</c:v>
                </c:pt>
                <c:pt idx="33">
                  <c:v>47.47</c:v>
                </c:pt>
                <c:pt idx="34">
                  <c:v>51.51</c:v>
                </c:pt>
                <c:pt idx="35">
                  <c:v>49.49</c:v>
                </c:pt>
                <c:pt idx="36">
                  <c:v>44.44</c:v>
                </c:pt>
                <c:pt idx="37">
                  <c:v>54.54</c:v>
                </c:pt>
                <c:pt idx="38">
                  <c:v>57.57</c:v>
                </c:pt>
                <c:pt idx="39">
                  <c:v>45.449999999999996</c:v>
                </c:pt>
                <c:pt idx="40">
                  <c:v>47.47</c:v>
                </c:pt>
                <c:pt idx="41">
                  <c:v>44.44</c:v>
                </c:pt>
                <c:pt idx="42">
                  <c:v>44.44</c:v>
                </c:pt>
                <c:pt idx="43">
                  <c:v>43.43</c:v>
                </c:pt>
                <c:pt idx="44">
                  <c:v>49.49</c:v>
                </c:pt>
                <c:pt idx="45">
                  <c:v>60.6</c:v>
                </c:pt>
                <c:pt idx="46">
                  <c:v>52.52</c:v>
                </c:pt>
                <c:pt idx="47">
                  <c:v>44.44</c:v>
                </c:pt>
                <c:pt idx="48">
                  <c:v>43.43</c:v>
                </c:pt>
                <c:pt idx="49">
                  <c:v>45.449999999999996</c:v>
                </c:pt>
                <c:pt idx="50">
                  <c:v>49.49</c:v>
                </c:pt>
                <c:pt idx="51">
                  <c:v>45.449999999999996</c:v>
                </c:pt>
                <c:pt idx="52">
                  <c:v>45.449999999999996</c:v>
                </c:pt>
                <c:pt idx="53">
                  <c:v>46.46</c:v>
                </c:pt>
                <c:pt idx="54">
                  <c:v>45.449999999999996</c:v>
                </c:pt>
                <c:pt idx="55">
                  <c:v>46.46</c:v>
                </c:pt>
                <c:pt idx="56">
                  <c:v>44.44</c:v>
                </c:pt>
                <c:pt idx="57">
                  <c:v>44.44</c:v>
                </c:pt>
                <c:pt idx="58">
                  <c:v>43.43</c:v>
                </c:pt>
                <c:pt idx="59">
                  <c:v>45.449999999999996</c:v>
                </c:pt>
                <c:pt idx="60">
                  <c:v>47.47</c:v>
                </c:pt>
                <c:pt idx="61">
                  <c:v>45.449999999999996</c:v>
                </c:pt>
                <c:pt idx="62">
                  <c:v>45.449999999999996</c:v>
                </c:pt>
                <c:pt idx="63">
                  <c:v>46.46</c:v>
                </c:pt>
                <c:pt idx="64">
                  <c:v>44.44</c:v>
                </c:pt>
                <c:pt idx="65">
                  <c:v>46.46</c:v>
                </c:pt>
                <c:pt idx="66">
                  <c:v>47.47</c:v>
                </c:pt>
                <c:pt idx="67">
                  <c:v>44.44</c:v>
                </c:pt>
                <c:pt idx="68">
                  <c:v>43.43</c:v>
                </c:pt>
                <c:pt idx="69">
                  <c:v>44.44</c:v>
                </c:pt>
                <c:pt idx="70">
                  <c:v>43.43</c:v>
                </c:pt>
                <c:pt idx="71">
                  <c:v>46.46</c:v>
                </c:pt>
                <c:pt idx="72">
                  <c:v>48.48</c:v>
                </c:pt>
                <c:pt idx="73">
                  <c:v>46.46</c:v>
                </c:pt>
                <c:pt idx="74">
                  <c:v>45.449999999999996</c:v>
                </c:pt>
                <c:pt idx="75">
                  <c:v>44.44</c:v>
                </c:pt>
                <c:pt idx="76">
                  <c:v>43.43</c:v>
                </c:pt>
                <c:pt idx="77">
                  <c:v>44.44</c:v>
                </c:pt>
                <c:pt idx="78">
                  <c:v>45.449999999999996</c:v>
                </c:pt>
                <c:pt idx="79">
                  <c:v>49.49</c:v>
                </c:pt>
                <c:pt idx="80">
                  <c:v>46.46</c:v>
                </c:pt>
                <c:pt idx="81">
                  <c:v>24.24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3.03</c:v>
                </c:pt>
                <c:pt idx="86">
                  <c:v>5.05</c:v>
                </c:pt>
                <c:pt idx="87">
                  <c:v>2.02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2.02</c:v>
                </c:pt>
                <c:pt idx="92">
                  <c:v>5.05</c:v>
                </c:pt>
                <c:pt idx="93">
                  <c:v>3.03</c:v>
                </c:pt>
                <c:pt idx="94">
                  <c:v>1.01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5.05</c:v>
                </c:pt>
                <c:pt idx="99">
                  <c:v>4.04</c:v>
                </c:pt>
                <c:pt idx="100">
                  <c:v>1.01</c:v>
                </c:pt>
                <c:pt idx="101">
                  <c:v>1.01</c:v>
                </c:pt>
                <c:pt idx="102">
                  <c:v>0</c:v>
                </c:pt>
                <c:pt idx="103">
                  <c:v>0</c:v>
                </c:pt>
                <c:pt idx="104">
                  <c:v>4.04</c:v>
                </c:pt>
                <c:pt idx="105">
                  <c:v>4.04</c:v>
                </c:pt>
                <c:pt idx="106">
                  <c:v>2.02</c:v>
                </c:pt>
                <c:pt idx="107">
                  <c:v>1.01</c:v>
                </c:pt>
                <c:pt idx="108">
                  <c:v>0</c:v>
                </c:pt>
                <c:pt idx="109">
                  <c:v>0</c:v>
                </c:pt>
                <c:pt idx="110">
                  <c:v>3.03</c:v>
                </c:pt>
                <c:pt idx="111">
                  <c:v>5.05</c:v>
                </c:pt>
                <c:pt idx="112">
                  <c:v>2.02</c:v>
                </c:pt>
                <c:pt idx="113">
                  <c:v>1.01</c:v>
                </c:pt>
                <c:pt idx="114">
                  <c:v>1.01</c:v>
                </c:pt>
                <c:pt idx="115">
                  <c:v>1.01</c:v>
                </c:pt>
                <c:pt idx="116">
                  <c:v>1.01</c:v>
                </c:pt>
                <c:pt idx="117">
                  <c:v>23.23</c:v>
                </c:pt>
                <c:pt idx="118">
                  <c:v>39.39</c:v>
                </c:pt>
                <c:pt idx="119">
                  <c:v>2.02</c:v>
                </c:pt>
                <c:pt idx="120">
                  <c:v>38.379999999999995</c:v>
                </c:pt>
                <c:pt idx="121">
                  <c:v>59.59</c:v>
                </c:pt>
                <c:pt idx="122">
                  <c:v>57.57</c:v>
                </c:pt>
                <c:pt idx="123">
                  <c:v>58.58</c:v>
                </c:pt>
                <c:pt idx="124">
                  <c:v>57.57</c:v>
                </c:pt>
                <c:pt idx="125">
                  <c:v>57.57</c:v>
                </c:pt>
                <c:pt idx="126">
                  <c:v>58.58</c:v>
                </c:pt>
                <c:pt idx="127">
                  <c:v>58.58</c:v>
                </c:pt>
                <c:pt idx="128">
                  <c:v>56.56</c:v>
                </c:pt>
                <c:pt idx="129">
                  <c:v>44.44</c:v>
                </c:pt>
                <c:pt idx="130">
                  <c:v>53.53</c:v>
                </c:pt>
                <c:pt idx="131">
                  <c:v>40.4</c:v>
                </c:pt>
                <c:pt idx="132">
                  <c:v>54.54</c:v>
                </c:pt>
                <c:pt idx="133">
                  <c:v>55.55</c:v>
                </c:pt>
                <c:pt idx="134">
                  <c:v>58.58</c:v>
                </c:pt>
                <c:pt idx="135">
                  <c:v>51.51</c:v>
                </c:pt>
                <c:pt idx="136">
                  <c:v>46.46</c:v>
                </c:pt>
                <c:pt idx="137">
                  <c:v>48.48</c:v>
                </c:pt>
                <c:pt idx="138">
                  <c:v>51.51</c:v>
                </c:pt>
                <c:pt idx="139">
                  <c:v>47.47</c:v>
                </c:pt>
                <c:pt idx="140">
                  <c:v>46.46</c:v>
                </c:pt>
                <c:pt idx="141">
                  <c:v>47.47</c:v>
                </c:pt>
                <c:pt idx="142">
                  <c:v>45.449999999999996</c:v>
                </c:pt>
                <c:pt idx="143">
                  <c:v>48.48</c:v>
                </c:pt>
                <c:pt idx="144">
                  <c:v>46.46</c:v>
                </c:pt>
                <c:pt idx="145">
                  <c:v>45.449999999999996</c:v>
                </c:pt>
                <c:pt idx="146">
                  <c:v>47.47</c:v>
                </c:pt>
                <c:pt idx="147">
                  <c:v>45.449999999999996</c:v>
                </c:pt>
                <c:pt idx="148">
                  <c:v>44.44</c:v>
                </c:pt>
                <c:pt idx="149">
                  <c:v>48.48</c:v>
                </c:pt>
                <c:pt idx="150">
                  <c:v>46.46</c:v>
                </c:pt>
                <c:pt idx="151">
                  <c:v>45.449999999999996</c:v>
                </c:pt>
                <c:pt idx="152">
                  <c:v>43.43</c:v>
                </c:pt>
                <c:pt idx="153">
                  <c:v>44.44</c:v>
                </c:pt>
                <c:pt idx="154">
                  <c:v>44.44</c:v>
                </c:pt>
                <c:pt idx="155">
                  <c:v>49.49</c:v>
                </c:pt>
                <c:pt idx="156">
                  <c:v>47.47</c:v>
                </c:pt>
                <c:pt idx="157">
                  <c:v>47.47</c:v>
                </c:pt>
                <c:pt idx="158">
                  <c:v>46.46</c:v>
                </c:pt>
                <c:pt idx="159">
                  <c:v>44.44</c:v>
                </c:pt>
                <c:pt idx="160">
                  <c:v>44.44</c:v>
                </c:pt>
                <c:pt idx="161">
                  <c:v>43.43</c:v>
                </c:pt>
                <c:pt idx="162">
                  <c:v>44.44</c:v>
                </c:pt>
                <c:pt idx="163">
                  <c:v>48.48</c:v>
                </c:pt>
                <c:pt idx="164">
                  <c:v>47.47</c:v>
                </c:pt>
                <c:pt idx="165">
                  <c:v>46.46</c:v>
                </c:pt>
                <c:pt idx="166">
                  <c:v>43.43</c:v>
                </c:pt>
                <c:pt idx="167">
                  <c:v>44.44</c:v>
                </c:pt>
                <c:pt idx="168">
                  <c:v>43.43</c:v>
                </c:pt>
                <c:pt idx="169">
                  <c:v>44.44</c:v>
                </c:pt>
                <c:pt idx="170">
                  <c:v>48.48</c:v>
                </c:pt>
                <c:pt idx="171">
                  <c:v>47.47</c:v>
                </c:pt>
                <c:pt idx="172">
                  <c:v>46.46</c:v>
                </c:pt>
                <c:pt idx="173">
                  <c:v>43.43</c:v>
                </c:pt>
                <c:pt idx="174">
                  <c:v>44.44</c:v>
                </c:pt>
                <c:pt idx="175">
                  <c:v>43.43</c:v>
                </c:pt>
                <c:pt idx="176">
                  <c:v>43.43</c:v>
                </c:pt>
                <c:pt idx="177">
                  <c:v>11.11</c:v>
                </c:pt>
                <c:pt idx="178">
                  <c:v>5.05</c:v>
                </c:pt>
                <c:pt idx="179">
                  <c:v>2.02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1.01</c:v>
                </c:pt>
                <c:pt idx="185">
                  <c:v>4.04</c:v>
                </c:pt>
                <c:pt idx="186">
                  <c:v>5.05</c:v>
                </c:pt>
                <c:pt idx="187">
                  <c:v>1.01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3.03</c:v>
                </c:pt>
                <c:pt idx="193">
                  <c:v>5.05</c:v>
                </c:pt>
                <c:pt idx="194">
                  <c:v>2.02</c:v>
                </c:pt>
                <c:pt idx="195">
                  <c:v>1.01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2.02</c:v>
                </c:pt>
                <c:pt idx="200">
                  <c:v>5.05</c:v>
                </c:pt>
                <c:pt idx="201">
                  <c:v>2.02</c:v>
                </c:pt>
                <c:pt idx="202">
                  <c:v>1.01</c:v>
                </c:pt>
                <c:pt idx="203">
                  <c:v>0</c:v>
                </c:pt>
                <c:pt idx="204">
                  <c:v>1.01</c:v>
                </c:pt>
                <c:pt idx="205">
                  <c:v>0</c:v>
                </c:pt>
                <c:pt idx="206">
                  <c:v>2.02</c:v>
                </c:pt>
                <c:pt idx="207">
                  <c:v>4.04</c:v>
                </c:pt>
                <c:pt idx="208">
                  <c:v>3.03</c:v>
                </c:pt>
                <c:pt idx="209">
                  <c:v>2.02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3.03</c:v>
                </c:pt>
                <c:pt idx="214">
                  <c:v>5.05</c:v>
                </c:pt>
                <c:pt idx="215">
                  <c:v>3.03</c:v>
                </c:pt>
                <c:pt idx="216">
                  <c:v>37.370000000000005</c:v>
                </c:pt>
                <c:pt idx="217">
                  <c:v>59.59</c:v>
                </c:pt>
                <c:pt idx="218">
                  <c:v>53.53</c:v>
                </c:pt>
                <c:pt idx="219">
                  <c:v>45.449999999999996</c:v>
                </c:pt>
                <c:pt idx="220">
                  <c:v>48.48</c:v>
                </c:pt>
                <c:pt idx="221">
                  <c:v>55.55</c:v>
                </c:pt>
                <c:pt idx="222">
                  <c:v>55.55</c:v>
                </c:pt>
                <c:pt idx="223">
                  <c:v>58.58</c:v>
                </c:pt>
                <c:pt idx="224">
                  <c:v>53.53</c:v>
                </c:pt>
                <c:pt idx="225">
                  <c:v>46.46</c:v>
                </c:pt>
                <c:pt idx="226">
                  <c:v>45.449999999999996</c:v>
                </c:pt>
                <c:pt idx="227">
                  <c:v>45.449999999999996</c:v>
                </c:pt>
                <c:pt idx="228">
                  <c:v>44.44</c:v>
                </c:pt>
                <c:pt idx="229">
                  <c:v>43.43</c:v>
                </c:pt>
                <c:pt idx="230">
                  <c:v>43.43</c:v>
                </c:pt>
                <c:pt idx="231">
                  <c:v>49.49</c:v>
                </c:pt>
                <c:pt idx="232">
                  <c:v>48.48</c:v>
                </c:pt>
                <c:pt idx="233">
                  <c:v>46.46</c:v>
                </c:pt>
                <c:pt idx="234">
                  <c:v>44.44</c:v>
                </c:pt>
                <c:pt idx="235">
                  <c:v>44.44</c:v>
                </c:pt>
                <c:pt idx="236">
                  <c:v>43.43</c:v>
                </c:pt>
                <c:pt idx="237">
                  <c:v>44.44</c:v>
                </c:pt>
                <c:pt idx="238">
                  <c:v>47.47</c:v>
                </c:pt>
                <c:pt idx="239">
                  <c:v>49.49</c:v>
                </c:pt>
                <c:pt idx="240">
                  <c:v>46.46</c:v>
                </c:pt>
                <c:pt idx="241">
                  <c:v>44.44</c:v>
                </c:pt>
                <c:pt idx="242">
                  <c:v>44.44</c:v>
                </c:pt>
                <c:pt idx="243">
                  <c:v>43.43</c:v>
                </c:pt>
                <c:pt idx="244">
                  <c:v>44.44</c:v>
                </c:pt>
                <c:pt idx="245">
                  <c:v>43.43</c:v>
                </c:pt>
                <c:pt idx="246">
                  <c:v>44.44</c:v>
                </c:pt>
                <c:pt idx="247">
                  <c:v>48.48</c:v>
                </c:pt>
                <c:pt idx="248">
                  <c:v>48.48</c:v>
                </c:pt>
                <c:pt idx="249">
                  <c:v>46.46</c:v>
                </c:pt>
                <c:pt idx="250">
                  <c:v>46.46</c:v>
                </c:pt>
                <c:pt idx="251">
                  <c:v>44.44</c:v>
                </c:pt>
                <c:pt idx="252">
                  <c:v>43.43</c:v>
                </c:pt>
                <c:pt idx="253">
                  <c:v>43.43</c:v>
                </c:pt>
                <c:pt idx="254">
                  <c:v>44.44</c:v>
                </c:pt>
                <c:pt idx="255">
                  <c:v>46.46</c:v>
                </c:pt>
                <c:pt idx="256">
                  <c:v>48.48</c:v>
                </c:pt>
                <c:pt idx="257">
                  <c:v>47.47</c:v>
                </c:pt>
                <c:pt idx="258">
                  <c:v>44.44</c:v>
                </c:pt>
                <c:pt idx="259">
                  <c:v>44.44</c:v>
                </c:pt>
                <c:pt idx="260">
                  <c:v>43.43</c:v>
                </c:pt>
                <c:pt idx="261">
                  <c:v>44.44</c:v>
                </c:pt>
                <c:pt idx="262">
                  <c:v>43.43</c:v>
                </c:pt>
                <c:pt idx="263">
                  <c:v>46.46</c:v>
                </c:pt>
                <c:pt idx="264">
                  <c:v>48.48</c:v>
                </c:pt>
                <c:pt idx="265">
                  <c:v>46.46</c:v>
                </c:pt>
                <c:pt idx="266">
                  <c:v>45.449999999999996</c:v>
                </c:pt>
                <c:pt idx="267">
                  <c:v>44.44</c:v>
                </c:pt>
                <c:pt idx="268">
                  <c:v>43.43</c:v>
                </c:pt>
                <c:pt idx="269">
                  <c:v>43.43</c:v>
                </c:pt>
                <c:pt idx="270">
                  <c:v>44.44</c:v>
                </c:pt>
                <c:pt idx="271">
                  <c:v>34.339999999999996</c:v>
                </c:pt>
                <c:pt idx="272">
                  <c:v>32.32</c:v>
                </c:pt>
                <c:pt idx="273">
                  <c:v>14.139999999999999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1.01</c:v>
                </c:pt>
                <c:pt idx="278">
                  <c:v>1.01</c:v>
                </c:pt>
                <c:pt idx="279">
                  <c:v>5.05</c:v>
                </c:pt>
                <c:pt idx="280">
                  <c:v>4.04</c:v>
                </c:pt>
                <c:pt idx="281">
                  <c:v>1.01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1.01</c:v>
                </c:pt>
                <c:pt idx="286">
                  <c:v>4.04</c:v>
                </c:pt>
                <c:pt idx="287">
                  <c:v>5.05</c:v>
                </c:pt>
                <c:pt idx="288">
                  <c:v>2.02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5.05</c:v>
                </c:pt>
                <c:pt idx="294">
                  <c:v>4.04</c:v>
                </c:pt>
                <c:pt idx="295">
                  <c:v>2.02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6.06</c:v>
                </c:pt>
                <c:pt idx="301">
                  <c:v>4.04</c:v>
                </c:pt>
                <c:pt idx="302">
                  <c:v>1.01</c:v>
                </c:pt>
                <c:pt idx="303">
                  <c:v>1.01</c:v>
                </c:pt>
                <c:pt idx="304">
                  <c:v>0</c:v>
                </c:pt>
                <c:pt idx="305">
                  <c:v>0</c:v>
                </c:pt>
                <c:pt idx="306">
                  <c:v>1.01</c:v>
                </c:pt>
                <c:pt idx="307">
                  <c:v>5.05</c:v>
                </c:pt>
                <c:pt idx="308">
                  <c:v>3.03</c:v>
                </c:pt>
                <c:pt idx="309">
                  <c:v>2.02</c:v>
                </c:pt>
                <c:pt idx="310">
                  <c:v>0</c:v>
                </c:pt>
                <c:pt idx="311">
                  <c:v>0</c:v>
                </c:pt>
                <c:pt idx="312">
                  <c:v>36.36</c:v>
                </c:pt>
                <c:pt idx="313">
                  <c:v>51.51</c:v>
                </c:pt>
                <c:pt idx="314">
                  <c:v>40.4</c:v>
                </c:pt>
                <c:pt idx="315">
                  <c:v>42.42</c:v>
                </c:pt>
                <c:pt idx="316">
                  <c:v>38.379999999999995</c:v>
                </c:pt>
                <c:pt idx="317">
                  <c:v>30.3</c:v>
                </c:pt>
                <c:pt idx="318">
                  <c:v>38.379999999999995</c:v>
                </c:pt>
                <c:pt idx="319">
                  <c:v>35.349999999999994</c:v>
                </c:pt>
                <c:pt idx="320">
                  <c:v>33.33</c:v>
                </c:pt>
                <c:pt idx="321">
                  <c:v>32.32</c:v>
                </c:pt>
                <c:pt idx="322">
                  <c:v>49.49</c:v>
                </c:pt>
                <c:pt idx="323">
                  <c:v>58.58</c:v>
                </c:pt>
                <c:pt idx="324">
                  <c:v>48.48</c:v>
                </c:pt>
                <c:pt idx="325">
                  <c:v>43.43</c:v>
                </c:pt>
                <c:pt idx="326">
                  <c:v>44.44</c:v>
                </c:pt>
                <c:pt idx="327">
                  <c:v>44.44</c:v>
                </c:pt>
                <c:pt idx="328">
                  <c:v>44.44</c:v>
                </c:pt>
                <c:pt idx="329">
                  <c:v>48.48</c:v>
                </c:pt>
                <c:pt idx="330">
                  <c:v>48.48</c:v>
                </c:pt>
                <c:pt idx="331">
                  <c:v>46.46</c:v>
                </c:pt>
                <c:pt idx="332">
                  <c:v>45.449999999999996</c:v>
                </c:pt>
                <c:pt idx="333">
                  <c:v>43.43</c:v>
                </c:pt>
                <c:pt idx="334">
                  <c:v>44.44</c:v>
                </c:pt>
                <c:pt idx="335">
                  <c:v>44.44</c:v>
                </c:pt>
                <c:pt idx="336">
                  <c:v>45.449999999999996</c:v>
                </c:pt>
                <c:pt idx="337">
                  <c:v>49.49</c:v>
                </c:pt>
                <c:pt idx="338">
                  <c:v>46.46</c:v>
                </c:pt>
                <c:pt idx="339">
                  <c:v>44.44</c:v>
                </c:pt>
                <c:pt idx="340">
                  <c:v>44.44</c:v>
                </c:pt>
                <c:pt idx="341">
                  <c:v>44.44</c:v>
                </c:pt>
                <c:pt idx="342">
                  <c:v>29.29</c:v>
                </c:pt>
                <c:pt idx="343">
                  <c:v>29.29</c:v>
                </c:pt>
                <c:pt idx="344">
                  <c:v>28.279999999999987</c:v>
                </c:pt>
                <c:pt idx="345">
                  <c:v>29.29</c:v>
                </c:pt>
                <c:pt idx="346">
                  <c:v>31.310000000000024</c:v>
                </c:pt>
                <c:pt idx="347">
                  <c:v>33.33</c:v>
                </c:pt>
                <c:pt idx="348">
                  <c:v>33.33</c:v>
                </c:pt>
                <c:pt idx="349">
                  <c:v>30.3</c:v>
                </c:pt>
                <c:pt idx="350">
                  <c:v>29.29</c:v>
                </c:pt>
                <c:pt idx="351">
                  <c:v>28.279999999999987</c:v>
                </c:pt>
                <c:pt idx="352">
                  <c:v>29.29</c:v>
                </c:pt>
                <c:pt idx="353">
                  <c:v>29.29</c:v>
                </c:pt>
                <c:pt idx="354">
                  <c:v>21.21</c:v>
                </c:pt>
                <c:pt idx="355">
                  <c:v>29.29</c:v>
                </c:pt>
                <c:pt idx="356">
                  <c:v>32.32</c:v>
                </c:pt>
                <c:pt idx="357">
                  <c:v>34.339999999999996</c:v>
                </c:pt>
                <c:pt idx="358">
                  <c:v>30.3</c:v>
                </c:pt>
                <c:pt idx="359">
                  <c:v>28.279999999999987</c:v>
                </c:pt>
                <c:pt idx="360">
                  <c:v>29.29</c:v>
                </c:pt>
                <c:pt idx="361">
                  <c:v>29.29</c:v>
                </c:pt>
                <c:pt idx="362">
                  <c:v>33.33</c:v>
                </c:pt>
                <c:pt idx="363">
                  <c:v>32.32</c:v>
                </c:pt>
                <c:pt idx="364">
                  <c:v>29.29</c:v>
                </c:pt>
                <c:pt idx="365">
                  <c:v>29.29</c:v>
                </c:pt>
                <c:pt idx="366">
                  <c:v>28.279999999999987</c:v>
                </c:pt>
                <c:pt idx="367">
                  <c:v>28.279999999999987</c:v>
                </c:pt>
                <c:pt idx="368">
                  <c:v>12.12</c:v>
                </c:pt>
                <c:pt idx="369">
                  <c:v>11.11</c:v>
                </c:pt>
                <c:pt idx="370">
                  <c:v>0</c:v>
                </c:pt>
                <c:pt idx="371">
                  <c:v>3.03</c:v>
                </c:pt>
                <c:pt idx="372">
                  <c:v>5.05</c:v>
                </c:pt>
                <c:pt idx="373">
                  <c:v>2.02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4.04</c:v>
                </c:pt>
                <c:pt idx="383">
                  <c:v>4.04</c:v>
                </c:pt>
                <c:pt idx="384">
                  <c:v>2.02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2.02</c:v>
                </c:pt>
                <c:pt idx="393">
                  <c:v>5.05</c:v>
                </c:pt>
                <c:pt idx="394">
                  <c:v>3.03</c:v>
                </c:pt>
                <c:pt idx="395">
                  <c:v>1.01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6.06</c:v>
                </c:pt>
                <c:pt idx="404">
                  <c:v>3.03</c:v>
                </c:pt>
                <c:pt idx="405">
                  <c:v>1.01</c:v>
                </c:pt>
                <c:pt idx="406">
                  <c:v>0</c:v>
                </c:pt>
                <c:pt idx="407">
                  <c:v>0</c:v>
                </c:pt>
                <c:pt idx="408">
                  <c:v>36.36</c:v>
                </c:pt>
                <c:pt idx="409">
                  <c:v>44.44</c:v>
                </c:pt>
                <c:pt idx="410">
                  <c:v>27.27</c:v>
                </c:pt>
                <c:pt idx="411">
                  <c:v>34.339999999999996</c:v>
                </c:pt>
                <c:pt idx="412">
                  <c:v>31.310000000000024</c:v>
                </c:pt>
                <c:pt idx="413">
                  <c:v>38.379999999999995</c:v>
                </c:pt>
                <c:pt idx="414">
                  <c:v>28.279999999999987</c:v>
                </c:pt>
                <c:pt idx="415">
                  <c:v>42.42</c:v>
                </c:pt>
                <c:pt idx="416">
                  <c:v>35.349999999999994</c:v>
                </c:pt>
                <c:pt idx="417">
                  <c:v>35.349999999999994</c:v>
                </c:pt>
                <c:pt idx="418">
                  <c:v>38.379999999999995</c:v>
                </c:pt>
                <c:pt idx="419">
                  <c:v>45.449999999999996</c:v>
                </c:pt>
                <c:pt idx="420">
                  <c:v>46.46</c:v>
                </c:pt>
                <c:pt idx="421">
                  <c:v>45.449999999999996</c:v>
                </c:pt>
                <c:pt idx="422">
                  <c:v>49.49</c:v>
                </c:pt>
                <c:pt idx="423">
                  <c:v>50.5</c:v>
                </c:pt>
                <c:pt idx="424">
                  <c:v>47.47</c:v>
                </c:pt>
                <c:pt idx="425">
                  <c:v>45.449999999999996</c:v>
                </c:pt>
                <c:pt idx="426">
                  <c:v>46.46</c:v>
                </c:pt>
                <c:pt idx="427">
                  <c:v>45.449999999999996</c:v>
                </c:pt>
                <c:pt idx="428">
                  <c:v>46.46</c:v>
                </c:pt>
                <c:pt idx="429">
                  <c:v>46.46</c:v>
                </c:pt>
                <c:pt idx="430">
                  <c:v>46.46</c:v>
                </c:pt>
                <c:pt idx="431">
                  <c:v>47.47</c:v>
                </c:pt>
                <c:pt idx="432">
                  <c:v>48.48</c:v>
                </c:pt>
                <c:pt idx="433">
                  <c:v>49.49</c:v>
                </c:pt>
                <c:pt idx="434">
                  <c:v>46.46</c:v>
                </c:pt>
                <c:pt idx="435">
                  <c:v>46.46</c:v>
                </c:pt>
                <c:pt idx="436">
                  <c:v>45.449999999999996</c:v>
                </c:pt>
                <c:pt idx="437">
                  <c:v>46.46</c:v>
                </c:pt>
                <c:pt idx="438">
                  <c:v>30.3</c:v>
                </c:pt>
                <c:pt idx="439">
                  <c:v>28.279999999999987</c:v>
                </c:pt>
                <c:pt idx="440">
                  <c:v>29.29</c:v>
                </c:pt>
                <c:pt idx="441">
                  <c:v>29.29</c:v>
                </c:pt>
                <c:pt idx="442">
                  <c:v>29.29</c:v>
                </c:pt>
                <c:pt idx="443">
                  <c:v>30.3</c:v>
                </c:pt>
                <c:pt idx="444">
                  <c:v>34.339999999999996</c:v>
                </c:pt>
                <c:pt idx="445">
                  <c:v>31.310000000000024</c:v>
                </c:pt>
                <c:pt idx="446">
                  <c:v>29.29</c:v>
                </c:pt>
                <c:pt idx="447">
                  <c:v>28.279999999999987</c:v>
                </c:pt>
                <c:pt idx="448">
                  <c:v>29.29</c:v>
                </c:pt>
                <c:pt idx="449">
                  <c:v>29.29</c:v>
                </c:pt>
                <c:pt idx="450">
                  <c:v>28.279999999999987</c:v>
                </c:pt>
                <c:pt idx="451">
                  <c:v>29.29</c:v>
                </c:pt>
                <c:pt idx="452">
                  <c:v>28.279999999999987</c:v>
                </c:pt>
                <c:pt idx="453">
                  <c:v>33.33</c:v>
                </c:pt>
                <c:pt idx="454">
                  <c:v>33.33</c:v>
                </c:pt>
                <c:pt idx="455">
                  <c:v>30.3</c:v>
                </c:pt>
                <c:pt idx="456">
                  <c:v>29.29</c:v>
                </c:pt>
                <c:pt idx="457">
                  <c:v>28.279999999999987</c:v>
                </c:pt>
                <c:pt idx="458">
                  <c:v>29.29</c:v>
                </c:pt>
                <c:pt idx="459">
                  <c:v>29.29</c:v>
                </c:pt>
                <c:pt idx="460">
                  <c:v>28.279999999999987</c:v>
                </c:pt>
                <c:pt idx="461">
                  <c:v>29.29</c:v>
                </c:pt>
                <c:pt idx="462">
                  <c:v>30.3</c:v>
                </c:pt>
                <c:pt idx="463">
                  <c:v>34.339999999999996</c:v>
                </c:pt>
                <c:pt idx="464">
                  <c:v>32.32</c:v>
                </c:pt>
                <c:pt idx="465">
                  <c:v>30.3</c:v>
                </c:pt>
                <c:pt idx="466">
                  <c:v>29.29</c:v>
                </c:pt>
                <c:pt idx="467">
                  <c:v>28.279999999999987</c:v>
                </c:pt>
                <c:pt idx="468">
                  <c:v>29.29</c:v>
                </c:pt>
                <c:pt idx="469">
                  <c:v>6.06</c:v>
                </c:pt>
                <c:pt idx="470">
                  <c:v>0</c:v>
                </c:pt>
                <c:pt idx="471">
                  <c:v>0</c:v>
                </c:pt>
                <c:pt idx="472">
                  <c:v>2.02</c:v>
                </c:pt>
                <c:pt idx="473">
                  <c:v>6.06</c:v>
                </c:pt>
                <c:pt idx="474">
                  <c:v>2.02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1.01</c:v>
                </c:pt>
                <c:pt idx="482">
                  <c:v>6.06</c:v>
                </c:pt>
                <c:pt idx="483">
                  <c:v>4.04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1.01</c:v>
                </c:pt>
                <c:pt idx="491">
                  <c:v>5.05</c:v>
                </c:pt>
                <c:pt idx="492">
                  <c:v>4.04</c:v>
                </c:pt>
                <c:pt idx="493">
                  <c:v>1.01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1.01</c:v>
                </c:pt>
                <c:pt idx="500">
                  <c:v>5.05</c:v>
                </c:pt>
                <c:pt idx="501">
                  <c:v>4.04</c:v>
                </c:pt>
                <c:pt idx="502">
                  <c:v>0</c:v>
                </c:pt>
                <c:pt idx="503">
                  <c:v>0</c:v>
                </c:pt>
                <c:pt idx="504">
                  <c:v>37.370000000000005</c:v>
                </c:pt>
                <c:pt idx="505">
                  <c:v>49.49</c:v>
                </c:pt>
                <c:pt idx="506">
                  <c:v>46.46</c:v>
                </c:pt>
                <c:pt idx="507">
                  <c:v>45.449999999999996</c:v>
                </c:pt>
                <c:pt idx="508">
                  <c:v>46.46</c:v>
                </c:pt>
                <c:pt idx="509">
                  <c:v>38.379999999999995</c:v>
                </c:pt>
                <c:pt idx="510">
                  <c:v>32.32</c:v>
                </c:pt>
                <c:pt idx="511">
                  <c:v>29.29</c:v>
                </c:pt>
                <c:pt idx="512">
                  <c:v>28.279999999999987</c:v>
                </c:pt>
                <c:pt idx="513">
                  <c:v>27.27</c:v>
                </c:pt>
                <c:pt idx="514">
                  <c:v>27.27</c:v>
                </c:pt>
                <c:pt idx="515">
                  <c:v>30.3</c:v>
                </c:pt>
                <c:pt idx="516">
                  <c:v>46.46</c:v>
                </c:pt>
                <c:pt idx="517">
                  <c:v>46.46</c:v>
                </c:pt>
                <c:pt idx="518">
                  <c:v>46.46</c:v>
                </c:pt>
                <c:pt idx="519">
                  <c:v>45.449999999999996</c:v>
                </c:pt>
                <c:pt idx="520">
                  <c:v>46.46</c:v>
                </c:pt>
                <c:pt idx="521">
                  <c:v>49.49</c:v>
                </c:pt>
                <c:pt idx="522">
                  <c:v>50.5</c:v>
                </c:pt>
                <c:pt idx="523">
                  <c:v>44.44</c:v>
                </c:pt>
                <c:pt idx="524">
                  <c:v>35.349999999999994</c:v>
                </c:pt>
                <c:pt idx="525">
                  <c:v>28.279999999999987</c:v>
                </c:pt>
                <c:pt idx="526">
                  <c:v>29.29</c:v>
                </c:pt>
                <c:pt idx="527">
                  <c:v>29.29</c:v>
                </c:pt>
                <c:pt idx="528">
                  <c:v>32.32</c:v>
                </c:pt>
                <c:pt idx="529">
                  <c:v>33.33</c:v>
                </c:pt>
                <c:pt idx="530">
                  <c:v>29.29</c:v>
                </c:pt>
                <c:pt idx="531">
                  <c:v>29.29</c:v>
                </c:pt>
                <c:pt idx="532">
                  <c:v>29.29</c:v>
                </c:pt>
                <c:pt idx="533">
                  <c:v>28.279999999999987</c:v>
                </c:pt>
                <c:pt idx="534">
                  <c:v>29.29</c:v>
                </c:pt>
                <c:pt idx="535">
                  <c:v>29.29</c:v>
                </c:pt>
                <c:pt idx="536">
                  <c:v>29.29</c:v>
                </c:pt>
                <c:pt idx="537">
                  <c:v>29.29</c:v>
                </c:pt>
                <c:pt idx="538">
                  <c:v>29.29</c:v>
                </c:pt>
                <c:pt idx="539">
                  <c:v>29.29</c:v>
                </c:pt>
                <c:pt idx="540">
                  <c:v>31.310000000000024</c:v>
                </c:pt>
                <c:pt idx="541">
                  <c:v>34.339999999999996</c:v>
                </c:pt>
                <c:pt idx="542">
                  <c:v>31.310000000000024</c:v>
                </c:pt>
                <c:pt idx="543">
                  <c:v>29.29</c:v>
                </c:pt>
                <c:pt idx="544">
                  <c:v>29.29</c:v>
                </c:pt>
                <c:pt idx="545">
                  <c:v>29.29</c:v>
                </c:pt>
                <c:pt idx="546">
                  <c:v>29.29</c:v>
                </c:pt>
                <c:pt idx="547">
                  <c:v>29.29</c:v>
                </c:pt>
                <c:pt idx="548">
                  <c:v>29.29</c:v>
                </c:pt>
                <c:pt idx="549">
                  <c:v>29.29</c:v>
                </c:pt>
                <c:pt idx="550">
                  <c:v>29.29</c:v>
                </c:pt>
                <c:pt idx="551">
                  <c:v>31.310000000000024</c:v>
                </c:pt>
                <c:pt idx="552">
                  <c:v>34.339999999999996</c:v>
                </c:pt>
                <c:pt idx="553">
                  <c:v>32.32</c:v>
                </c:pt>
                <c:pt idx="554">
                  <c:v>28.279999999999987</c:v>
                </c:pt>
                <c:pt idx="555">
                  <c:v>29.29</c:v>
                </c:pt>
                <c:pt idx="556">
                  <c:v>29.29</c:v>
                </c:pt>
                <c:pt idx="557">
                  <c:v>29.29</c:v>
                </c:pt>
                <c:pt idx="558">
                  <c:v>29.29</c:v>
                </c:pt>
                <c:pt idx="559">
                  <c:v>29.29</c:v>
                </c:pt>
                <c:pt idx="560">
                  <c:v>31.310000000000024</c:v>
                </c:pt>
                <c:pt idx="561">
                  <c:v>14.139999999999999</c:v>
                </c:pt>
                <c:pt idx="562">
                  <c:v>3.03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1.01</c:v>
                </c:pt>
                <c:pt idx="569">
                  <c:v>4.04</c:v>
                </c:pt>
                <c:pt idx="570">
                  <c:v>4.04</c:v>
                </c:pt>
                <c:pt idx="571">
                  <c:v>1.01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1.01</c:v>
                </c:pt>
                <c:pt idx="578">
                  <c:v>4.04</c:v>
                </c:pt>
                <c:pt idx="579">
                  <c:v>4.04</c:v>
                </c:pt>
                <c:pt idx="580">
                  <c:v>1.01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3.03</c:v>
                </c:pt>
                <c:pt idx="587">
                  <c:v>5.05</c:v>
                </c:pt>
                <c:pt idx="588">
                  <c:v>2.02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3.03</c:v>
                </c:pt>
                <c:pt idx="595">
                  <c:v>5.05</c:v>
                </c:pt>
                <c:pt idx="596">
                  <c:v>2.02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4.04</c:v>
                </c:pt>
                <c:pt idx="603">
                  <c:v>4.04</c:v>
                </c:pt>
                <c:pt idx="604">
                  <c:v>2.02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5.05</c:v>
                </c:pt>
                <c:pt idx="611">
                  <c:v>4.04</c:v>
                </c:pt>
                <c:pt idx="612">
                  <c:v>1.01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3.03</c:v>
                </c:pt>
                <c:pt idx="618">
                  <c:v>5.05</c:v>
                </c:pt>
                <c:pt idx="619">
                  <c:v>2.02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1.01</c:v>
                </c:pt>
                <c:pt idx="625">
                  <c:v>5.05</c:v>
                </c:pt>
                <c:pt idx="626">
                  <c:v>3.03</c:v>
                </c:pt>
                <c:pt idx="627">
                  <c:v>1.01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4.04</c:v>
                </c:pt>
                <c:pt idx="633">
                  <c:v>4.04</c:v>
                </c:pt>
                <c:pt idx="634">
                  <c:v>1.01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1.01</c:v>
                </c:pt>
                <c:pt idx="639">
                  <c:v>2.02</c:v>
                </c:pt>
                <c:pt idx="640">
                  <c:v>5.05</c:v>
                </c:pt>
                <c:pt idx="641">
                  <c:v>2.02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1.01</c:v>
                </c:pt>
                <c:pt idx="647">
                  <c:v>5.05</c:v>
                </c:pt>
                <c:pt idx="648">
                  <c:v>4.04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5.05</c:v>
                </c:pt>
                <c:pt idx="655">
                  <c:v>4.04</c:v>
                </c:pt>
                <c:pt idx="656">
                  <c:v>1.01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4.04</c:v>
                </c:pt>
                <c:pt idx="662">
                  <c:v>5.05</c:v>
                </c:pt>
                <c:pt idx="663">
                  <c:v>1.01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4.04</c:v>
                </c:pt>
                <c:pt idx="669">
                  <c:v>4.04</c:v>
                </c:pt>
                <c:pt idx="670">
                  <c:v>2.02</c:v>
                </c:pt>
                <c:pt idx="67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472704"/>
        <c:axId val="290474240"/>
      </c:lineChart>
      <c:catAx>
        <c:axId val="290472704"/>
        <c:scaling>
          <c:orientation val="minMax"/>
        </c:scaling>
        <c:delete val="1"/>
        <c:axPos val="b"/>
        <c:majorTickMark val="out"/>
        <c:minorTickMark val="none"/>
        <c:tickLblPos val="none"/>
        <c:crossAx val="290474240"/>
        <c:crosses val="autoZero"/>
        <c:auto val="1"/>
        <c:lblAlgn val="ctr"/>
        <c:lblOffset val="100"/>
        <c:noMultiLvlLbl val="0"/>
      </c:catAx>
      <c:valAx>
        <c:axId val="29047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verbruik</a:t>
                </a:r>
                <a:r>
                  <a:rPr lang="nl-BE" baseline="0"/>
                  <a:t> (kWh)/15 minuten</a:t>
                </a:r>
                <a:endParaRPr lang="nl-BE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9047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9005275112111"/>
          <c:y val="0.15239391951006157"/>
          <c:w val="0.15138975089544424"/>
          <c:h val="0.597989938757653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025255913997"/>
          <c:y val="6.4500391408654864E-2"/>
          <c:w val="0.82530965514507493"/>
          <c:h val="0.78144637682790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Blad1!$H$2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numRef>
              <c:f>Blad1!$G$3:$G$14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Blad1!$H$3:$H$14</c:f>
              <c:numCache>
                <c:formatCode>#,##0</c:formatCode>
                <c:ptCount val="12"/>
                <c:pt idx="0" formatCode="General">
                  <c:v>89000</c:v>
                </c:pt>
                <c:pt idx="1">
                  <c:v>82000</c:v>
                </c:pt>
                <c:pt idx="2">
                  <c:v>92000</c:v>
                </c:pt>
                <c:pt idx="3">
                  <c:v>50000</c:v>
                </c:pt>
                <c:pt idx="4">
                  <c:v>2500</c:v>
                </c:pt>
                <c:pt idx="8" formatCode="General">
                  <c:v>13000</c:v>
                </c:pt>
                <c:pt idx="9" formatCode="General">
                  <c:v>42000</c:v>
                </c:pt>
                <c:pt idx="10" formatCode="General">
                  <c:v>68000</c:v>
                </c:pt>
                <c:pt idx="11" formatCode="General">
                  <c:v>89000</c:v>
                </c:pt>
              </c:numCache>
            </c:numRef>
          </c:val>
        </c:ser>
        <c:ser>
          <c:idx val="1"/>
          <c:order val="1"/>
          <c:tx>
            <c:strRef>
              <c:f>Blad1!$I$2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numRef>
              <c:f>Blad1!$G$3:$G$14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Blad1!$I$3:$I$14</c:f>
              <c:numCache>
                <c:formatCode>#,##0</c:formatCode>
                <c:ptCount val="12"/>
                <c:pt idx="0" formatCode="General">
                  <c:v>87000</c:v>
                </c:pt>
                <c:pt idx="1">
                  <c:v>80000</c:v>
                </c:pt>
                <c:pt idx="2">
                  <c:v>90000</c:v>
                </c:pt>
                <c:pt idx="3">
                  <c:v>48000</c:v>
                </c:pt>
                <c:pt idx="4">
                  <c:v>150</c:v>
                </c:pt>
                <c:pt idx="8" formatCode="General">
                  <c:v>0</c:v>
                </c:pt>
                <c:pt idx="9" formatCode="General">
                  <c:v>45000</c:v>
                </c:pt>
                <c:pt idx="10" formatCode="General">
                  <c:v>58000</c:v>
                </c:pt>
                <c:pt idx="11" formatCode="General">
                  <c:v>72000</c:v>
                </c:pt>
              </c:numCache>
            </c:numRef>
          </c:val>
        </c:ser>
        <c:ser>
          <c:idx val="2"/>
          <c:order val="2"/>
          <c:tx>
            <c:strRef>
              <c:f>Blad1!$J$2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Blad1!$G$3:$G$14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Blad1!$J$3:$J$14</c:f>
              <c:numCache>
                <c:formatCode>#,##0</c:formatCode>
                <c:ptCount val="12"/>
                <c:pt idx="0" formatCode="General">
                  <c:v>73000</c:v>
                </c:pt>
                <c:pt idx="1">
                  <c:v>70000</c:v>
                </c:pt>
                <c:pt idx="2">
                  <c:v>75200</c:v>
                </c:pt>
                <c:pt idx="3">
                  <c:v>42000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873088"/>
        <c:axId val="288878976"/>
      </c:barChart>
      <c:catAx>
        <c:axId val="2888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nl-BE"/>
          </a:p>
        </c:txPr>
        <c:crossAx val="288878976"/>
        <c:crosses val="autoZero"/>
        <c:auto val="1"/>
        <c:lblAlgn val="ctr"/>
        <c:lblOffset val="100"/>
        <c:noMultiLvlLbl val="0"/>
      </c:catAx>
      <c:valAx>
        <c:axId val="288878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genormaliseered gasverbruik (kWh)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88873088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91458123529402491"/>
          <c:y val="2.7956672680873131E-2"/>
          <c:w val="6.8721969919735199E-2"/>
          <c:h val="0.298274795405515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'[detectie_lekken(1).xlsx]izegem'!$A$5:$A$126</c:f>
              <c:numCache>
                <c:formatCode>yyyy\-mm\-dd;@</c:formatCode>
                <c:ptCount val="122"/>
                <c:pt idx="0">
                  <c:v>41061</c:v>
                </c:pt>
                <c:pt idx="1">
                  <c:v>41062</c:v>
                </c:pt>
                <c:pt idx="2">
                  <c:v>41064</c:v>
                </c:pt>
                <c:pt idx="3">
                  <c:v>41065</c:v>
                </c:pt>
                <c:pt idx="4">
                  <c:v>41066</c:v>
                </c:pt>
                <c:pt idx="5">
                  <c:v>41067</c:v>
                </c:pt>
                <c:pt idx="6">
                  <c:v>41068</c:v>
                </c:pt>
                <c:pt idx="7">
                  <c:v>41069</c:v>
                </c:pt>
                <c:pt idx="8">
                  <c:v>41071</c:v>
                </c:pt>
                <c:pt idx="9">
                  <c:v>41072</c:v>
                </c:pt>
                <c:pt idx="10">
                  <c:v>41073</c:v>
                </c:pt>
                <c:pt idx="11">
                  <c:v>41074</c:v>
                </c:pt>
                <c:pt idx="12">
                  <c:v>41075</c:v>
                </c:pt>
                <c:pt idx="13">
                  <c:v>41076</c:v>
                </c:pt>
                <c:pt idx="14">
                  <c:v>41078</c:v>
                </c:pt>
                <c:pt idx="15">
                  <c:v>41079</c:v>
                </c:pt>
                <c:pt idx="16">
                  <c:v>41080</c:v>
                </c:pt>
                <c:pt idx="17">
                  <c:v>41081</c:v>
                </c:pt>
                <c:pt idx="18">
                  <c:v>41082</c:v>
                </c:pt>
                <c:pt idx="19">
                  <c:v>41083</c:v>
                </c:pt>
                <c:pt idx="20">
                  <c:v>41085</c:v>
                </c:pt>
                <c:pt idx="21">
                  <c:v>41086</c:v>
                </c:pt>
                <c:pt idx="22">
                  <c:v>41087</c:v>
                </c:pt>
                <c:pt idx="23">
                  <c:v>41088</c:v>
                </c:pt>
                <c:pt idx="24">
                  <c:v>41089</c:v>
                </c:pt>
                <c:pt idx="25">
                  <c:v>41090</c:v>
                </c:pt>
                <c:pt idx="26">
                  <c:v>41092</c:v>
                </c:pt>
                <c:pt idx="27">
                  <c:v>41093</c:v>
                </c:pt>
                <c:pt idx="28">
                  <c:v>41094</c:v>
                </c:pt>
                <c:pt idx="29">
                  <c:v>41095</c:v>
                </c:pt>
                <c:pt idx="30">
                  <c:v>41096</c:v>
                </c:pt>
                <c:pt idx="31">
                  <c:v>41097</c:v>
                </c:pt>
                <c:pt idx="32">
                  <c:v>41099</c:v>
                </c:pt>
                <c:pt idx="33">
                  <c:v>41100</c:v>
                </c:pt>
                <c:pt idx="34">
                  <c:v>41101</c:v>
                </c:pt>
                <c:pt idx="35">
                  <c:v>41102</c:v>
                </c:pt>
                <c:pt idx="36">
                  <c:v>41103</c:v>
                </c:pt>
                <c:pt idx="37">
                  <c:v>41104</c:v>
                </c:pt>
                <c:pt idx="38">
                  <c:v>41106</c:v>
                </c:pt>
                <c:pt idx="39">
                  <c:v>41107</c:v>
                </c:pt>
                <c:pt idx="40">
                  <c:v>41108</c:v>
                </c:pt>
                <c:pt idx="41">
                  <c:v>41109</c:v>
                </c:pt>
                <c:pt idx="42">
                  <c:v>41110</c:v>
                </c:pt>
                <c:pt idx="43">
                  <c:v>41113</c:v>
                </c:pt>
                <c:pt idx="44">
                  <c:v>41114</c:v>
                </c:pt>
                <c:pt idx="45">
                  <c:v>41115</c:v>
                </c:pt>
                <c:pt idx="46">
                  <c:v>41116</c:v>
                </c:pt>
                <c:pt idx="47">
                  <c:v>41117</c:v>
                </c:pt>
                <c:pt idx="48">
                  <c:v>41118</c:v>
                </c:pt>
                <c:pt idx="49">
                  <c:v>41120</c:v>
                </c:pt>
                <c:pt idx="50">
                  <c:v>41121</c:v>
                </c:pt>
                <c:pt idx="51">
                  <c:v>41122</c:v>
                </c:pt>
                <c:pt idx="52">
                  <c:v>41123</c:v>
                </c:pt>
                <c:pt idx="53">
                  <c:v>41124</c:v>
                </c:pt>
                <c:pt idx="54">
                  <c:v>41125</c:v>
                </c:pt>
                <c:pt idx="55">
                  <c:v>41127</c:v>
                </c:pt>
                <c:pt idx="56">
                  <c:v>41128</c:v>
                </c:pt>
                <c:pt idx="57">
                  <c:v>41129</c:v>
                </c:pt>
                <c:pt idx="58">
                  <c:v>41130</c:v>
                </c:pt>
                <c:pt idx="59">
                  <c:v>41131</c:v>
                </c:pt>
                <c:pt idx="60">
                  <c:v>41132</c:v>
                </c:pt>
                <c:pt idx="61">
                  <c:v>41134</c:v>
                </c:pt>
                <c:pt idx="62">
                  <c:v>41135</c:v>
                </c:pt>
                <c:pt idx="63">
                  <c:v>41137</c:v>
                </c:pt>
                <c:pt idx="64">
                  <c:v>41138</c:v>
                </c:pt>
                <c:pt idx="65">
                  <c:v>41139</c:v>
                </c:pt>
                <c:pt idx="66">
                  <c:v>41141</c:v>
                </c:pt>
                <c:pt idx="67">
                  <c:v>41142</c:v>
                </c:pt>
                <c:pt idx="68">
                  <c:v>41143</c:v>
                </c:pt>
                <c:pt idx="69">
                  <c:v>41144</c:v>
                </c:pt>
                <c:pt idx="70">
                  <c:v>41145</c:v>
                </c:pt>
                <c:pt idx="71">
                  <c:v>41146</c:v>
                </c:pt>
                <c:pt idx="72">
                  <c:v>41148</c:v>
                </c:pt>
                <c:pt idx="73">
                  <c:v>41149</c:v>
                </c:pt>
                <c:pt idx="74">
                  <c:v>41150</c:v>
                </c:pt>
                <c:pt idx="75">
                  <c:v>41151</c:v>
                </c:pt>
                <c:pt idx="76">
                  <c:v>41152</c:v>
                </c:pt>
                <c:pt idx="77">
                  <c:v>41153</c:v>
                </c:pt>
                <c:pt idx="78">
                  <c:v>41155</c:v>
                </c:pt>
                <c:pt idx="79">
                  <c:v>41156</c:v>
                </c:pt>
                <c:pt idx="80">
                  <c:v>41157</c:v>
                </c:pt>
                <c:pt idx="81">
                  <c:v>41158</c:v>
                </c:pt>
                <c:pt idx="82">
                  <c:v>41159</c:v>
                </c:pt>
                <c:pt idx="83">
                  <c:v>41160</c:v>
                </c:pt>
                <c:pt idx="84">
                  <c:v>41162</c:v>
                </c:pt>
                <c:pt idx="85">
                  <c:v>41163</c:v>
                </c:pt>
                <c:pt idx="86">
                  <c:v>41164</c:v>
                </c:pt>
                <c:pt idx="87">
                  <c:v>41165</c:v>
                </c:pt>
                <c:pt idx="88">
                  <c:v>41166</c:v>
                </c:pt>
                <c:pt idx="89">
                  <c:v>41167</c:v>
                </c:pt>
                <c:pt idx="90">
                  <c:v>41169</c:v>
                </c:pt>
                <c:pt idx="91">
                  <c:v>41170</c:v>
                </c:pt>
                <c:pt idx="92">
                  <c:v>41171</c:v>
                </c:pt>
                <c:pt idx="93">
                  <c:v>41172</c:v>
                </c:pt>
                <c:pt idx="94">
                  <c:v>41173</c:v>
                </c:pt>
                <c:pt idx="95">
                  <c:v>41174</c:v>
                </c:pt>
                <c:pt idx="96">
                  <c:v>41176</c:v>
                </c:pt>
                <c:pt idx="97">
                  <c:v>41177</c:v>
                </c:pt>
                <c:pt idx="98">
                  <c:v>41178</c:v>
                </c:pt>
                <c:pt idx="99">
                  <c:v>41179</c:v>
                </c:pt>
                <c:pt idx="100">
                  <c:v>41180</c:v>
                </c:pt>
                <c:pt idx="101">
                  <c:v>41181</c:v>
                </c:pt>
                <c:pt idx="102">
                  <c:v>41183</c:v>
                </c:pt>
                <c:pt idx="103">
                  <c:v>41184</c:v>
                </c:pt>
                <c:pt idx="104">
                  <c:v>41185</c:v>
                </c:pt>
                <c:pt idx="105">
                  <c:v>41186</c:v>
                </c:pt>
                <c:pt idx="106">
                  <c:v>41187</c:v>
                </c:pt>
                <c:pt idx="107">
                  <c:v>41188</c:v>
                </c:pt>
                <c:pt idx="108">
                  <c:v>41190</c:v>
                </c:pt>
                <c:pt idx="109">
                  <c:v>41191</c:v>
                </c:pt>
                <c:pt idx="110">
                  <c:v>41192</c:v>
                </c:pt>
                <c:pt idx="111">
                  <c:v>41193</c:v>
                </c:pt>
                <c:pt idx="112">
                  <c:v>41194</c:v>
                </c:pt>
                <c:pt idx="113">
                  <c:v>41195</c:v>
                </c:pt>
                <c:pt idx="114">
                  <c:v>41197</c:v>
                </c:pt>
                <c:pt idx="115">
                  <c:v>41198</c:v>
                </c:pt>
                <c:pt idx="116">
                  <c:v>41199</c:v>
                </c:pt>
                <c:pt idx="117">
                  <c:v>41200</c:v>
                </c:pt>
                <c:pt idx="118">
                  <c:v>41201</c:v>
                </c:pt>
                <c:pt idx="119">
                  <c:v>41202</c:v>
                </c:pt>
                <c:pt idx="120">
                  <c:v>41204</c:v>
                </c:pt>
                <c:pt idx="121">
                  <c:v>41205</c:v>
                </c:pt>
              </c:numCache>
            </c:numRef>
          </c:cat>
          <c:val>
            <c:numRef>
              <c:f>'[detectie_lekken(1).xlsx]izegem'!$B$5:$B$126</c:f>
              <c:numCache>
                <c:formatCode>General</c:formatCode>
                <c:ptCount val="122"/>
                <c:pt idx="0">
                  <c:v>60.5</c:v>
                </c:pt>
                <c:pt idx="1">
                  <c:v>59.1</c:v>
                </c:pt>
                <c:pt idx="2">
                  <c:v>55.8</c:v>
                </c:pt>
                <c:pt idx="3">
                  <c:v>53.8</c:v>
                </c:pt>
                <c:pt idx="4">
                  <c:v>55.2</c:v>
                </c:pt>
                <c:pt idx="5">
                  <c:v>58.1</c:v>
                </c:pt>
                <c:pt idx="6">
                  <c:v>58.1</c:v>
                </c:pt>
                <c:pt idx="7">
                  <c:v>57.9</c:v>
                </c:pt>
                <c:pt idx="8">
                  <c:v>51.4</c:v>
                </c:pt>
                <c:pt idx="9">
                  <c:v>47.6</c:v>
                </c:pt>
                <c:pt idx="10">
                  <c:v>47.8</c:v>
                </c:pt>
                <c:pt idx="11">
                  <c:v>50.8</c:v>
                </c:pt>
                <c:pt idx="12">
                  <c:v>52.5</c:v>
                </c:pt>
                <c:pt idx="13">
                  <c:v>52.1</c:v>
                </c:pt>
                <c:pt idx="14">
                  <c:v>49.7</c:v>
                </c:pt>
                <c:pt idx="15">
                  <c:v>48.8</c:v>
                </c:pt>
                <c:pt idx="16">
                  <c:v>53.8</c:v>
                </c:pt>
                <c:pt idx="17">
                  <c:v>54.5</c:v>
                </c:pt>
                <c:pt idx="18">
                  <c:v>57.3</c:v>
                </c:pt>
                <c:pt idx="19">
                  <c:v>60.7</c:v>
                </c:pt>
                <c:pt idx="20">
                  <c:v>51.4</c:v>
                </c:pt>
                <c:pt idx="21">
                  <c:v>51.1</c:v>
                </c:pt>
                <c:pt idx="22">
                  <c:v>54.8</c:v>
                </c:pt>
                <c:pt idx="23">
                  <c:v>62.6</c:v>
                </c:pt>
                <c:pt idx="24">
                  <c:v>60.2</c:v>
                </c:pt>
                <c:pt idx="25">
                  <c:v>58.5</c:v>
                </c:pt>
                <c:pt idx="26">
                  <c:v>56.8</c:v>
                </c:pt>
                <c:pt idx="27">
                  <c:v>53.4</c:v>
                </c:pt>
                <c:pt idx="28">
                  <c:v>53.9</c:v>
                </c:pt>
                <c:pt idx="29">
                  <c:v>56.5</c:v>
                </c:pt>
                <c:pt idx="30">
                  <c:v>55.8</c:v>
                </c:pt>
                <c:pt idx="31">
                  <c:v>56.5</c:v>
                </c:pt>
                <c:pt idx="32">
                  <c:v>51.9</c:v>
                </c:pt>
                <c:pt idx="33">
                  <c:v>52.1</c:v>
                </c:pt>
                <c:pt idx="34">
                  <c:v>50.8</c:v>
                </c:pt>
                <c:pt idx="35">
                  <c:v>53.6</c:v>
                </c:pt>
                <c:pt idx="36">
                  <c:v>55.6</c:v>
                </c:pt>
                <c:pt idx="37">
                  <c:v>54.2</c:v>
                </c:pt>
                <c:pt idx="38">
                  <c:v>49.1</c:v>
                </c:pt>
                <c:pt idx="39">
                  <c:v>52.3</c:v>
                </c:pt>
                <c:pt idx="40">
                  <c:v>51.9</c:v>
                </c:pt>
                <c:pt idx="41">
                  <c:v>54.5</c:v>
                </c:pt>
                <c:pt idx="42">
                  <c:v>55.5</c:v>
                </c:pt>
                <c:pt idx="43">
                  <c:v>54.9</c:v>
                </c:pt>
                <c:pt idx="44">
                  <c:v>57.4</c:v>
                </c:pt>
                <c:pt idx="45">
                  <c:v>57.8</c:v>
                </c:pt>
                <c:pt idx="46">
                  <c:v>59.8</c:v>
                </c:pt>
                <c:pt idx="47">
                  <c:v>62.8</c:v>
                </c:pt>
                <c:pt idx="48">
                  <c:v>60.9</c:v>
                </c:pt>
                <c:pt idx="49">
                  <c:v>53.3</c:v>
                </c:pt>
                <c:pt idx="50">
                  <c:v>51</c:v>
                </c:pt>
                <c:pt idx="51">
                  <c:v>52.6</c:v>
                </c:pt>
                <c:pt idx="52">
                  <c:v>54.7</c:v>
                </c:pt>
                <c:pt idx="53">
                  <c:v>56.1</c:v>
                </c:pt>
                <c:pt idx="54">
                  <c:v>56.3</c:v>
                </c:pt>
                <c:pt idx="55">
                  <c:v>54.6</c:v>
                </c:pt>
                <c:pt idx="56">
                  <c:v>51.7</c:v>
                </c:pt>
                <c:pt idx="57">
                  <c:v>52.7</c:v>
                </c:pt>
                <c:pt idx="58">
                  <c:v>55</c:v>
                </c:pt>
                <c:pt idx="59">
                  <c:v>57.2</c:v>
                </c:pt>
                <c:pt idx="60">
                  <c:v>62.8</c:v>
                </c:pt>
                <c:pt idx="61">
                  <c:v>60.6</c:v>
                </c:pt>
                <c:pt idx="62">
                  <c:v>60.9</c:v>
                </c:pt>
                <c:pt idx="63">
                  <c:v>59.4</c:v>
                </c:pt>
                <c:pt idx="64">
                  <c:v>63.4</c:v>
                </c:pt>
                <c:pt idx="65">
                  <c:v>67.2</c:v>
                </c:pt>
                <c:pt idx="66">
                  <c:v>61.1</c:v>
                </c:pt>
                <c:pt idx="67">
                  <c:v>61.4</c:v>
                </c:pt>
                <c:pt idx="68">
                  <c:v>56.2</c:v>
                </c:pt>
                <c:pt idx="69">
                  <c:v>57.1</c:v>
                </c:pt>
                <c:pt idx="70">
                  <c:v>59.3</c:v>
                </c:pt>
                <c:pt idx="71">
                  <c:v>59.1</c:v>
                </c:pt>
                <c:pt idx="72">
                  <c:v>54.5</c:v>
                </c:pt>
                <c:pt idx="73">
                  <c:v>55.3</c:v>
                </c:pt>
                <c:pt idx="74">
                  <c:v>54.1</c:v>
                </c:pt>
                <c:pt idx="75">
                  <c:v>59.5</c:v>
                </c:pt>
                <c:pt idx="76">
                  <c:v>58.4</c:v>
                </c:pt>
                <c:pt idx="77">
                  <c:v>54.8</c:v>
                </c:pt>
                <c:pt idx="78">
                  <c:v>55.1</c:v>
                </c:pt>
                <c:pt idx="79">
                  <c:v>54.3</c:v>
                </c:pt>
                <c:pt idx="80">
                  <c:v>55.6</c:v>
                </c:pt>
                <c:pt idx="81">
                  <c:v>52.9</c:v>
                </c:pt>
                <c:pt idx="82">
                  <c:v>55.7</c:v>
                </c:pt>
                <c:pt idx="83">
                  <c:v>58.5</c:v>
                </c:pt>
                <c:pt idx="84">
                  <c:v>56</c:v>
                </c:pt>
                <c:pt idx="85">
                  <c:v>53.1</c:v>
                </c:pt>
                <c:pt idx="86">
                  <c:v>51.1</c:v>
                </c:pt>
                <c:pt idx="87">
                  <c:v>52.3</c:v>
                </c:pt>
                <c:pt idx="88">
                  <c:v>54.3</c:v>
                </c:pt>
                <c:pt idx="89">
                  <c:v>53.7</c:v>
                </c:pt>
                <c:pt idx="90">
                  <c:v>51.5</c:v>
                </c:pt>
                <c:pt idx="91">
                  <c:v>49</c:v>
                </c:pt>
                <c:pt idx="92">
                  <c:v>47</c:v>
                </c:pt>
                <c:pt idx="93">
                  <c:v>49.4</c:v>
                </c:pt>
                <c:pt idx="94">
                  <c:v>47.6</c:v>
                </c:pt>
                <c:pt idx="95">
                  <c:v>50</c:v>
                </c:pt>
                <c:pt idx="96">
                  <c:v>49.7</c:v>
                </c:pt>
                <c:pt idx="97">
                  <c:v>47.8</c:v>
                </c:pt>
                <c:pt idx="98">
                  <c:v>49.9</c:v>
                </c:pt>
                <c:pt idx="99">
                  <c:v>50.2</c:v>
                </c:pt>
                <c:pt idx="100">
                  <c:v>52.1</c:v>
                </c:pt>
                <c:pt idx="101">
                  <c:v>54.4</c:v>
                </c:pt>
                <c:pt idx="102">
                  <c:v>50.1</c:v>
                </c:pt>
                <c:pt idx="103">
                  <c:v>52.2</c:v>
                </c:pt>
                <c:pt idx="104">
                  <c:v>51.2</c:v>
                </c:pt>
                <c:pt idx="105">
                  <c:v>53.6</c:v>
                </c:pt>
                <c:pt idx="106">
                  <c:v>53.3</c:v>
                </c:pt>
                <c:pt idx="107">
                  <c:v>55.1</c:v>
                </c:pt>
                <c:pt idx="108">
                  <c:v>50.9</c:v>
                </c:pt>
                <c:pt idx="109">
                  <c:v>50.6</c:v>
                </c:pt>
                <c:pt idx="110">
                  <c:v>50.9</c:v>
                </c:pt>
                <c:pt idx="111">
                  <c:v>50.3</c:v>
                </c:pt>
                <c:pt idx="112">
                  <c:v>51.4</c:v>
                </c:pt>
                <c:pt idx="113">
                  <c:v>53.8</c:v>
                </c:pt>
                <c:pt idx="114">
                  <c:v>49.9</c:v>
                </c:pt>
                <c:pt idx="115">
                  <c:v>49.5</c:v>
                </c:pt>
                <c:pt idx="116">
                  <c:v>50.7</c:v>
                </c:pt>
                <c:pt idx="117">
                  <c:v>54.4</c:v>
                </c:pt>
                <c:pt idx="118">
                  <c:v>57.4</c:v>
                </c:pt>
                <c:pt idx="119">
                  <c:v>59.9</c:v>
                </c:pt>
                <c:pt idx="120">
                  <c:v>54.6</c:v>
                </c:pt>
                <c:pt idx="121">
                  <c:v>55.3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52000"/>
        <c:axId val="164753792"/>
      </c:lineChart>
      <c:dateAx>
        <c:axId val="164752000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crossAx val="164753792"/>
        <c:crosses val="autoZero"/>
        <c:auto val="1"/>
        <c:lblOffset val="100"/>
        <c:baseTimeUnit val="days"/>
      </c:dateAx>
      <c:valAx>
        <c:axId val="16475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7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'[detectie_lekken(1).xlsx]izegem'!$A$5:$A$126</c:f>
              <c:numCache>
                <c:formatCode>yyyy\-mm\-dd;@</c:formatCode>
                <c:ptCount val="122"/>
                <c:pt idx="0">
                  <c:v>41061</c:v>
                </c:pt>
                <c:pt idx="1">
                  <c:v>41062</c:v>
                </c:pt>
                <c:pt idx="2">
                  <c:v>41064</c:v>
                </c:pt>
                <c:pt idx="3">
                  <c:v>41065</c:v>
                </c:pt>
                <c:pt idx="4">
                  <c:v>41066</c:v>
                </c:pt>
                <c:pt idx="5">
                  <c:v>41067</c:v>
                </c:pt>
                <c:pt idx="6">
                  <c:v>41068</c:v>
                </c:pt>
                <c:pt idx="7">
                  <c:v>41069</c:v>
                </c:pt>
                <c:pt idx="8">
                  <c:v>41071</c:v>
                </c:pt>
                <c:pt idx="9">
                  <c:v>41072</c:v>
                </c:pt>
                <c:pt idx="10">
                  <c:v>41073</c:v>
                </c:pt>
                <c:pt idx="11">
                  <c:v>41074</c:v>
                </c:pt>
                <c:pt idx="12">
                  <c:v>41075</c:v>
                </c:pt>
                <c:pt idx="13">
                  <c:v>41076</c:v>
                </c:pt>
                <c:pt idx="14">
                  <c:v>41078</c:v>
                </c:pt>
                <c:pt idx="15">
                  <c:v>41079</c:v>
                </c:pt>
                <c:pt idx="16">
                  <c:v>41080</c:v>
                </c:pt>
                <c:pt idx="17">
                  <c:v>41081</c:v>
                </c:pt>
                <c:pt idx="18">
                  <c:v>41082</c:v>
                </c:pt>
                <c:pt idx="19">
                  <c:v>41083</c:v>
                </c:pt>
                <c:pt idx="20">
                  <c:v>41085</c:v>
                </c:pt>
                <c:pt idx="21">
                  <c:v>41086</c:v>
                </c:pt>
                <c:pt idx="22">
                  <c:v>41087</c:v>
                </c:pt>
                <c:pt idx="23">
                  <c:v>41088</c:v>
                </c:pt>
                <c:pt idx="24">
                  <c:v>41089</c:v>
                </c:pt>
                <c:pt idx="25">
                  <c:v>41090</c:v>
                </c:pt>
                <c:pt idx="26">
                  <c:v>41092</c:v>
                </c:pt>
                <c:pt idx="27">
                  <c:v>41093</c:v>
                </c:pt>
                <c:pt idx="28">
                  <c:v>41094</c:v>
                </c:pt>
                <c:pt idx="29">
                  <c:v>41095</c:v>
                </c:pt>
                <c:pt idx="30">
                  <c:v>41096</c:v>
                </c:pt>
                <c:pt idx="31">
                  <c:v>41097</c:v>
                </c:pt>
                <c:pt idx="32">
                  <c:v>41099</c:v>
                </c:pt>
                <c:pt idx="33">
                  <c:v>41100</c:v>
                </c:pt>
                <c:pt idx="34">
                  <c:v>41101</c:v>
                </c:pt>
                <c:pt idx="35">
                  <c:v>41102</c:v>
                </c:pt>
                <c:pt idx="36">
                  <c:v>41103</c:v>
                </c:pt>
                <c:pt idx="37">
                  <c:v>41104</c:v>
                </c:pt>
                <c:pt idx="38">
                  <c:v>41106</c:v>
                </c:pt>
                <c:pt idx="39">
                  <c:v>41107</c:v>
                </c:pt>
                <c:pt idx="40">
                  <c:v>41108</c:v>
                </c:pt>
                <c:pt idx="41">
                  <c:v>41109</c:v>
                </c:pt>
                <c:pt idx="42">
                  <c:v>41110</c:v>
                </c:pt>
                <c:pt idx="43">
                  <c:v>41113</c:v>
                </c:pt>
                <c:pt idx="44">
                  <c:v>41114</c:v>
                </c:pt>
                <c:pt idx="45">
                  <c:v>41115</c:v>
                </c:pt>
                <c:pt idx="46">
                  <c:v>41116</c:v>
                </c:pt>
                <c:pt idx="47">
                  <c:v>41117</c:v>
                </c:pt>
                <c:pt idx="48">
                  <c:v>41118</c:v>
                </c:pt>
                <c:pt idx="49">
                  <c:v>41120</c:v>
                </c:pt>
                <c:pt idx="50">
                  <c:v>41121</c:v>
                </c:pt>
                <c:pt idx="51">
                  <c:v>41122</c:v>
                </c:pt>
                <c:pt idx="52">
                  <c:v>41123</c:v>
                </c:pt>
                <c:pt idx="53">
                  <c:v>41124</c:v>
                </c:pt>
                <c:pt idx="54">
                  <c:v>41125</c:v>
                </c:pt>
                <c:pt idx="55">
                  <c:v>41127</c:v>
                </c:pt>
                <c:pt idx="56">
                  <c:v>41128</c:v>
                </c:pt>
                <c:pt idx="57">
                  <c:v>41129</c:v>
                </c:pt>
                <c:pt idx="58">
                  <c:v>41130</c:v>
                </c:pt>
                <c:pt idx="59">
                  <c:v>41131</c:v>
                </c:pt>
                <c:pt idx="60">
                  <c:v>41132</c:v>
                </c:pt>
                <c:pt idx="61">
                  <c:v>41134</c:v>
                </c:pt>
                <c:pt idx="62">
                  <c:v>41135</c:v>
                </c:pt>
                <c:pt idx="63">
                  <c:v>41137</c:v>
                </c:pt>
                <c:pt idx="64">
                  <c:v>41138</c:v>
                </c:pt>
                <c:pt idx="65">
                  <c:v>41139</c:v>
                </c:pt>
                <c:pt idx="66">
                  <c:v>41141</c:v>
                </c:pt>
                <c:pt idx="67">
                  <c:v>41142</c:v>
                </c:pt>
                <c:pt idx="68">
                  <c:v>41143</c:v>
                </c:pt>
                <c:pt idx="69">
                  <c:v>41144</c:v>
                </c:pt>
                <c:pt idx="70">
                  <c:v>41145</c:v>
                </c:pt>
                <c:pt idx="71">
                  <c:v>41146</c:v>
                </c:pt>
                <c:pt idx="72">
                  <c:v>41148</c:v>
                </c:pt>
                <c:pt idx="73">
                  <c:v>41149</c:v>
                </c:pt>
                <c:pt idx="74">
                  <c:v>41150</c:v>
                </c:pt>
                <c:pt idx="75">
                  <c:v>41151</c:v>
                </c:pt>
                <c:pt idx="76">
                  <c:v>41152</c:v>
                </c:pt>
                <c:pt idx="77">
                  <c:v>41153</c:v>
                </c:pt>
                <c:pt idx="78">
                  <c:v>41155</c:v>
                </c:pt>
                <c:pt idx="79">
                  <c:v>41156</c:v>
                </c:pt>
                <c:pt idx="80">
                  <c:v>41157</c:v>
                </c:pt>
                <c:pt idx="81">
                  <c:v>41158</c:v>
                </c:pt>
                <c:pt idx="82">
                  <c:v>41159</c:v>
                </c:pt>
                <c:pt idx="83">
                  <c:v>41160</c:v>
                </c:pt>
                <c:pt idx="84">
                  <c:v>41162</c:v>
                </c:pt>
                <c:pt idx="85">
                  <c:v>41163</c:v>
                </c:pt>
                <c:pt idx="86">
                  <c:v>41164</c:v>
                </c:pt>
                <c:pt idx="87">
                  <c:v>41165</c:v>
                </c:pt>
                <c:pt idx="88">
                  <c:v>41166</c:v>
                </c:pt>
                <c:pt idx="89">
                  <c:v>41167</c:v>
                </c:pt>
                <c:pt idx="90">
                  <c:v>41169</c:v>
                </c:pt>
                <c:pt idx="91">
                  <c:v>41170</c:v>
                </c:pt>
                <c:pt idx="92">
                  <c:v>41171</c:v>
                </c:pt>
                <c:pt idx="93">
                  <c:v>41172</c:v>
                </c:pt>
                <c:pt idx="94">
                  <c:v>41173</c:v>
                </c:pt>
                <c:pt idx="95">
                  <c:v>41174</c:v>
                </c:pt>
                <c:pt idx="96">
                  <c:v>41176</c:v>
                </c:pt>
                <c:pt idx="97">
                  <c:v>41177</c:v>
                </c:pt>
                <c:pt idx="98">
                  <c:v>41178</c:v>
                </c:pt>
                <c:pt idx="99">
                  <c:v>41179</c:v>
                </c:pt>
                <c:pt idx="100">
                  <c:v>41180</c:v>
                </c:pt>
                <c:pt idx="101">
                  <c:v>41181</c:v>
                </c:pt>
                <c:pt idx="102">
                  <c:v>41183</c:v>
                </c:pt>
                <c:pt idx="103">
                  <c:v>41184</c:v>
                </c:pt>
                <c:pt idx="104">
                  <c:v>41185</c:v>
                </c:pt>
                <c:pt idx="105">
                  <c:v>41186</c:v>
                </c:pt>
                <c:pt idx="106">
                  <c:v>41187</c:v>
                </c:pt>
                <c:pt idx="107">
                  <c:v>41188</c:v>
                </c:pt>
                <c:pt idx="108">
                  <c:v>41190</c:v>
                </c:pt>
                <c:pt idx="109">
                  <c:v>41191</c:v>
                </c:pt>
                <c:pt idx="110">
                  <c:v>41192</c:v>
                </c:pt>
                <c:pt idx="111">
                  <c:v>41193</c:v>
                </c:pt>
                <c:pt idx="112">
                  <c:v>41194</c:v>
                </c:pt>
                <c:pt idx="113">
                  <c:v>41195</c:v>
                </c:pt>
                <c:pt idx="114">
                  <c:v>41197</c:v>
                </c:pt>
                <c:pt idx="115">
                  <c:v>41198</c:v>
                </c:pt>
                <c:pt idx="116">
                  <c:v>41199</c:v>
                </c:pt>
                <c:pt idx="117">
                  <c:v>41200</c:v>
                </c:pt>
                <c:pt idx="118">
                  <c:v>41201</c:v>
                </c:pt>
                <c:pt idx="119">
                  <c:v>41202</c:v>
                </c:pt>
                <c:pt idx="120">
                  <c:v>41204</c:v>
                </c:pt>
                <c:pt idx="121">
                  <c:v>41205</c:v>
                </c:pt>
              </c:numCache>
            </c:numRef>
          </c:cat>
          <c:val>
            <c:numRef>
              <c:f>'[detectie_lekken(1).xlsx]izegem'!$B$5:$B$126</c:f>
              <c:numCache>
                <c:formatCode>General</c:formatCode>
                <c:ptCount val="122"/>
                <c:pt idx="0">
                  <c:v>60.5</c:v>
                </c:pt>
                <c:pt idx="1">
                  <c:v>59.1</c:v>
                </c:pt>
                <c:pt idx="2">
                  <c:v>55.8</c:v>
                </c:pt>
                <c:pt idx="3">
                  <c:v>53.8</c:v>
                </c:pt>
                <c:pt idx="4">
                  <c:v>55.2</c:v>
                </c:pt>
                <c:pt idx="5">
                  <c:v>58.1</c:v>
                </c:pt>
                <c:pt idx="6">
                  <c:v>58.1</c:v>
                </c:pt>
                <c:pt idx="7">
                  <c:v>57.9</c:v>
                </c:pt>
                <c:pt idx="8">
                  <c:v>51.4</c:v>
                </c:pt>
                <c:pt idx="9">
                  <c:v>47.6</c:v>
                </c:pt>
                <c:pt idx="10">
                  <c:v>47.8</c:v>
                </c:pt>
                <c:pt idx="11">
                  <c:v>50.8</c:v>
                </c:pt>
                <c:pt idx="12">
                  <c:v>52.5</c:v>
                </c:pt>
                <c:pt idx="13">
                  <c:v>52.1</c:v>
                </c:pt>
                <c:pt idx="14">
                  <c:v>49.7</c:v>
                </c:pt>
                <c:pt idx="15">
                  <c:v>48.8</c:v>
                </c:pt>
                <c:pt idx="16">
                  <c:v>53.8</c:v>
                </c:pt>
                <c:pt idx="17">
                  <c:v>54.5</c:v>
                </c:pt>
                <c:pt idx="18">
                  <c:v>57.3</c:v>
                </c:pt>
                <c:pt idx="19">
                  <c:v>60.7</c:v>
                </c:pt>
                <c:pt idx="20">
                  <c:v>51.4</c:v>
                </c:pt>
                <c:pt idx="21">
                  <c:v>51.1</c:v>
                </c:pt>
                <c:pt idx="22">
                  <c:v>54.8</c:v>
                </c:pt>
                <c:pt idx="23">
                  <c:v>62.6</c:v>
                </c:pt>
                <c:pt idx="24">
                  <c:v>60.2</c:v>
                </c:pt>
                <c:pt idx="25">
                  <c:v>58.5</c:v>
                </c:pt>
                <c:pt idx="26">
                  <c:v>56.8</c:v>
                </c:pt>
                <c:pt idx="27">
                  <c:v>53.4</c:v>
                </c:pt>
                <c:pt idx="28">
                  <c:v>53.9</c:v>
                </c:pt>
                <c:pt idx="29">
                  <c:v>56.5</c:v>
                </c:pt>
                <c:pt idx="30">
                  <c:v>55.8</c:v>
                </c:pt>
                <c:pt idx="31">
                  <c:v>56.5</c:v>
                </c:pt>
                <c:pt idx="32">
                  <c:v>51.9</c:v>
                </c:pt>
                <c:pt idx="33">
                  <c:v>52.1</c:v>
                </c:pt>
                <c:pt idx="34">
                  <c:v>50.8</c:v>
                </c:pt>
                <c:pt idx="35">
                  <c:v>53.6</c:v>
                </c:pt>
                <c:pt idx="36">
                  <c:v>55.6</c:v>
                </c:pt>
                <c:pt idx="37">
                  <c:v>54.2</c:v>
                </c:pt>
                <c:pt idx="38">
                  <c:v>49.1</c:v>
                </c:pt>
                <c:pt idx="39">
                  <c:v>52.3</c:v>
                </c:pt>
                <c:pt idx="40">
                  <c:v>51.9</c:v>
                </c:pt>
                <c:pt idx="41">
                  <c:v>54.5</c:v>
                </c:pt>
                <c:pt idx="42">
                  <c:v>55.5</c:v>
                </c:pt>
                <c:pt idx="43">
                  <c:v>54.9</c:v>
                </c:pt>
                <c:pt idx="44">
                  <c:v>57.4</c:v>
                </c:pt>
                <c:pt idx="45">
                  <c:v>57.8</c:v>
                </c:pt>
                <c:pt idx="46">
                  <c:v>59.8</c:v>
                </c:pt>
                <c:pt idx="47">
                  <c:v>62.8</c:v>
                </c:pt>
                <c:pt idx="48">
                  <c:v>60.9</c:v>
                </c:pt>
                <c:pt idx="49">
                  <c:v>53.3</c:v>
                </c:pt>
                <c:pt idx="50">
                  <c:v>51</c:v>
                </c:pt>
                <c:pt idx="51">
                  <c:v>52.6</c:v>
                </c:pt>
                <c:pt idx="52">
                  <c:v>54.7</c:v>
                </c:pt>
                <c:pt idx="53">
                  <c:v>56.1</c:v>
                </c:pt>
                <c:pt idx="54">
                  <c:v>56.3</c:v>
                </c:pt>
                <c:pt idx="55">
                  <c:v>54.6</c:v>
                </c:pt>
                <c:pt idx="56">
                  <c:v>51.7</c:v>
                </c:pt>
                <c:pt idx="57">
                  <c:v>52.7</c:v>
                </c:pt>
                <c:pt idx="58">
                  <c:v>55</c:v>
                </c:pt>
                <c:pt idx="59">
                  <c:v>57.2</c:v>
                </c:pt>
                <c:pt idx="60">
                  <c:v>62.8</c:v>
                </c:pt>
                <c:pt idx="61">
                  <c:v>60.6</c:v>
                </c:pt>
                <c:pt idx="62">
                  <c:v>60.9</c:v>
                </c:pt>
                <c:pt idx="63">
                  <c:v>59.4</c:v>
                </c:pt>
                <c:pt idx="64">
                  <c:v>63.4</c:v>
                </c:pt>
                <c:pt idx="65">
                  <c:v>67.2</c:v>
                </c:pt>
                <c:pt idx="66">
                  <c:v>61.1</c:v>
                </c:pt>
                <c:pt idx="67">
                  <c:v>61.4</c:v>
                </c:pt>
                <c:pt idx="68">
                  <c:v>56.2</c:v>
                </c:pt>
                <c:pt idx="69">
                  <c:v>57.1</c:v>
                </c:pt>
                <c:pt idx="70">
                  <c:v>59.3</c:v>
                </c:pt>
                <c:pt idx="71">
                  <c:v>59.1</c:v>
                </c:pt>
                <c:pt idx="72">
                  <c:v>54.5</c:v>
                </c:pt>
                <c:pt idx="73">
                  <c:v>55.3</c:v>
                </c:pt>
                <c:pt idx="74">
                  <c:v>54.1</c:v>
                </c:pt>
                <c:pt idx="75">
                  <c:v>59.5</c:v>
                </c:pt>
                <c:pt idx="76">
                  <c:v>58.4</c:v>
                </c:pt>
                <c:pt idx="77">
                  <c:v>54.8</c:v>
                </c:pt>
                <c:pt idx="78">
                  <c:v>55.1</c:v>
                </c:pt>
                <c:pt idx="79">
                  <c:v>54.3</c:v>
                </c:pt>
                <c:pt idx="80">
                  <c:v>55.6</c:v>
                </c:pt>
                <c:pt idx="81">
                  <c:v>52.9</c:v>
                </c:pt>
                <c:pt idx="82">
                  <c:v>55.7</c:v>
                </c:pt>
                <c:pt idx="83">
                  <c:v>58.5</c:v>
                </c:pt>
                <c:pt idx="84">
                  <c:v>56</c:v>
                </c:pt>
                <c:pt idx="85">
                  <c:v>53.1</c:v>
                </c:pt>
                <c:pt idx="86">
                  <c:v>51.1</c:v>
                </c:pt>
                <c:pt idx="87">
                  <c:v>52.3</c:v>
                </c:pt>
                <c:pt idx="88">
                  <c:v>54.3</c:v>
                </c:pt>
                <c:pt idx="89">
                  <c:v>53.7</c:v>
                </c:pt>
                <c:pt idx="90">
                  <c:v>51.5</c:v>
                </c:pt>
                <c:pt idx="91">
                  <c:v>49</c:v>
                </c:pt>
                <c:pt idx="92">
                  <c:v>47</c:v>
                </c:pt>
                <c:pt idx="93">
                  <c:v>49.4</c:v>
                </c:pt>
                <c:pt idx="94">
                  <c:v>47.6</c:v>
                </c:pt>
                <c:pt idx="95">
                  <c:v>50</c:v>
                </c:pt>
                <c:pt idx="96">
                  <c:v>49.7</c:v>
                </c:pt>
                <c:pt idx="97">
                  <c:v>47.8</c:v>
                </c:pt>
                <c:pt idx="98">
                  <c:v>49.9</c:v>
                </c:pt>
                <c:pt idx="99">
                  <c:v>50.2</c:v>
                </c:pt>
                <c:pt idx="100">
                  <c:v>52.1</c:v>
                </c:pt>
                <c:pt idx="101">
                  <c:v>54.4</c:v>
                </c:pt>
                <c:pt idx="102">
                  <c:v>50.1</c:v>
                </c:pt>
                <c:pt idx="103">
                  <c:v>52.2</c:v>
                </c:pt>
                <c:pt idx="104">
                  <c:v>51.2</c:v>
                </c:pt>
                <c:pt idx="105">
                  <c:v>53.6</c:v>
                </c:pt>
                <c:pt idx="106">
                  <c:v>53.3</c:v>
                </c:pt>
                <c:pt idx="107">
                  <c:v>55.1</c:v>
                </c:pt>
                <c:pt idx="108">
                  <c:v>50.9</c:v>
                </c:pt>
                <c:pt idx="109">
                  <c:v>50.6</c:v>
                </c:pt>
                <c:pt idx="110">
                  <c:v>50.9</c:v>
                </c:pt>
                <c:pt idx="111">
                  <c:v>50.3</c:v>
                </c:pt>
                <c:pt idx="112">
                  <c:v>51.4</c:v>
                </c:pt>
                <c:pt idx="113">
                  <c:v>53.8</c:v>
                </c:pt>
                <c:pt idx="114">
                  <c:v>49.9</c:v>
                </c:pt>
                <c:pt idx="115">
                  <c:v>49.5</c:v>
                </c:pt>
                <c:pt idx="116">
                  <c:v>50.7</c:v>
                </c:pt>
                <c:pt idx="117">
                  <c:v>54.4</c:v>
                </c:pt>
                <c:pt idx="118">
                  <c:v>57.4</c:v>
                </c:pt>
                <c:pt idx="119">
                  <c:v>59.9</c:v>
                </c:pt>
                <c:pt idx="120">
                  <c:v>54.6</c:v>
                </c:pt>
                <c:pt idx="121">
                  <c:v>55.3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307200"/>
        <c:axId val="172308736"/>
      </c:lineChart>
      <c:dateAx>
        <c:axId val="172307200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crossAx val="172308736"/>
        <c:crosses val="autoZero"/>
        <c:auto val="1"/>
        <c:lblOffset val="100"/>
        <c:baseTimeUnit val="days"/>
      </c:dateAx>
      <c:valAx>
        <c:axId val="17230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0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ED5BC"/>
            </a:solidFill>
          </c:spPr>
          <c:invertIfNegative val="0"/>
          <c:cat>
            <c:numRef>
              <c:f>Sheet2!$A$1:$A$30</c:f>
              <c:numCache>
                <c:formatCode>d/mm/yyyy</c:formatCode>
                <c:ptCount val="30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</c:numCache>
            </c:numRef>
          </c:cat>
          <c:val>
            <c:numRef>
              <c:f>Sheet2!$B$1:$B$30</c:f>
              <c:numCache>
                <c:formatCode>General</c:formatCode>
                <c:ptCount val="30"/>
                <c:pt idx="0">
                  <c:v>18</c:v>
                </c:pt>
                <c:pt idx="1">
                  <c:v>26</c:v>
                </c:pt>
                <c:pt idx="2">
                  <c:v>23</c:v>
                </c:pt>
                <c:pt idx="3">
                  <c:v>23.5</c:v>
                </c:pt>
                <c:pt idx="4">
                  <c:v>24</c:v>
                </c:pt>
                <c:pt idx="5">
                  <c:v>23.5</c:v>
                </c:pt>
                <c:pt idx="6">
                  <c:v>18</c:v>
                </c:pt>
                <c:pt idx="7">
                  <c:v>17</c:v>
                </c:pt>
                <c:pt idx="8">
                  <c:v>26.5</c:v>
                </c:pt>
                <c:pt idx="9">
                  <c:v>23.5</c:v>
                </c:pt>
                <c:pt idx="10">
                  <c:v>24</c:v>
                </c:pt>
                <c:pt idx="11">
                  <c:v>24.5</c:v>
                </c:pt>
                <c:pt idx="12">
                  <c:v>25</c:v>
                </c:pt>
                <c:pt idx="13">
                  <c:v>18</c:v>
                </c:pt>
                <c:pt idx="14">
                  <c:v>17.5</c:v>
                </c:pt>
                <c:pt idx="15">
                  <c:v>27</c:v>
                </c:pt>
                <c:pt idx="16">
                  <c:v>24</c:v>
                </c:pt>
                <c:pt idx="17">
                  <c:v>23.5</c:v>
                </c:pt>
                <c:pt idx="18">
                  <c:v>23</c:v>
                </c:pt>
                <c:pt idx="19">
                  <c:v>23.5</c:v>
                </c:pt>
                <c:pt idx="20">
                  <c:v>16.5</c:v>
                </c:pt>
                <c:pt idx="21">
                  <c:v>17</c:v>
                </c:pt>
                <c:pt idx="22">
                  <c:v>35</c:v>
                </c:pt>
                <c:pt idx="23">
                  <c:v>26</c:v>
                </c:pt>
                <c:pt idx="24">
                  <c:v>25.5</c:v>
                </c:pt>
                <c:pt idx="25">
                  <c:v>25</c:v>
                </c:pt>
                <c:pt idx="26">
                  <c:v>25</c:v>
                </c:pt>
                <c:pt idx="27">
                  <c:v>17.5</c:v>
                </c:pt>
                <c:pt idx="28">
                  <c:v>18</c:v>
                </c:pt>
                <c:pt idx="29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54944"/>
        <c:axId val="172356736"/>
      </c:barChart>
      <c:dateAx>
        <c:axId val="172354944"/>
        <c:scaling>
          <c:orientation val="minMax"/>
        </c:scaling>
        <c:delete val="0"/>
        <c:axPos val="b"/>
        <c:numFmt formatCode="d/mm/yyyy" sourceLinked="1"/>
        <c:majorTickMark val="out"/>
        <c:minorTickMark val="none"/>
        <c:tickLblPos val="nextTo"/>
        <c:crossAx val="172356736"/>
        <c:crosses val="autoZero"/>
        <c:auto val="1"/>
        <c:lblOffset val="100"/>
        <c:baseTimeUnit val="days"/>
      </c:dateAx>
      <c:valAx>
        <c:axId val="17235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5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Blad1!$D$2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Blad1!$A$3:$A$14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Blad1!$D$3:$D$14</c:f>
              <c:numCache>
                <c:formatCode>#,##0</c:formatCode>
                <c:ptCount val="12"/>
                <c:pt idx="0">
                  <c:v>89000</c:v>
                </c:pt>
                <c:pt idx="1">
                  <c:v>85000</c:v>
                </c:pt>
                <c:pt idx="2">
                  <c:v>90000</c:v>
                </c:pt>
                <c:pt idx="3">
                  <c:v>52000</c:v>
                </c:pt>
                <c:pt idx="4">
                  <c:v>29000</c:v>
                </c:pt>
                <c:pt idx="5">
                  <c:v>3000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20000</c:v>
                </c:pt>
                <c:pt idx="10">
                  <c:v>60000</c:v>
                </c:pt>
                <c:pt idx="11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92352"/>
        <c:axId val="172425600"/>
      </c:barChart>
      <c:lineChart>
        <c:grouping val="standard"/>
        <c:varyColors val="0"/>
        <c:ser>
          <c:idx val="3"/>
          <c:order val="1"/>
          <c:tx>
            <c:v>verwacht 2011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</c:spPr>
          </c:marker>
          <c:cat>
            <c:numRef>
              <c:f>Blad1!$A$3:$A$14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Blad1!$E$3:$E$14</c:f>
              <c:numCache>
                <c:formatCode>#,##0</c:formatCode>
                <c:ptCount val="12"/>
                <c:pt idx="0">
                  <c:v>90000</c:v>
                </c:pt>
                <c:pt idx="1">
                  <c:v>87000</c:v>
                </c:pt>
                <c:pt idx="2">
                  <c:v>90000</c:v>
                </c:pt>
                <c:pt idx="3">
                  <c:v>40000</c:v>
                </c:pt>
                <c:pt idx="4" formatCode="General">
                  <c:v>20000</c:v>
                </c:pt>
                <c:pt idx="5" formatCode="General">
                  <c:v>5000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3000</c:v>
                </c:pt>
                <c:pt idx="9" formatCode="General">
                  <c:v>25000</c:v>
                </c:pt>
                <c:pt idx="10" formatCode="General">
                  <c:v>62000</c:v>
                </c:pt>
                <c:pt idx="11" formatCode="General">
                  <c:v>90000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92352"/>
        <c:axId val="172425600"/>
      </c:lineChart>
      <c:catAx>
        <c:axId val="1722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nl-BE"/>
          </a:p>
        </c:txPr>
        <c:crossAx val="172425600"/>
        <c:crosses val="autoZero"/>
        <c:auto val="1"/>
        <c:lblAlgn val="ctr"/>
        <c:lblOffset val="100"/>
        <c:noMultiLvlLbl val="0"/>
      </c:catAx>
      <c:valAx>
        <c:axId val="172425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 werkelijk gasverbruik (kWh)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722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91465290976562"/>
          <c:y val="0.51564760586500469"/>
          <c:w val="0.16605086433161367"/>
          <c:h val="0.3993465166100943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4330684929402"/>
          <c:y val="3.6912755191797E-2"/>
          <c:w val="0.87104815636546495"/>
          <c:h val="0.82300166078863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werkelijk verbruik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Blad1!$D$3:$D$9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Blad1!$E$3:$E$9</c:f>
              <c:numCache>
                <c:formatCode>General</c:formatCode>
                <c:ptCount val="7"/>
                <c:pt idx="0">
                  <c:v>795000</c:v>
                </c:pt>
                <c:pt idx="1">
                  <c:v>800000</c:v>
                </c:pt>
                <c:pt idx="2">
                  <c:v>750000</c:v>
                </c:pt>
                <c:pt idx="3">
                  <c:v>720000</c:v>
                </c:pt>
                <c:pt idx="4">
                  <c:v>680000</c:v>
                </c:pt>
                <c:pt idx="5">
                  <c:v>650000</c:v>
                </c:pt>
                <c:pt idx="6">
                  <c:v>580000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88832"/>
        <c:axId val="180502912"/>
      </c:barChart>
      <c:lineChart>
        <c:grouping val="standard"/>
        <c:varyColors val="0"/>
        <c:ser>
          <c:idx val="1"/>
          <c:order val="1"/>
          <c:tx>
            <c:strRef>
              <c:f>Blad1!$F$2</c:f>
              <c:strCache>
                <c:ptCount val="1"/>
                <c:pt idx="0">
                  <c:v>verwacht verbruik</c:v>
                </c:pt>
              </c:strCache>
            </c:strRef>
          </c:tx>
          <c:marker>
            <c:symbol val="none"/>
          </c:marker>
          <c:val>
            <c:numRef>
              <c:f>Blad1!$F$3:$F$9</c:f>
              <c:numCache>
                <c:formatCode>General</c:formatCode>
                <c:ptCount val="7"/>
                <c:pt idx="0">
                  <c:v>795000</c:v>
                </c:pt>
                <c:pt idx="1">
                  <c:v>800000</c:v>
                </c:pt>
                <c:pt idx="2">
                  <c:v>750000</c:v>
                </c:pt>
                <c:pt idx="3">
                  <c:v>780000</c:v>
                </c:pt>
                <c:pt idx="4">
                  <c:v>730000</c:v>
                </c:pt>
                <c:pt idx="5">
                  <c:v>800000</c:v>
                </c:pt>
                <c:pt idx="6">
                  <c:v>720000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88832"/>
        <c:axId val="180502912"/>
      </c:lineChart>
      <c:catAx>
        <c:axId val="1804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502912"/>
        <c:crosses val="autoZero"/>
        <c:auto val="1"/>
        <c:lblAlgn val="ctr"/>
        <c:lblOffset val="100"/>
        <c:noMultiLvlLbl val="0"/>
      </c:catAx>
      <c:valAx>
        <c:axId val="180502912"/>
        <c:scaling>
          <c:orientation val="minMax"/>
          <c:max val="1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jaarlijks gasverbruik (kWh)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80488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21522309711323E-2"/>
          <c:y val="0.10879629629629635"/>
          <c:w val="0.58272637795275561"/>
          <c:h val="0.7731481481481482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Blad2!$A$1:$A$6</c:f>
              <c:strCache>
                <c:ptCount val="6"/>
                <c:pt idx="0">
                  <c:v>Process cooling</c:v>
                </c:pt>
                <c:pt idx="1">
                  <c:v>Lighting</c:v>
                </c:pt>
                <c:pt idx="2">
                  <c:v>Compressed air</c:v>
                </c:pt>
                <c:pt idx="3">
                  <c:v>Pumps</c:v>
                </c:pt>
                <c:pt idx="4">
                  <c:v>Air conditioning</c:v>
                </c:pt>
                <c:pt idx="5">
                  <c:v>Other electrical equipment</c:v>
                </c:pt>
              </c:strCache>
            </c:strRef>
          </c:cat>
          <c:val>
            <c:numRef>
              <c:f>Blad2!$B$1:$B$6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0.29000000000000009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81386701662317"/>
          <c:y val="5.1972149314668981E-2"/>
          <c:w val="0.24751946631671046"/>
          <c:h val="0.90531496062992101"/>
        </c:manualLayout>
      </c:layout>
      <c:overlay val="0"/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21522309711323E-2"/>
          <c:y val="0.10879629629629635"/>
          <c:w val="0.58272637795275561"/>
          <c:h val="0.7731481481481482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Blad2!$A$1:$A$6</c:f>
              <c:strCache>
                <c:ptCount val="6"/>
                <c:pt idx="0">
                  <c:v>Process cooling</c:v>
                </c:pt>
                <c:pt idx="1">
                  <c:v>Lighting</c:v>
                </c:pt>
                <c:pt idx="2">
                  <c:v>Compressed air</c:v>
                </c:pt>
                <c:pt idx="3">
                  <c:v>Pumps</c:v>
                </c:pt>
                <c:pt idx="4">
                  <c:v>Air conditioning</c:v>
                </c:pt>
                <c:pt idx="5">
                  <c:v>Other electrical equipment</c:v>
                </c:pt>
              </c:strCache>
            </c:strRef>
          </c:cat>
          <c:val>
            <c:numRef>
              <c:f>Blad2!$B$1:$B$6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0.29000000000000009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81386701662317"/>
          <c:y val="5.1972149314668981E-2"/>
          <c:w val="0.24751946631671046"/>
          <c:h val="0.90531496062992101"/>
        </c:manualLayout>
      </c:layout>
      <c:overlay val="0"/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21522309711323E-2"/>
          <c:y val="0.10879629629629635"/>
          <c:w val="0.58272637795275561"/>
          <c:h val="0.7731481481481482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Blad2!$A$1:$A$6</c:f>
              <c:strCache>
                <c:ptCount val="6"/>
                <c:pt idx="0">
                  <c:v>Process cooling</c:v>
                </c:pt>
                <c:pt idx="1">
                  <c:v>Lighting</c:v>
                </c:pt>
                <c:pt idx="2">
                  <c:v>Compressed air</c:v>
                </c:pt>
                <c:pt idx="3">
                  <c:v>Pumps</c:v>
                </c:pt>
                <c:pt idx="4">
                  <c:v>Air conditioning</c:v>
                </c:pt>
                <c:pt idx="5">
                  <c:v>Other electrical equipment</c:v>
                </c:pt>
              </c:strCache>
            </c:strRef>
          </c:cat>
          <c:val>
            <c:numRef>
              <c:f>Blad2!$B$1:$B$6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0.29000000000000009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81386701662317"/>
          <c:y val="5.1972149314668981E-2"/>
          <c:w val="0.24751946631671046"/>
          <c:h val="0.90531496062992101"/>
        </c:manualLayout>
      </c:layout>
      <c:overlay val="0"/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/>
              <a:t>Electricity consumption:</a:t>
            </a:r>
            <a:r>
              <a:rPr lang="en-US" sz="1600" b="0" baseline="0"/>
              <a:t> 2011-2013</a:t>
            </a:r>
            <a:endParaRPr lang="en-US" sz="1600" b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2011</c:v>
          </c:tx>
          <c:invertIfNegative val="0"/>
          <c:cat>
            <c:strRef>
              <c:f>Ele!$H$5:$H$16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Ele!$E$5:$E$16</c:f>
              <c:numCache>
                <c:formatCode>General</c:formatCode>
                <c:ptCount val="12"/>
                <c:pt idx="0">
                  <c:v>1276.5891999999999</c:v>
                </c:pt>
                <c:pt idx="1">
                  <c:v>1278.3202000000001</c:v>
                </c:pt>
                <c:pt idx="2">
                  <c:v>1344.4213999999999</c:v>
                </c:pt>
                <c:pt idx="3">
                  <c:v>1163.7613000000001</c:v>
                </c:pt>
                <c:pt idx="4">
                  <c:v>1232.4928</c:v>
                </c:pt>
                <c:pt idx="5">
                  <c:v>1249.3918999999999</c:v>
                </c:pt>
                <c:pt idx="6">
                  <c:v>1213.8728999999998</c:v>
                </c:pt>
                <c:pt idx="7">
                  <c:v>1257.2092</c:v>
                </c:pt>
                <c:pt idx="8">
                  <c:v>1236.9561999999999</c:v>
                </c:pt>
                <c:pt idx="9">
                  <c:v>1175.7428</c:v>
                </c:pt>
                <c:pt idx="10">
                  <c:v>1247.1690000000001</c:v>
                </c:pt>
                <c:pt idx="11">
                  <c:v>1095.7967999999998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Ele!$H$5:$H$16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Ele!$E$17:$E$28</c:f>
              <c:numCache>
                <c:formatCode>General</c:formatCode>
                <c:ptCount val="12"/>
                <c:pt idx="0">
                  <c:v>1203.5364</c:v>
                </c:pt>
                <c:pt idx="1">
                  <c:v>1147.3767</c:v>
                </c:pt>
                <c:pt idx="2">
                  <c:v>1364.6596999999999</c:v>
                </c:pt>
                <c:pt idx="3">
                  <c:v>1192.4077</c:v>
                </c:pt>
                <c:pt idx="4">
                  <c:v>1246.066</c:v>
                </c:pt>
                <c:pt idx="5">
                  <c:v>1138.5753999999999</c:v>
                </c:pt>
                <c:pt idx="6">
                  <c:v>1297.8163999999999</c:v>
                </c:pt>
                <c:pt idx="7">
                  <c:v>1293.7537</c:v>
                </c:pt>
                <c:pt idx="8">
                  <c:v>1295.0184999999999</c:v>
                </c:pt>
                <c:pt idx="9">
                  <c:v>1406.355</c:v>
                </c:pt>
                <c:pt idx="10">
                  <c:v>1256.0572999999999</c:v>
                </c:pt>
                <c:pt idx="11">
                  <c:v>1094.3669</c:v>
                </c:pt>
              </c:numCache>
            </c:numRef>
          </c:val>
        </c:ser>
        <c:ser>
          <c:idx val="2"/>
          <c:order val="2"/>
          <c:tx>
            <c:v>2013</c:v>
          </c:tx>
          <c:invertIfNegative val="0"/>
          <c:cat>
            <c:strRef>
              <c:f>Ele!$H$5:$H$16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Ele!$E$29:$E$40</c:f>
              <c:numCache>
                <c:formatCode>General</c:formatCode>
                <c:ptCount val="12"/>
                <c:pt idx="0">
                  <c:v>1216.6003999999998</c:v>
                </c:pt>
                <c:pt idx="1">
                  <c:v>934.11330000000009</c:v>
                </c:pt>
                <c:pt idx="2">
                  <c:v>1175.7709</c:v>
                </c:pt>
                <c:pt idx="3">
                  <c:v>1163.2306000000001</c:v>
                </c:pt>
                <c:pt idx="4">
                  <c:v>1137.3298</c:v>
                </c:pt>
                <c:pt idx="5">
                  <c:v>1141.5734</c:v>
                </c:pt>
                <c:pt idx="6">
                  <c:v>1242.8431</c:v>
                </c:pt>
                <c:pt idx="7">
                  <c:v>1192.8679</c:v>
                </c:pt>
                <c:pt idx="8">
                  <c:v>1221.7909999999999</c:v>
                </c:pt>
                <c:pt idx="9">
                  <c:v>1292.5277999999998</c:v>
                </c:pt>
                <c:pt idx="10">
                  <c:v>1187.3238999999999</c:v>
                </c:pt>
                <c:pt idx="11">
                  <c:v>993.27280000000007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68352"/>
        <c:axId val="288069888"/>
      </c:barChart>
      <c:catAx>
        <c:axId val="2880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069888"/>
        <c:crosses val="autoZero"/>
        <c:auto val="1"/>
        <c:lblAlgn val="ctr"/>
        <c:lblOffset val="100"/>
        <c:noMultiLvlLbl val="0"/>
      </c:catAx>
      <c:valAx>
        <c:axId val="288069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806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25312173881752E-2"/>
          <c:y val="6.1669284220945149E-2"/>
          <c:w val="0.93146793695347074"/>
          <c:h val="0.79410705207838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Blad2!$B$18</c:f>
              <c:strCache>
                <c:ptCount val="1"/>
                <c:pt idx="0">
                  <c:v>Gas use for heating [MWh]</c:v>
                </c:pt>
              </c:strCache>
            </c:strRef>
          </c:tx>
          <c:spPr>
            <a:solidFill>
              <a:srgbClr val="9ED5BC"/>
            </a:solidFill>
          </c:spPr>
          <c:invertIfNegative val="0"/>
          <c:cat>
            <c:numRef>
              <c:f>Blad2!$A$19:$A$23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Blad2!$B$19:$B$23</c:f>
              <c:numCache>
                <c:formatCode>General</c:formatCode>
                <c:ptCount val="5"/>
                <c:pt idx="0">
                  <c:v>140</c:v>
                </c:pt>
                <c:pt idx="1">
                  <c:v>135</c:v>
                </c:pt>
                <c:pt idx="2">
                  <c:v>130</c:v>
                </c:pt>
                <c:pt idx="3">
                  <c:v>121</c:v>
                </c:pt>
                <c:pt idx="4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487680"/>
        <c:axId val="290489472"/>
      </c:barChart>
      <c:catAx>
        <c:axId val="2904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0489472"/>
        <c:crosses val="autoZero"/>
        <c:auto val="1"/>
        <c:lblAlgn val="ctr"/>
        <c:lblOffset val="100"/>
        <c:noMultiLvlLbl val="0"/>
      </c:catAx>
      <c:valAx>
        <c:axId val="290489472"/>
        <c:scaling>
          <c:orientation val="minMax"/>
          <c:max val="170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B487"/>
                </a:solidFill>
              </a:defRPr>
            </a:pPr>
            <a:endParaRPr lang="nl-BE"/>
          </a:p>
        </c:txPr>
        <c:crossAx val="290487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Blad2!$B$18</c:f>
              <c:strCache>
                <c:ptCount val="1"/>
                <c:pt idx="0">
                  <c:v>Gas use for heating [MWh]</c:v>
                </c:pt>
              </c:strCache>
            </c:strRef>
          </c:tx>
          <c:spPr>
            <a:solidFill>
              <a:srgbClr val="9ED5BC"/>
            </a:solidFill>
          </c:spPr>
          <c:invertIfNegative val="0"/>
          <c:cat>
            <c:numRef>
              <c:f>Blad2!$A$19:$A$23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Blad2!$B$19:$B$23</c:f>
              <c:numCache>
                <c:formatCode>General</c:formatCode>
                <c:ptCount val="5"/>
                <c:pt idx="0">
                  <c:v>140</c:v>
                </c:pt>
                <c:pt idx="1">
                  <c:v>135</c:v>
                </c:pt>
                <c:pt idx="2">
                  <c:v>130</c:v>
                </c:pt>
                <c:pt idx="3">
                  <c:v>121</c:v>
                </c:pt>
                <c:pt idx="4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47168"/>
        <c:axId val="291448704"/>
      </c:barChart>
      <c:lineChart>
        <c:grouping val="standard"/>
        <c:varyColors val="0"/>
        <c:ser>
          <c:idx val="1"/>
          <c:order val="1"/>
          <c:tx>
            <c:strRef>
              <c:f>Blad2!$D$18</c:f>
              <c:strCache>
                <c:ptCount val="1"/>
                <c:pt idx="0">
                  <c:v>Degree days</c:v>
                </c:pt>
              </c:strCache>
            </c:strRef>
          </c:tx>
          <c:marker>
            <c:symbol val="none"/>
          </c:marker>
          <c:val>
            <c:numRef>
              <c:f>Blad2!$D$19:$D$23</c:f>
              <c:numCache>
                <c:formatCode>General</c:formatCode>
                <c:ptCount val="5"/>
                <c:pt idx="0">
                  <c:v>2212</c:v>
                </c:pt>
                <c:pt idx="1">
                  <c:v>1963</c:v>
                </c:pt>
                <c:pt idx="2">
                  <c:v>2213</c:v>
                </c:pt>
                <c:pt idx="3">
                  <c:v>2212</c:v>
                </c:pt>
                <c:pt idx="4">
                  <c:v>2703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460224"/>
        <c:axId val="291450240"/>
      </c:lineChart>
      <c:catAx>
        <c:axId val="2914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448704"/>
        <c:crosses val="autoZero"/>
        <c:auto val="1"/>
        <c:lblAlgn val="ctr"/>
        <c:lblOffset val="100"/>
        <c:noMultiLvlLbl val="0"/>
      </c:catAx>
      <c:valAx>
        <c:axId val="291448704"/>
        <c:scaling>
          <c:orientation val="minMax"/>
          <c:max val="170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B487"/>
                </a:solidFill>
              </a:defRPr>
            </a:pPr>
            <a:endParaRPr lang="nl-BE"/>
          </a:p>
        </c:txPr>
        <c:crossAx val="291447168"/>
        <c:crosses val="autoZero"/>
        <c:crossBetween val="between"/>
      </c:valAx>
      <c:valAx>
        <c:axId val="2914502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nl-BE"/>
          </a:p>
        </c:txPr>
        <c:crossAx val="291460224"/>
        <c:crosses val="max"/>
        <c:crossBetween val="between"/>
      </c:valAx>
      <c:catAx>
        <c:axId val="291460224"/>
        <c:scaling>
          <c:orientation val="minMax"/>
        </c:scaling>
        <c:delete val="1"/>
        <c:axPos val="b"/>
        <c:majorTickMark val="out"/>
        <c:minorTickMark val="none"/>
        <c:tickLblPos val="none"/>
        <c:crossAx val="29145024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Blad2!$B$18</c:f>
              <c:strCache>
                <c:ptCount val="1"/>
                <c:pt idx="0">
                  <c:v>Gas use for heating [MWh]</c:v>
                </c:pt>
              </c:strCache>
            </c:strRef>
          </c:tx>
          <c:spPr>
            <a:solidFill>
              <a:srgbClr val="9ED5BC"/>
            </a:solidFill>
          </c:spPr>
          <c:invertIfNegative val="0"/>
          <c:cat>
            <c:numRef>
              <c:f>Blad2!$A$19:$A$23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Blad2!$B$19:$B$23</c:f>
              <c:numCache>
                <c:formatCode>General</c:formatCode>
                <c:ptCount val="5"/>
                <c:pt idx="0">
                  <c:v>140</c:v>
                </c:pt>
                <c:pt idx="1">
                  <c:v>135</c:v>
                </c:pt>
                <c:pt idx="2">
                  <c:v>130</c:v>
                </c:pt>
                <c:pt idx="3">
                  <c:v>121</c:v>
                </c:pt>
                <c:pt idx="4">
                  <c:v>142</c:v>
                </c:pt>
              </c:numCache>
            </c:numRef>
          </c:val>
        </c:ser>
        <c:ser>
          <c:idx val="2"/>
          <c:order val="2"/>
          <c:tx>
            <c:strRef>
              <c:f>Blad2!$C$18</c:f>
              <c:strCache>
                <c:ptCount val="1"/>
                <c:pt idx="0">
                  <c:v>DD corrected gas use</c:v>
                </c:pt>
              </c:strCache>
            </c:strRef>
          </c:tx>
          <c:spPr>
            <a:solidFill>
              <a:srgbClr val="50B487"/>
            </a:solidFill>
          </c:spPr>
          <c:invertIfNegative val="0"/>
          <c:val>
            <c:numRef>
              <c:f>Blad2!$C$19:$C$23</c:f>
              <c:numCache>
                <c:formatCode>General</c:formatCode>
                <c:ptCount val="5"/>
                <c:pt idx="0">
                  <c:v>149.55696202531641</c:v>
                </c:pt>
                <c:pt idx="1">
                  <c:v>162.50891492613346</c:v>
                </c:pt>
                <c:pt idx="2">
                  <c:v>138.81156800723005</c:v>
                </c:pt>
                <c:pt idx="3">
                  <c:v>129.25994575045203</c:v>
                </c:pt>
                <c:pt idx="4">
                  <c:v>124.13836477987421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510528"/>
        <c:axId val="291516416"/>
      </c:barChart>
      <c:lineChart>
        <c:grouping val="standard"/>
        <c:varyColors val="0"/>
        <c:ser>
          <c:idx val="1"/>
          <c:order val="1"/>
          <c:tx>
            <c:strRef>
              <c:f>Blad2!$D$18</c:f>
              <c:strCache>
                <c:ptCount val="1"/>
                <c:pt idx="0">
                  <c:v>Degree days</c:v>
                </c:pt>
              </c:strCache>
            </c:strRef>
          </c:tx>
          <c:marker>
            <c:symbol val="none"/>
          </c:marker>
          <c:val>
            <c:numRef>
              <c:f>Blad2!$D$19:$D$23</c:f>
              <c:numCache>
                <c:formatCode>General</c:formatCode>
                <c:ptCount val="5"/>
                <c:pt idx="0">
                  <c:v>2212</c:v>
                </c:pt>
                <c:pt idx="1">
                  <c:v>1963</c:v>
                </c:pt>
                <c:pt idx="2">
                  <c:v>2213</c:v>
                </c:pt>
                <c:pt idx="3">
                  <c:v>2212</c:v>
                </c:pt>
                <c:pt idx="4">
                  <c:v>2703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519488"/>
        <c:axId val="291517952"/>
      </c:lineChart>
      <c:catAx>
        <c:axId val="2915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516416"/>
        <c:crosses val="autoZero"/>
        <c:auto val="1"/>
        <c:lblAlgn val="ctr"/>
        <c:lblOffset val="100"/>
        <c:noMultiLvlLbl val="0"/>
      </c:catAx>
      <c:valAx>
        <c:axId val="291516416"/>
        <c:scaling>
          <c:orientation val="minMax"/>
          <c:max val="170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nl-BE"/>
          </a:p>
        </c:txPr>
        <c:crossAx val="291510528"/>
        <c:crosses val="autoZero"/>
        <c:crossBetween val="between"/>
      </c:valAx>
      <c:valAx>
        <c:axId val="291517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nl-BE"/>
          </a:p>
        </c:txPr>
        <c:crossAx val="291519488"/>
        <c:crosses val="max"/>
        <c:crossBetween val="between"/>
      </c:valAx>
      <c:catAx>
        <c:axId val="291519488"/>
        <c:scaling>
          <c:orientation val="minMax"/>
        </c:scaling>
        <c:delete val="1"/>
        <c:axPos val="b"/>
        <c:majorTickMark val="out"/>
        <c:minorTickMark val="none"/>
        <c:tickLblPos val="none"/>
        <c:crossAx val="2915179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21522309711323E-2"/>
          <c:y val="0.10879629629629635"/>
          <c:w val="0.58272637795275561"/>
          <c:h val="0.77314814814814825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Blad2!$A$1:$A$6</c:f>
              <c:strCache>
                <c:ptCount val="6"/>
                <c:pt idx="0">
                  <c:v>Process cooling</c:v>
                </c:pt>
                <c:pt idx="1">
                  <c:v>Lighting</c:v>
                </c:pt>
                <c:pt idx="2">
                  <c:v>Compressed air</c:v>
                </c:pt>
                <c:pt idx="3">
                  <c:v>Pumps</c:v>
                </c:pt>
                <c:pt idx="4">
                  <c:v>Air conditioning</c:v>
                </c:pt>
                <c:pt idx="5">
                  <c:v>Other electrical equipment</c:v>
                </c:pt>
              </c:strCache>
            </c:strRef>
          </c:cat>
          <c:val>
            <c:numRef>
              <c:f>Blad2!$B$1:$B$6</c:f>
              <c:numCache>
                <c:formatCode>0%</c:formatCode>
                <c:ptCount val="6"/>
                <c:pt idx="0">
                  <c:v>0.37000000000000011</c:v>
                </c:pt>
                <c:pt idx="1">
                  <c:v>0.29000000000000009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81386701662317"/>
          <c:y val="5.1972149314668981E-2"/>
          <c:w val="0.24751946631671046"/>
          <c:h val="0.90531496062992101"/>
        </c:manualLayout>
      </c:layout>
      <c:overlay val="0"/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70F5A-01E2-4A5A-BE4C-09AB88FADCEC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C9D8803C-B27E-4F2C-9E23-4DBCD8CABF62}">
      <dgm:prSet phldrT="[Text]"/>
      <dgm:spPr/>
      <dgm:t>
        <a:bodyPr/>
        <a:lstStyle/>
        <a:p>
          <a:r>
            <a:rPr lang="nl-BE" dirty="0" smtClean="0"/>
            <a:t>Audit &amp; monitoring plan</a:t>
          </a:r>
          <a:endParaRPr lang="nl-BE" dirty="0"/>
        </a:p>
      </dgm:t>
    </dgm:pt>
    <dgm:pt modelId="{E2BA0DA6-4377-4016-B1BC-A873100922C2}" type="parTrans" cxnId="{31E3EFD2-D69B-4D91-BEAB-D4B5D552CBFB}">
      <dgm:prSet/>
      <dgm:spPr/>
      <dgm:t>
        <a:bodyPr/>
        <a:lstStyle/>
        <a:p>
          <a:endParaRPr lang="nl-BE"/>
        </a:p>
      </dgm:t>
    </dgm:pt>
    <dgm:pt modelId="{E8927303-B1B4-4097-B597-4F9C1CD8028D}" type="sibTrans" cxnId="{31E3EFD2-D69B-4D91-BEAB-D4B5D552CBFB}">
      <dgm:prSet/>
      <dgm:spPr/>
      <dgm:t>
        <a:bodyPr/>
        <a:lstStyle/>
        <a:p>
          <a:endParaRPr lang="nl-BE"/>
        </a:p>
      </dgm:t>
    </dgm:pt>
    <dgm:pt modelId="{757CB438-A427-4EB7-BEFF-41B632A26AE6}">
      <dgm:prSet phldrT="[Text]"/>
      <dgm:spPr/>
      <dgm:t>
        <a:bodyPr/>
        <a:lstStyle/>
        <a:p>
          <a:r>
            <a:rPr lang="nl-BE" dirty="0" smtClean="0"/>
            <a:t>Optimization</a:t>
          </a:r>
          <a:endParaRPr lang="nl-BE" dirty="0"/>
        </a:p>
      </dgm:t>
    </dgm:pt>
    <dgm:pt modelId="{23B7EAE6-E055-494E-BE06-C4A02D8D8B51}" type="parTrans" cxnId="{AEE303E0-ABA1-40B8-90A9-6B0BB73802CD}">
      <dgm:prSet/>
      <dgm:spPr/>
      <dgm:t>
        <a:bodyPr/>
        <a:lstStyle/>
        <a:p>
          <a:endParaRPr lang="nl-BE"/>
        </a:p>
      </dgm:t>
    </dgm:pt>
    <dgm:pt modelId="{E7797349-BFDD-49C5-9289-0B2D9A2D6C12}" type="sibTrans" cxnId="{AEE303E0-ABA1-40B8-90A9-6B0BB73802CD}">
      <dgm:prSet/>
      <dgm:spPr/>
      <dgm:t>
        <a:bodyPr/>
        <a:lstStyle/>
        <a:p>
          <a:endParaRPr lang="nl-BE"/>
        </a:p>
      </dgm:t>
    </dgm:pt>
    <dgm:pt modelId="{06DE7903-F45A-4CEC-BA3F-07FDED23BC7D}">
      <dgm:prSet phldrT="[Text]"/>
      <dgm:spPr/>
      <dgm:t>
        <a:bodyPr/>
        <a:lstStyle/>
        <a:p>
          <a:r>
            <a:rPr lang="nl-BE" dirty="0" smtClean="0"/>
            <a:t>Baseline</a:t>
          </a:r>
          <a:endParaRPr lang="nl-BE" dirty="0"/>
        </a:p>
      </dgm:t>
    </dgm:pt>
    <dgm:pt modelId="{AF553266-BB40-494B-AED6-7A52BEF751C6}" type="parTrans" cxnId="{8791FC4C-9402-4D4C-9876-405221C0C402}">
      <dgm:prSet/>
      <dgm:spPr/>
      <dgm:t>
        <a:bodyPr/>
        <a:lstStyle/>
        <a:p>
          <a:endParaRPr lang="nl-BE"/>
        </a:p>
      </dgm:t>
    </dgm:pt>
    <dgm:pt modelId="{74F6661B-57FF-456B-AA1B-FC319E59B83F}" type="sibTrans" cxnId="{8791FC4C-9402-4D4C-9876-405221C0C402}">
      <dgm:prSet/>
      <dgm:spPr/>
      <dgm:t>
        <a:bodyPr/>
        <a:lstStyle/>
        <a:p>
          <a:endParaRPr lang="nl-BE"/>
        </a:p>
      </dgm:t>
    </dgm:pt>
    <dgm:pt modelId="{81FFD177-6603-4DAF-AE65-BDBB59771839}" type="pres">
      <dgm:prSet presAssocID="{5B070F5A-01E2-4A5A-BE4C-09AB88FADCEC}" presName="CompostProcess" presStyleCnt="0">
        <dgm:presLayoutVars>
          <dgm:dir/>
          <dgm:resizeHandles val="exact"/>
        </dgm:presLayoutVars>
      </dgm:prSet>
      <dgm:spPr/>
    </dgm:pt>
    <dgm:pt modelId="{4B65F543-5AEE-47C1-8541-F45DD7611795}" type="pres">
      <dgm:prSet presAssocID="{5B070F5A-01E2-4A5A-BE4C-09AB88FADCEC}" presName="arrow" presStyleLbl="bgShp" presStyleIdx="0" presStyleCnt="1"/>
      <dgm:spPr/>
    </dgm:pt>
    <dgm:pt modelId="{4C658AA0-7CFD-4175-B186-5C27982F5F72}" type="pres">
      <dgm:prSet presAssocID="{5B070F5A-01E2-4A5A-BE4C-09AB88FADCEC}" presName="linearProcess" presStyleCnt="0"/>
      <dgm:spPr/>
    </dgm:pt>
    <dgm:pt modelId="{8478E6C4-C5C1-4227-8498-0BD2675D8E75}" type="pres">
      <dgm:prSet presAssocID="{C9D8803C-B27E-4F2C-9E23-4DBCD8CABF6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83C6F40-A4B4-4F51-A142-309CE41E75E7}" type="pres">
      <dgm:prSet presAssocID="{E8927303-B1B4-4097-B597-4F9C1CD8028D}" presName="sibTrans" presStyleCnt="0"/>
      <dgm:spPr/>
    </dgm:pt>
    <dgm:pt modelId="{BBA05C7D-10C2-4882-9540-CE932B0702B3}" type="pres">
      <dgm:prSet presAssocID="{757CB438-A427-4EB7-BEFF-41B632A26A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82C1B52-FDF9-4085-8AA8-547B22D05A83}" type="pres">
      <dgm:prSet presAssocID="{E7797349-BFDD-49C5-9289-0B2D9A2D6C12}" presName="sibTrans" presStyleCnt="0"/>
      <dgm:spPr/>
    </dgm:pt>
    <dgm:pt modelId="{96AD6E6E-C03E-4E72-8414-25D5CE97A1E8}" type="pres">
      <dgm:prSet presAssocID="{06DE7903-F45A-4CEC-BA3F-07FDED23BC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6741C07-759E-44AE-A952-ADCCC2783F36}" type="presOf" srcId="{06DE7903-F45A-4CEC-BA3F-07FDED23BC7D}" destId="{96AD6E6E-C03E-4E72-8414-25D5CE97A1E8}" srcOrd="0" destOrd="0" presId="urn:microsoft.com/office/officeart/2005/8/layout/hProcess9"/>
    <dgm:cxn modelId="{F3751F91-6465-48C4-BCA2-B4EBF6B7F6EB}" type="presOf" srcId="{757CB438-A427-4EB7-BEFF-41B632A26AE6}" destId="{BBA05C7D-10C2-4882-9540-CE932B0702B3}" srcOrd="0" destOrd="0" presId="urn:microsoft.com/office/officeart/2005/8/layout/hProcess9"/>
    <dgm:cxn modelId="{A84F06B4-AEEE-4A50-8907-E60F61AD4235}" type="presOf" srcId="{5B070F5A-01E2-4A5A-BE4C-09AB88FADCEC}" destId="{81FFD177-6603-4DAF-AE65-BDBB59771839}" srcOrd="0" destOrd="0" presId="urn:microsoft.com/office/officeart/2005/8/layout/hProcess9"/>
    <dgm:cxn modelId="{8791FC4C-9402-4D4C-9876-405221C0C402}" srcId="{5B070F5A-01E2-4A5A-BE4C-09AB88FADCEC}" destId="{06DE7903-F45A-4CEC-BA3F-07FDED23BC7D}" srcOrd="2" destOrd="0" parTransId="{AF553266-BB40-494B-AED6-7A52BEF751C6}" sibTransId="{74F6661B-57FF-456B-AA1B-FC319E59B83F}"/>
    <dgm:cxn modelId="{31E3EFD2-D69B-4D91-BEAB-D4B5D552CBFB}" srcId="{5B070F5A-01E2-4A5A-BE4C-09AB88FADCEC}" destId="{C9D8803C-B27E-4F2C-9E23-4DBCD8CABF62}" srcOrd="0" destOrd="0" parTransId="{E2BA0DA6-4377-4016-B1BC-A873100922C2}" sibTransId="{E8927303-B1B4-4097-B597-4F9C1CD8028D}"/>
    <dgm:cxn modelId="{48C198E0-879A-4F6C-B953-DC94884D3A62}" type="presOf" srcId="{C9D8803C-B27E-4F2C-9E23-4DBCD8CABF62}" destId="{8478E6C4-C5C1-4227-8498-0BD2675D8E75}" srcOrd="0" destOrd="0" presId="urn:microsoft.com/office/officeart/2005/8/layout/hProcess9"/>
    <dgm:cxn modelId="{AEE303E0-ABA1-40B8-90A9-6B0BB73802CD}" srcId="{5B070F5A-01E2-4A5A-BE4C-09AB88FADCEC}" destId="{757CB438-A427-4EB7-BEFF-41B632A26AE6}" srcOrd="1" destOrd="0" parTransId="{23B7EAE6-E055-494E-BE06-C4A02D8D8B51}" sibTransId="{E7797349-BFDD-49C5-9289-0B2D9A2D6C12}"/>
    <dgm:cxn modelId="{8CFFEEFB-7113-46F8-B0ED-0966665B6D8F}" type="presParOf" srcId="{81FFD177-6603-4DAF-AE65-BDBB59771839}" destId="{4B65F543-5AEE-47C1-8541-F45DD7611795}" srcOrd="0" destOrd="0" presId="urn:microsoft.com/office/officeart/2005/8/layout/hProcess9"/>
    <dgm:cxn modelId="{10A7FDB5-A360-4941-88C1-79565498EC47}" type="presParOf" srcId="{81FFD177-6603-4DAF-AE65-BDBB59771839}" destId="{4C658AA0-7CFD-4175-B186-5C27982F5F72}" srcOrd="1" destOrd="0" presId="urn:microsoft.com/office/officeart/2005/8/layout/hProcess9"/>
    <dgm:cxn modelId="{EB3DE789-DA06-460F-9629-F1C9EF2BE5B0}" type="presParOf" srcId="{4C658AA0-7CFD-4175-B186-5C27982F5F72}" destId="{8478E6C4-C5C1-4227-8498-0BD2675D8E75}" srcOrd="0" destOrd="0" presId="urn:microsoft.com/office/officeart/2005/8/layout/hProcess9"/>
    <dgm:cxn modelId="{B1C7DC1E-6A84-4AA1-8267-51931FFB5697}" type="presParOf" srcId="{4C658AA0-7CFD-4175-B186-5C27982F5F72}" destId="{783C6F40-A4B4-4F51-A142-309CE41E75E7}" srcOrd="1" destOrd="0" presId="urn:microsoft.com/office/officeart/2005/8/layout/hProcess9"/>
    <dgm:cxn modelId="{AAFEDFFB-BF6F-42D4-87C5-A702DACB41CD}" type="presParOf" srcId="{4C658AA0-7CFD-4175-B186-5C27982F5F72}" destId="{BBA05C7D-10C2-4882-9540-CE932B0702B3}" srcOrd="2" destOrd="0" presId="urn:microsoft.com/office/officeart/2005/8/layout/hProcess9"/>
    <dgm:cxn modelId="{077A1EA8-E239-471A-BE8A-CE2262F3FE56}" type="presParOf" srcId="{4C658AA0-7CFD-4175-B186-5C27982F5F72}" destId="{482C1B52-FDF9-4085-8AA8-547B22D05A83}" srcOrd="3" destOrd="0" presId="urn:microsoft.com/office/officeart/2005/8/layout/hProcess9"/>
    <dgm:cxn modelId="{F30FD467-21E8-42D8-8198-A44C55675642}" type="presParOf" srcId="{4C658AA0-7CFD-4175-B186-5C27982F5F72}" destId="{96AD6E6E-C03E-4E72-8414-25D5CE97A1E8}" srcOrd="4" destOrd="0" presId="urn:microsoft.com/office/officeart/2005/8/layout/hProcess9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70F5A-01E2-4A5A-BE4C-09AB88FADCEC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C9D8803C-B27E-4F2C-9E23-4DBCD8CABF62}">
      <dgm:prSet phldrT="[Text]"/>
      <dgm:spPr/>
      <dgm:t>
        <a:bodyPr/>
        <a:lstStyle/>
        <a:p>
          <a:r>
            <a:rPr lang="nl-BE" dirty="0" smtClean="0"/>
            <a:t>Installation of meters</a:t>
          </a:r>
          <a:endParaRPr lang="nl-BE" dirty="0"/>
        </a:p>
      </dgm:t>
    </dgm:pt>
    <dgm:pt modelId="{E2BA0DA6-4377-4016-B1BC-A873100922C2}" type="parTrans" cxnId="{31E3EFD2-D69B-4D91-BEAB-D4B5D552CBFB}">
      <dgm:prSet/>
      <dgm:spPr/>
      <dgm:t>
        <a:bodyPr/>
        <a:lstStyle/>
        <a:p>
          <a:endParaRPr lang="nl-BE"/>
        </a:p>
      </dgm:t>
    </dgm:pt>
    <dgm:pt modelId="{E8927303-B1B4-4097-B597-4F9C1CD8028D}" type="sibTrans" cxnId="{31E3EFD2-D69B-4D91-BEAB-D4B5D552CBFB}">
      <dgm:prSet/>
      <dgm:spPr/>
      <dgm:t>
        <a:bodyPr/>
        <a:lstStyle/>
        <a:p>
          <a:endParaRPr lang="nl-BE"/>
        </a:p>
      </dgm:t>
    </dgm:pt>
    <dgm:pt modelId="{757CB438-A427-4EB7-BEFF-41B632A26AE6}">
      <dgm:prSet phldrT="[Text]"/>
      <dgm:spPr/>
      <dgm:t>
        <a:bodyPr/>
        <a:lstStyle/>
        <a:p>
          <a:r>
            <a:rPr lang="en-GB" noProof="0" dirty="0" smtClean="0"/>
            <a:t>Data collection and monitoring</a:t>
          </a:r>
          <a:endParaRPr lang="en-GB" noProof="0" dirty="0"/>
        </a:p>
      </dgm:t>
    </dgm:pt>
    <dgm:pt modelId="{23B7EAE6-E055-494E-BE06-C4A02D8D8B51}" type="parTrans" cxnId="{AEE303E0-ABA1-40B8-90A9-6B0BB73802CD}">
      <dgm:prSet/>
      <dgm:spPr/>
      <dgm:t>
        <a:bodyPr/>
        <a:lstStyle/>
        <a:p>
          <a:endParaRPr lang="nl-BE"/>
        </a:p>
      </dgm:t>
    </dgm:pt>
    <dgm:pt modelId="{E7797349-BFDD-49C5-9289-0B2D9A2D6C12}" type="sibTrans" cxnId="{AEE303E0-ABA1-40B8-90A9-6B0BB73802CD}">
      <dgm:prSet/>
      <dgm:spPr/>
      <dgm:t>
        <a:bodyPr/>
        <a:lstStyle/>
        <a:p>
          <a:endParaRPr lang="nl-BE"/>
        </a:p>
      </dgm:t>
    </dgm:pt>
    <dgm:pt modelId="{06DE7903-F45A-4CEC-BA3F-07FDED23BC7D}">
      <dgm:prSet phldrT="[Text]"/>
      <dgm:spPr/>
      <dgm:t>
        <a:bodyPr/>
        <a:lstStyle/>
        <a:p>
          <a:r>
            <a:rPr lang="en-GB" noProof="0" dirty="0" smtClean="0"/>
            <a:t>Analytics and reporting</a:t>
          </a:r>
          <a:endParaRPr lang="en-GB" noProof="0" dirty="0"/>
        </a:p>
      </dgm:t>
    </dgm:pt>
    <dgm:pt modelId="{AF553266-BB40-494B-AED6-7A52BEF751C6}" type="parTrans" cxnId="{8791FC4C-9402-4D4C-9876-405221C0C402}">
      <dgm:prSet/>
      <dgm:spPr/>
      <dgm:t>
        <a:bodyPr/>
        <a:lstStyle/>
        <a:p>
          <a:endParaRPr lang="nl-BE"/>
        </a:p>
      </dgm:t>
    </dgm:pt>
    <dgm:pt modelId="{74F6661B-57FF-456B-AA1B-FC319E59B83F}" type="sibTrans" cxnId="{8791FC4C-9402-4D4C-9876-405221C0C402}">
      <dgm:prSet/>
      <dgm:spPr/>
      <dgm:t>
        <a:bodyPr/>
        <a:lstStyle/>
        <a:p>
          <a:endParaRPr lang="nl-BE"/>
        </a:p>
      </dgm:t>
    </dgm:pt>
    <dgm:pt modelId="{81FFD177-6603-4DAF-AE65-BDBB59771839}" type="pres">
      <dgm:prSet presAssocID="{5B070F5A-01E2-4A5A-BE4C-09AB88FADCEC}" presName="CompostProcess" presStyleCnt="0">
        <dgm:presLayoutVars>
          <dgm:dir/>
          <dgm:resizeHandles val="exact"/>
        </dgm:presLayoutVars>
      </dgm:prSet>
      <dgm:spPr/>
    </dgm:pt>
    <dgm:pt modelId="{4B65F543-5AEE-47C1-8541-F45DD7611795}" type="pres">
      <dgm:prSet presAssocID="{5B070F5A-01E2-4A5A-BE4C-09AB88FADCEC}" presName="arrow" presStyleLbl="bgShp" presStyleIdx="0" presStyleCnt="1"/>
      <dgm:spPr/>
    </dgm:pt>
    <dgm:pt modelId="{4C658AA0-7CFD-4175-B186-5C27982F5F72}" type="pres">
      <dgm:prSet presAssocID="{5B070F5A-01E2-4A5A-BE4C-09AB88FADCEC}" presName="linearProcess" presStyleCnt="0"/>
      <dgm:spPr/>
    </dgm:pt>
    <dgm:pt modelId="{8478E6C4-C5C1-4227-8498-0BD2675D8E75}" type="pres">
      <dgm:prSet presAssocID="{C9D8803C-B27E-4F2C-9E23-4DBCD8CABF6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83C6F40-A4B4-4F51-A142-309CE41E75E7}" type="pres">
      <dgm:prSet presAssocID="{E8927303-B1B4-4097-B597-4F9C1CD8028D}" presName="sibTrans" presStyleCnt="0"/>
      <dgm:spPr/>
    </dgm:pt>
    <dgm:pt modelId="{BBA05C7D-10C2-4882-9540-CE932B0702B3}" type="pres">
      <dgm:prSet presAssocID="{757CB438-A427-4EB7-BEFF-41B632A26A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82C1B52-FDF9-4085-8AA8-547B22D05A83}" type="pres">
      <dgm:prSet presAssocID="{E7797349-BFDD-49C5-9289-0B2D9A2D6C12}" presName="sibTrans" presStyleCnt="0"/>
      <dgm:spPr/>
    </dgm:pt>
    <dgm:pt modelId="{96AD6E6E-C03E-4E72-8414-25D5CE97A1E8}" type="pres">
      <dgm:prSet presAssocID="{06DE7903-F45A-4CEC-BA3F-07FDED23BC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C44B28A-69E8-4562-A067-667DAA5278B8}" type="presOf" srcId="{757CB438-A427-4EB7-BEFF-41B632A26AE6}" destId="{BBA05C7D-10C2-4882-9540-CE932B0702B3}" srcOrd="0" destOrd="0" presId="urn:microsoft.com/office/officeart/2005/8/layout/hProcess9"/>
    <dgm:cxn modelId="{D694334F-E7F6-4B91-8CDD-2317CA39DC04}" type="presOf" srcId="{06DE7903-F45A-4CEC-BA3F-07FDED23BC7D}" destId="{96AD6E6E-C03E-4E72-8414-25D5CE97A1E8}" srcOrd="0" destOrd="0" presId="urn:microsoft.com/office/officeart/2005/8/layout/hProcess9"/>
    <dgm:cxn modelId="{188A8941-1D18-43BC-9AD8-FA9BBAB7501C}" type="presOf" srcId="{5B070F5A-01E2-4A5A-BE4C-09AB88FADCEC}" destId="{81FFD177-6603-4DAF-AE65-BDBB59771839}" srcOrd="0" destOrd="0" presId="urn:microsoft.com/office/officeart/2005/8/layout/hProcess9"/>
    <dgm:cxn modelId="{8791FC4C-9402-4D4C-9876-405221C0C402}" srcId="{5B070F5A-01E2-4A5A-BE4C-09AB88FADCEC}" destId="{06DE7903-F45A-4CEC-BA3F-07FDED23BC7D}" srcOrd="2" destOrd="0" parTransId="{AF553266-BB40-494B-AED6-7A52BEF751C6}" sibTransId="{74F6661B-57FF-456B-AA1B-FC319E59B83F}"/>
    <dgm:cxn modelId="{D1218174-6BD0-46B8-9898-6672CFEC1D70}" type="presOf" srcId="{C9D8803C-B27E-4F2C-9E23-4DBCD8CABF62}" destId="{8478E6C4-C5C1-4227-8498-0BD2675D8E75}" srcOrd="0" destOrd="0" presId="urn:microsoft.com/office/officeart/2005/8/layout/hProcess9"/>
    <dgm:cxn modelId="{31E3EFD2-D69B-4D91-BEAB-D4B5D552CBFB}" srcId="{5B070F5A-01E2-4A5A-BE4C-09AB88FADCEC}" destId="{C9D8803C-B27E-4F2C-9E23-4DBCD8CABF62}" srcOrd="0" destOrd="0" parTransId="{E2BA0DA6-4377-4016-B1BC-A873100922C2}" sibTransId="{E8927303-B1B4-4097-B597-4F9C1CD8028D}"/>
    <dgm:cxn modelId="{AEE303E0-ABA1-40B8-90A9-6B0BB73802CD}" srcId="{5B070F5A-01E2-4A5A-BE4C-09AB88FADCEC}" destId="{757CB438-A427-4EB7-BEFF-41B632A26AE6}" srcOrd="1" destOrd="0" parTransId="{23B7EAE6-E055-494E-BE06-C4A02D8D8B51}" sibTransId="{E7797349-BFDD-49C5-9289-0B2D9A2D6C12}"/>
    <dgm:cxn modelId="{E0833C75-DC58-45AC-9FA7-0B01EE1685E8}" type="presParOf" srcId="{81FFD177-6603-4DAF-AE65-BDBB59771839}" destId="{4B65F543-5AEE-47C1-8541-F45DD7611795}" srcOrd="0" destOrd="0" presId="urn:microsoft.com/office/officeart/2005/8/layout/hProcess9"/>
    <dgm:cxn modelId="{3A0EEDB7-6950-4522-9E79-2D133C0AC5F8}" type="presParOf" srcId="{81FFD177-6603-4DAF-AE65-BDBB59771839}" destId="{4C658AA0-7CFD-4175-B186-5C27982F5F72}" srcOrd="1" destOrd="0" presId="urn:microsoft.com/office/officeart/2005/8/layout/hProcess9"/>
    <dgm:cxn modelId="{6401B695-48EA-4BFF-B767-4FCA5608155D}" type="presParOf" srcId="{4C658AA0-7CFD-4175-B186-5C27982F5F72}" destId="{8478E6C4-C5C1-4227-8498-0BD2675D8E75}" srcOrd="0" destOrd="0" presId="urn:microsoft.com/office/officeart/2005/8/layout/hProcess9"/>
    <dgm:cxn modelId="{B15F1D47-E3DD-4080-8E8F-3A56CD03CA2E}" type="presParOf" srcId="{4C658AA0-7CFD-4175-B186-5C27982F5F72}" destId="{783C6F40-A4B4-4F51-A142-309CE41E75E7}" srcOrd="1" destOrd="0" presId="urn:microsoft.com/office/officeart/2005/8/layout/hProcess9"/>
    <dgm:cxn modelId="{7834F85F-9AF5-450B-9FEF-DF871AB2C35A}" type="presParOf" srcId="{4C658AA0-7CFD-4175-B186-5C27982F5F72}" destId="{BBA05C7D-10C2-4882-9540-CE932B0702B3}" srcOrd="2" destOrd="0" presId="urn:microsoft.com/office/officeart/2005/8/layout/hProcess9"/>
    <dgm:cxn modelId="{645ECD44-B7FB-4756-86E7-B2154FB5DCDB}" type="presParOf" srcId="{4C658AA0-7CFD-4175-B186-5C27982F5F72}" destId="{482C1B52-FDF9-4085-8AA8-547B22D05A83}" srcOrd="3" destOrd="0" presId="urn:microsoft.com/office/officeart/2005/8/layout/hProcess9"/>
    <dgm:cxn modelId="{0226DBF9-E84C-456A-B800-55AB2F08A42D}" type="presParOf" srcId="{4C658AA0-7CFD-4175-B186-5C27982F5F72}" destId="{96AD6E6E-C03E-4E72-8414-25D5CE97A1E8}" srcOrd="4" destOrd="0" presId="urn:microsoft.com/office/officeart/2005/8/layout/hProcess9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D1EBE-3C9B-4E2C-9102-9131F639F6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F0F8DC7-9A8A-4550-8E50-E895CCE53943}">
      <dgm:prSet phldrT="[Text]"/>
      <dgm:spPr/>
      <dgm:t>
        <a:bodyPr/>
        <a:lstStyle/>
        <a:p>
          <a:r>
            <a:rPr lang="nl-BE" dirty="0" smtClean="0"/>
            <a:t>1</a:t>
          </a:r>
          <a:endParaRPr lang="nl-BE" dirty="0"/>
        </a:p>
      </dgm:t>
    </dgm:pt>
    <dgm:pt modelId="{FD4D1473-74BA-4AA3-B2B3-5E4EE2C235C6}" type="parTrans" cxnId="{2A855AD8-4E73-43D8-9BB2-80A0CE4F6392}">
      <dgm:prSet/>
      <dgm:spPr/>
      <dgm:t>
        <a:bodyPr/>
        <a:lstStyle/>
        <a:p>
          <a:endParaRPr lang="nl-BE"/>
        </a:p>
      </dgm:t>
    </dgm:pt>
    <dgm:pt modelId="{EF7A51A7-ECDB-4135-A269-424EFD64B153}" type="sibTrans" cxnId="{2A855AD8-4E73-43D8-9BB2-80A0CE4F6392}">
      <dgm:prSet/>
      <dgm:spPr/>
      <dgm:t>
        <a:bodyPr/>
        <a:lstStyle/>
        <a:p>
          <a:endParaRPr lang="nl-BE"/>
        </a:p>
      </dgm:t>
    </dgm:pt>
    <dgm:pt modelId="{BEF6DB91-75AF-4520-84C9-0DEC23ADC0C8}">
      <dgm:prSet phldrT="[Text]"/>
      <dgm:spPr/>
      <dgm:t>
        <a:bodyPr/>
        <a:lstStyle/>
        <a:p>
          <a:r>
            <a:rPr lang="nl-BE" dirty="0" smtClean="0"/>
            <a:t>Basismonitoring hoofdmeters</a:t>
          </a:r>
          <a:endParaRPr lang="nl-BE" dirty="0"/>
        </a:p>
      </dgm:t>
    </dgm:pt>
    <dgm:pt modelId="{18F420B6-DE14-4E9C-AFD3-6DF581A9A3BC}" type="parTrans" cxnId="{4E08DDBB-5E87-44EB-BC31-FCFA465ACDC8}">
      <dgm:prSet/>
      <dgm:spPr/>
      <dgm:t>
        <a:bodyPr/>
        <a:lstStyle/>
        <a:p>
          <a:endParaRPr lang="nl-BE"/>
        </a:p>
      </dgm:t>
    </dgm:pt>
    <dgm:pt modelId="{92008730-C56F-4794-B4B9-96A8E7E7DCD9}" type="sibTrans" cxnId="{4E08DDBB-5E87-44EB-BC31-FCFA465ACDC8}">
      <dgm:prSet/>
      <dgm:spPr/>
      <dgm:t>
        <a:bodyPr/>
        <a:lstStyle/>
        <a:p>
          <a:endParaRPr lang="nl-BE"/>
        </a:p>
      </dgm:t>
    </dgm:pt>
    <dgm:pt modelId="{313F4839-D9CE-45DE-8C70-274432FF34FE}">
      <dgm:prSet phldrT="[Text]"/>
      <dgm:spPr/>
      <dgm:t>
        <a:bodyPr/>
        <a:lstStyle/>
        <a:p>
          <a:r>
            <a:rPr lang="nl-BE" dirty="0" smtClean="0"/>
            <a:t>2</a:t>
          </a:r>
          <a:endParaRPr lang="nl-BE" dirty="0"/>
        </a:p>
      </dgm:t>
    </dgm:pt>
    <dgm:pt modelId="{F8600FD7-3580-44B0-840A-41863D6BB0D7}" type="parTrans" cxnId="{9D5CDCFD-74BD-4E50-B732-8EBA1E15D305}">
      <dgm:prSet/>
      <dgm:spPr/>
      <dgm:t>
        <a:bodyPr/>
        <a:lstStyle/>
        <a:p>
          <a:endParaRPr lang="nl-BE"/>
        </a:p>
      </dgm:t>
    </dgm:pt>
    <dgm:pt modelId="{8619FBD2-382C-4391-843D-A0469C949AC6}" type="sibTrans" cxnId="{9D5CDCFD-74BD-4E50-B732-8EBA1E15D305}">
      <dgm:prSet/>
      <dgm:spPr/>
      <dgm:t>
        <a:bodyPr/>
        <a:lstStyle/>
        <a:p>
          <a:endParaRPr lang="nl-BE"/>
        </a:p>
      </dgm:t>
    </dgm:pt>
    <dgm:pt modelId="{8AAA25B0-0D53-433B-8F44-A02D265AC446}">
      <dgm:prSet phldrT="[Text]"/>
      <dgm:spPr/>
      <dgm:t>
        <a:bodyPr/>
        <a:lstStyle/>
        <a:p>
          <a:r>
            <a:rPr lang="nl-BE" dirty="0" smtClean="0"/>
            <a:t>Resolutie hoofdmeters uitbreiden</a:t>
          </a:r>
          <a:endParaRPr lang="nl-BE" dirty="0"/>
        </a:p>
      </dgm:t>
    </dgm:pt>
    <dgm:pt modelId="{ABD01F7F-4D3F-4042-9090-2D83D38C28B4}" type="parTrans" cxnId="{963C114D-2101-4A7E-BB8B-58A83A31CB95}">
      <dgm:prSet/>
      <dgm:spPr/>
      <dgm:t>
        <a:bodyPr/>
        <a:lstStyle/>
        <a:p>
          <a:endParaRPr lang="nl-BE"/>
        </a:p>
      </dgm:t>
    </dgm:pt>
    <dgm:pt modelId="{A0B1058A-2D74-485C-8E42-240EBFCE9313}" type="sibTrans" cxnId="{963C114D-2101-4A7E-BB8B-58A83A31CB95}">
      <dgm:prSet/>
      <dgm:spPr/>
      <dgm:t>
        <a:bodyPr/>
        <a:lstStyle/>
        <a:p>
          <a:endParaRPr lang="nl-BE"/>
        </a:p>
      </dgm:t>
    </dgm:pt>
    <dgm:pt modelId="{F6E3AF61-B5BF-4CBB-8236-EA5064D1EDF0}">
      <dgm:prSet phldrT="[Text]"/>
      <dgm:spPr/>
      <dgm:t>
        <a:bodyPr/>
        <a:lstStyle/>
        <a:p>
          <a:r>
            <a:rPr lang="nl-BE" dirty="0" smtClean="0"/>
            <a:t>Kwartiergegevens</a:t>
          </a:r>
          <a:endParaRPr lang="nl-BE" dirty="0"/>
        </a:p>
      </dgm:t>
    </dgm:pt>
    <dgm:pt modelId="{0869CFB5-5FC2-48BA-BB26-51939909BE8E}" type="parTrans" cxnId="{7ECA33B0-6106-498E-BBE6-17CF530173A1}">
      <dgm:prSet/>
      <dgm:spPr/>
      <dgm:t>
        <a:bodyPr/>
        <a:lstStyle/>
        <a:p>
          <a:endParaRPr lang="nl-BE"/>
        </a:p>
      </dgm:t>
    </dgm:pt>
    <dgm:pt modelId="{A8E2EB67-A033-4D7F-ADFF-A114DA8A6BDE}" type="sibTrans" cxnId="{7ECA33B0-6106-498E-BBE6-17CF530173A1}">
      <dgm:prSet/>
      <dgm:spPr/>
      <dgm:t>
        <a:bodyPr/>
        <a:lstStyle/>
        <a:p>
          <a:endParaRPr lang="nl-BE"/>
        </a:p>
      </dgm:t>
    </dgm:pt>
    <dgm:pt modelId="{5821F444-D012-45D5-9303-1BD09BEE35C9}">
      <dgm:prSet phldrT="[Text]"/>
      <dgm:spPr/>
      <dgm:t>
        <a:bodyPr/>
        <a:lstStyle/>
        <a:p>
          <a:r>
            <a:rPr lang="nl-BE" dirty="0" smtClean="0"/>
            <a:t>3</a:t>
          </a:r>
          <a:endParaRPr lang="nl-BE" dirty="0"/>
        </a:p>
      </dgm:t>
    </dgm:pt>
    <dgm:pt modelId="{FE0AD554-9CF7-4001-AAE3-4171A50008B9}" type="parTrans" cxnId="{DC5C662E-914F-4352-87EE-88A2D1B1E6E9}">
      <dgm:prSet/>
      <dgm:spPr/>
      <dgm:t>
        <a:bodyPr/>
        <a:lstStyle/>
        <a:p>
          <a:endParaRPr lang="nl-BE"/>
        </a:p>
      </dgm:t>
    </dgm:pt>
    <dgm:pt modelId="{28724273-7E1A-4E3D-9390-CAFB1BAC2B60}" type="sibTrans" cxnId="{DC5C662E-914F-4352-87EE-88A2D1B1E6E9}">
      <dgm:prSet/>
      <dgm:spPr/>
      <dgm:t>
        <a:bodyPr/>
        <a:lstStyle/>
        <a:p>
          <a:endParaRPr lang="nl-BE"/>
        </a:p>
      </dgm:t>
    </dgm:pt>
    <dgm:pt modelId="{8DE7FC40-8785-41BC-B3B7-93FD0D76426C}">
      <dgm:prSet phldrT="[Text]"/>
      <dgm:spPr/>
      <dgm:t>
        <a:bodyPr/>
        <a:lstStyle/>
        <a:p>
          <a:r>
            <a:rPr lang="nl-BE" dirty="0" smtClean="0"/>
            <a:t>Submonitoring toevoegen</a:t>
          </a:r>
          <a:endParaRPr lang="nl-BE" dirty="0"/>
        </a:p>
      </dgm:t>
    </dgm:pt>
    <dgm:pt modelId="{D3D4BE1F-FA7E-49BE-9BB9-A132BF18382C}" type="parTrans" cxnId="{F9813783-5804-4846-AF33-74F399E03965}">
      <dgm:prSet/>
      <dgm:spPr/>
      <dgm:t>
        <a:bodyPr/>
        <a:lstStyle/>
        <a:p>
          <a:endParaRPr lang="nl-BE"/>
        </a:p>
      </dgm:t>
    </dgm:pt>
    <dgm:pt modelId="{227D662E-DEC3-4409-9AB6-C8B7FDE0812A}" type="sibTrans" cxnId="{F9813783-5804-4846-AF33-74F399E03965}">
      <dgm:prSet/>
      <dgm:spPr/>
      <dgm:t>
        <a:bodyPr/>
        <a:lstStyle/>
        <a:p>
          <a:endParaRPr lang="nl-BE"/>
        </a:p>
      </dgm:t>
    </dgm:pt>
    <dgm:pt modelId="{4E9632FF-18F2-4010-8375-7DF476E05901}">
      <dgm:prSet phldrT="[Text]"/>
      <dgm:spPr/>
      <dgm:t>
        <a:bodyPr/>
        <a:lstStyle/>
        <a:p>
          <a:r>
            <a:rPr lang="nl-BE" dirty="0" smtClean="0"/>
            <a:t>Manueel</a:t>
          </a:r>
          <a:endParaRPr lang="nl-BE" dirty="0"/>
        </a:p>
      </dgm:t>
    </dgm:pt>
    <dgm:pt modelId="{85E5B35A-530A-4C70-BA5C-0B3633C24F57}" type="parTrans" cxnId="{D965CC92-34E4-4A14-BCE3-B2C6C0B4E6FB}">
      <dgm:prSet/>
      <dgm:spPr/>
      <dgm:t>
        <a:bodyPr/>
        <a:lstStyle/>
        <a:p>
          <a:endParaRPr lang="nl-BE"/>
        </a:p>
      </dgm:t>
    </dgm:pt>
    <dgm:pt modelId="{3EBD5E36-BEE8-42BC-B506-D21E872A61F7}" type="sibTrans" cxnId="{D965CC92-34E4-4A14-BCE3-B2C6C0B4E6FB}">
      <dgm:prSet/>
      <dgm:spPr/>
      <dgm:t>
        <a:bodyPr/>
        <a:lstStyle/>
        <a:p>
          <a:endParaRPr lang="nl-BE"/>
        </a:p>
      </dgm:t>
    </dgm:pt>
    <dgm:pt modelId="{52756D4A-BFD0-44F7-86BC-C9C819B2CA8F}">
      <dgm:prSet phldrT="[Text]"/>
      <dgm:spPr/>
      <dgm:t>
        <a:bodyPr/>
        <a:lstStyle/>
        <a:p>
          <a:r>
            <a:rPr lang="nl-BE" dirty="0" smtClean="0"/>
            <a:t>Maandelijks</a:t>
          </a:r>
          <a:endParaRPr lang="nl-BE" dirty="0"/>
        </a:p>
      </dgm:t>
    </dgm:pt>
    <dgm:pt modelId="{4097D7E3-57D7-4315-BCF3-11AB26ECC4A9}" type="parTrans" cxnId="{2DF7C168-7DBA-43F4-BE77-ED4AAECD4C6A}">
      <dgm:prSet/>
      <dgm:spPr/>
      <dgm:t>
        <a:bodyPr/>
        <a:lstStyle/>
        <a:p>
          <a:endParaRPr lang="nl-BE"/>
        </a:p>
      </dgm:t>
    </dgm:pt>
    <dgm:pt modelId="{022E2719-ECC5-4212-B8A2-E7393AF0EC06}" type="sibTrans" cxnId="{2DF7C168-7DBA-43F4-BE77-ED4AAECD4C6A}">
      <dgm:prSet/>
      <dgm:spPr/>
      <dgm:t>
        <a:bodyPr/>
        <a:lstStyle/>
        <a:p>
          <a:endParaRPr lang="nl-BE"/>
        </a:p>
      </dgm:t>
    </dgm:pt>
    <dgm:pt modelId="{C989087C-34C1-4C80-BB65-6F1CE6D75E6B}">
      <dgm:prSet phldrT="[Text]"/>
      <dgm:spPr/>
      <dgm:t>
        <a:bodyPr/>
        <a:lstStyle/>
        <a:p>
          <a:r>
            <a:rPr lang="nl-BE" dirty="0" smtClean="0"/>
            <a:t>Automatisatie</a:t>
          </a:r>
          <a:endParaRPr lang="nl-BE" dirty="0"/>
        </a:p>
      </dgm:t>
    </dgm:pt>
    <dgm:pt modelId="{946DB2D6-2B20-4E20-92FB-2FC13892B09D}" type="parTrans" cxnId="{9325D4CD-A5F9-4C78-A89B-CFB176091167}">
      <dgm:prSet/>
      <dgm:spPr/>
      <dgm:t>
        <a:bodyPr/>
        <a:lstStyle/>
        <a:p>
          <a:endParaRPr lang="nl-BE"/>
        </a:p>
      </dgm:t>
    </dgm:pt>
    <dgm:pt modelId="{19C6E1BA-B127-4EEB-A15A-0B6F060FACCC}" type="sibTrans" cxnId="{9325D4CD-A5F9-4C78-A89B-CFB176091167}">
      <dgm:prSet/>
      <dgm:spPr/>
      <dgm:t>
        <a:bodyPr/>
        <a:lstStyle/>
        <a:p>
          <a:endParaRPr lang="nl-BE"/>
        </a:p>
      </dgm:t>
    </dgm:pt>
    <dgm:pt modelId="{2E601740-9EA9-4A3F-B4F7-652800F92162}">
      <dgm:prSet phldrT="[Text]"/>
      <dgm:spPr/>
      <dgm:t>
        <a:bodyPr/>
        <a:lstStyle/>
        <a:p>
          <a:r>
            <a:rPr lang="nl-BE" dirty="0" smtClean="0"/>
            <a:t>Energie-intensieve processen</a:t>
          </a:r>
          <a:endParaRPr lang="nl-BE" dirty="0"/>
        </a:p>
      </dgm:t>
    </dgm:pt>
    <dgm:pt modelId="{3B4632E5-642D-47E9-93DB-38D02B98624C}" type="parTrans" cxnId="{66BB5B7D-4DB8-4111-B9FD-256EA5800258}">
      <dgm:prSet/>
      <dgm:spPr/>
      <dgm:t>
        <a:bodyPr/>
        <a:lstStyle/>
        <a:p>
          <a:endParaRPr lang="nl-BE"/>
        </a:p>
      </dgm:t>
    </dgm:pt>
    <dgm:pt modelId="{2655B2AE-6035-47A1-9C80-47038937CB93}" type="sibTrans" cxnId="{66BB5B7D-4DB8-4111-B9FD-256EA5800258}">
      <dgm:prSet/>
      <dgm:spPr/>
      <dgm:t>
        <a:bodyPr/>
        <a:lstStyle/>
        <a:p>
          <a:endParaRPr lang="nl-BE"/>
        </a:p>
      </dgm:t>
    </dgm:pt>
    <dgm:pt modelId="{19CA0476-D500-4024-9EE5-4DACF2BA8ED1}">
      <dgm:prSet phldrT="[Text]"/>
      <dgm:spPr/>
      <dgm:t>
        <a:bodyPr/>
        <a:lstStyle/>
        <a:p>
          <a:r>
            <a:rPr lang="nl-BE" dirty="0" smtClean="0"/>
            <a:t>Kosten- doorrekening of -toewijzing</a:t>
          </a:r>
          <a:endParaRPr lang="nl-BE" dirty="0"/>
        </a:p>
      </dgm:t>
    </dgm:pt>
    <dgm:pt modelId="{C0C89C5B-9241-48A6-BE3A-EF0E4DD0132F}" type="parTrans" cxnId="{185BEF9C-3CA1-4C9E-B18A-C9709D8C522D}">
      <dgm:prSet/>
      <dgm:spPr/>
      <dgm:t>
        <a:bodyPr/>
        <a:lstStyle/>
        <a:p>
          <a:endParaRPr lang="nl-BE"/>
        </a:p>
      </dgm:t>
    </dgm:pt>
    <dgm:pt modelId="{F3E14C31-B5F3-42C7-AD8A-A95F1AC92B7F}" type="sibTrans" cxnId="{185BEF9C-3CA1-4C9E-B18A-C9709D8C522D}">
      <dgm:prSet/>
      <dgm:spPr/>
      <dgm:t>
        <a:bodyPr/>
        <a:lstStyle/>
        <a:p>
          <a:endParaRPr lang="nl-BE"/>
        </a:p>
      </dgm:t>
    </dgm:pt>
    <dgm:pt modelId="{DD3BF471-C550-4A81-AAC7-ABDE75C7410C}" type="pres">
      <dgm:prSet presAssocID="{AFFD1EBE-3C9B-4E2C-9102-9131F639F6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11D569E-36EA-4370-A93D-A86348425D96}" type="pres">
      <dgm:prSet presAssocID="{EF0F8DC7-9A8A-4550-8E50-E895CCE53943}" presName="composite" presStyleCnt="0"/>
      <dgm:spPr/>
    </dgm:pt>
    <dgm:pt modelId="{E4EAB36D-E168-416D-82DE-BC9952A9FE61}" type="pres">
      <dgm:prSet presAssocID="{EF0F8DC7-9A8A-4550-8E50-E895CCE539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9FEB75-4BA0-42DB-82A6-76CDC577701B}" type="pres">
      <dgm:prSet presAssocID="{EF0F8DC7-9A8A-4550-8E50-E895CCE539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30AD8EC-F593-402D-BFE5-F70C824036A9}" type="pres">
      <dgm:prSet presAssocID="{EF7A51A7-ECDB-4135-A269-424EFD64B153}" presName="sp" presStyleCnt="0"/>
      <dgm:spPr/>
    </dgm:pt>
    <dgm:pt modelId="{EFE6FF1A-D09B-4FD5-AFCB-CAD7EB4175B6}" type="pres">
      <dgm:prSet presAssocID="{313F4839-D9CE-45DE-8C70-274432FF34FE}" presName="composite" presStyleCnt="0"/>
      <dgm:spPr/>
    </dgm:pt>
    <dgm:pt modelId="{57F0777D-1569-4668-AC96-6DCAC2149993}" type="pres">
      <dgm:prSet presAssocID="{313F4839-D9CE-45DE-8C70-274432FF34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FA8B517-27C6-40D9-9B40-0247A51BCF69}" type="pres">
      <dgm:prSet presAssocID="{313F4839-D9CE-45DE-8C70-274432FF34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43014B-D922-445D-B75B-60C8EBAC9F59}" type="pres">
      <dgm:prSet presAssocID="{8619FBD2-382C-4391-843D-A0469C949AC6}" presName="sp" presStyleCnt="0"/>
      <dgm:spPr/>
    </dgm:pt>
    <dgm:pt modelId="{CFC4FE36-6D20-4946-9DCA-267597B9F701}" type="pres">
      <dgm:prSet presAssocID="{5821F444-D012-45D5-9303-1BD09BEE35C9}" presName="composite" presStyleCnt="0"/>
      <dgm:spPr/>
    </dgm:pt>
    <dgm:pt modelId="{95E6FE88-EF97-4CAE-B618-81E6C05872DF}" type="pres">
      <dgm:prSet presAssocID="{5821F444-D012-45D5-9303-1BD09BEE35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D7245AF-ADA0-467B-A9EE-0102393326FB}" type="pres">
      <dgm:prSet presAssocID="{5821F444-D012-45D5-9303-1BD09BEE35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D5CDCFD-74BD-4E50-B732-8EBA1E15D305}" srcId="{AFFD1EBE-3C9B-4E2C-9102-9131F639F667}" destId="{313F4839-D9CE-45DE-8C70-274432FF34FE}" srcOrd="1" destOrd="0" parTransId="{F8600FD7-3580-44B0-840A-41863D6BB0D7}" sibTransId="{8619FBD2-382C-4391-843D-A0469C949AC6}"/>
    <dgm:cxn modelId="{9325D4CD-A5F9-4C78-A89B-CFB176091167}" srcId="{8AAA25B0-0D53-433B-8F44-A02D265AC446}" destId="{C989087C-34C1-4C80-BB65-6F1CE6D75E6B}" srcOrd="1" destOrd="0" parTransId="{946DB2D6-2B20-4E20-92FB-2FC13892B09D}" sibTransId="{19C6E1BA-B127-4EEB-A15A-0B6F060FACCC}"/>
    <dgm:cxn modelId="{854562A8-BC2F-4C10-8BAF-0B5D69FC3B9C}" type="presOf" srcId="{EF0F8DC7-9A8A-4550-8E50-E895CCE53943}" destId="{E4EAB36D-E168-416D-82DE-BC9952A9FE61}" srcOrd="0" destOrd="0" presId="urn:microsoft.com/office/officeart/2005/8/layout/chevron2"/>
    <dgm:cxn modelId="{AFEB4451-9FDF-4250-B0E5-76708D8F61AA}" type="presOf" srcId="{5821F444-D012-45D5-9303-1BD09BEE35C9}" destId="{95E6FE88-EF97-4CAE-B618-81E6C05872DF}" srcOrd="0" destOrd="0" presId="urn:microsoft.com/office/officeart/2005/8/layout/chevron2"/>
    <dgm:cxn modelId="{08F72286-1845-4A7E-83A6-4BC9ACA0FCE5}" type="presOf" srcId="{F6E3AF61-B5BF-4CBB-8236-EA5064D1EDF0}" destId="{9FA8B517-27C6-40D9-9B40-0247A51BCF69}" srcOrd="0" destOrd="1" presId="urn:microsoft.com/office/officeart/2005/8/layout/chevron2"/>
    <dgm:cxn modelId="{2DF7C168-7DBA-43F4-BE77-ED4AAECD4C6A}" srcId="{BEF6DB91-75AF-4520-84C9-0DEC23ADC0C8}" destId="{52756D4A-BFD0-44F7-86BC-C9C819B2CA8F}" srcOrd="1" destOrd="0" parTransId="{4097D7E3-57D7-4315-BCF3-11AB26ECC4A9}" sibTransId="{022E2719-ECC5-4212-B8A2-E7393AF0EC06}"/>
    <dgm:cxn modelId="{8378A656-5C13-4311-937A-0F5B5F0FB208}" type="presOf" srcId="{313F4839-D9CE-45DE-8C70-274432FF34FE}" destId="{57F0777D-1569-4668-AC96-6DCAC2149993}" srcOrd="0" destOrd="0" presId="urn:microsoft.com/office/officeart/2005/8/layout/chevron2"/>
    <dgm:cxn modelId="{7ECA33B0-6106-498E-BBE6-17CF530173A1}" srcId="{8AAA25B0-0D53-433B-8F44-A02D265AC446}" destId="{F6E3AF61-B5BF-4CBB-8236-EA5064D1EDF0}" srcOrd="0" destOrd="0" parTransId="{0869CFB5-5FC2-48BA-BB26-51939909BE8E}" sibTransId="{A8E2EB67-A033-4D7F-ADFF-A114DA8A6BDE}"/>
    <dgm:cxn modelId="{66BB5B7D-4DB8-4111-B9FD-256EA5800258}" srcId="{8DE7FC40-8785-41BC-B3B7-93FD0D76426C}" destId="{2E601740-9EA9-4A3F-B4F7-652800F92162}" srcOrd="0" destOrd="0" parTransId="{3B4632E5-642D-47E9-93DB-38D02B98624C}" sibTransId="{2655B2AE-6035-47A1-9C80-47038937CB93}"/>
    <dgm:cxn modelId="{88A767F6-FC58-45F3-B0EF-FC3B73C2DE48}" type="presOf" srcId="{2E601740-9EA9-4A3F-B4F7-652800F92162}" destId="{ED7245AF-ADA0-467B-A9EE-0102393326FB}" srcOrd="0" destOrd="1" presId="urn:microsoft.com/office/officeart/2005/8/layout/chevron2"/>
    <dgm:cxn modelId="{F9813783-5804-4846-AF33-74F399E03965}" srcId="{5821F444-D012-45D5-9303-1BD09BEE35C9}" destId="{8DE7FC40-8785-41BC-B3B7-93FD0D76426C}" srcOrd="0" destOrd="0" parTransId="{D3D4BE1F-FA7E-49BE-9BB9-A132BF18382C}" sibTransId="{227D662E-DEC3-4409-9AB6-C8B7FDE0812A}"/>
    <dgm:cxn modelId="{2AE488B5-5BD7-4A3C-9126-1CA928A080B0}" type="presOf" srcId="{8DE7FC40-8785-41BC-B3B7-93FD0D76426C}" destId="{ED7245AF-ADA0-467B-A9EE-0102393326FB}" srcOrd="0" destOrd="0" presId="urn:microsoft.com/office/officeart/2005/8/layout/chevron2"/>
    <dgm:cxn modelId="{4E08DDBB-5E87-44EB-BC31-FCFA465ACDC8}" srcId="{EF0F8DC7-9A8A-4550-8E50-E895CCE53943}" destId="{BEF6DB91-75AF-4520-84C9-0DEC23ADC0C8}" srcOrd="0" destOrd="0" parTransId="{18F420B6-DE14-4E9C-AFD3-6DF581A9A3BC}" sibTransId="{92008730-C56F-4794-B4B9-96A8E7E7DCD9}"/>
    <dgm:cxn modelId="{36BADE94-52E7-49E3-975D-844E0CD0D879}" type="presOf" srcId="{AFFD1EBE-3C9B-4E2C-9102-9131F639F667}" destId="{DD3BF471-C550-4A81-AAC7-ABDE75C7410C}" srcOrd="0" destOrd="0" presId="urn:microsoft.com/office/officeart/2005/8/layout/chevron2"/>
    <dgm:cxn modelId="{2A855AD8-4E73-43D8-9BB2-80A0CE4F6392}" srcId="{AFFD1EBE-3C9B-4E2C-9102-9131F639F667}" destId="{EF0F8DC7-9A8A-4550-8E50-E895CCE53943}" srcOrd="0" destOrd="0" parTransId="{FD4D1473-74BA-4AA3-B2B3-5E4EE2C235C6}" sibTransId="{EF7A51A7-ECDB-4135-A269-424EFD64B153}"/>
    <dgm:cxn modelId="{832630C4-E68B-4D1A-8BE7-CEE2D7533AF5}" type="presOf" srcId="{C989087C-34C1-4C80-BB65-6F1CE6D75E6B}" destId="{9FA8B517-27C6-40D9-9B40-0247A51BCF69}" srcOrd="0" destOrd="2" presId="urn:microsoft.com/office/officeart/2005/8/layout/chevron2"/>
    <dgm:cxn modelId="{185BEF9C-3CA1-4C9E-B18A-C9709D8C522D}" srcId="{8DE7FC40-8785-41BC-B3B7-93FD0D76426C}" destId="{19CA0476-D500-4024-9EE5-4DACF2BA8ED1}" srcOrd="1" destOrd="0" parTransId="{C0C89C5B-9241-48A6-BE3A-EF0E4DD0132F}" sibTransId="{F3E14C31-B5F3-42C7-AD8A-A95F1AC92B7F}"/>
    <dgm:cxn modelId="{B763D5E3-7335-4897-8AA5-A115DB2F6CFF}" type="presOf" srcId="{52756D4A-BFD0-44F7-86BC-C9C819B2CA8F}" destId="{8B9FEB75-4BA0-42DB-82A6-76CDC577701B}" srcOrd="0" destOrd="2" presId="urn:microsoft.com/office/officeart/2005/8/layout/chevron2"/>
    <dgm:cxn modelId="{EC3E7103-3A3F-4ABA-B3A1-82808ADF60FA}" type="presOf" srcId="{BEF6DB91-75AF-4520-84C9-0DEC23ADC0C8}" destId="{8B9FEB75-4BA0-42DB-82A6-76CDC577701B}" srcOrd="0" destOrd="0" presId="urn:microsoft.com/office/officeart/2005/8/layout/chevron2"/>
    <dgm:cxn modelId="{963C114D-2101-4A7E-BB8B-58A83A31CB95}" srcId="{313F4839-D9CE-45DE-8C70-274432FF34FE}" destId="{8AAA25B0-0D53-433B-8F44-A02D265AC446}" srcOrd="0" destOrd="0" parTransId="{ABD01F7F-4D3F-4042-9090-2D83D38C28B4}" sibTransId="{A0B1058A-2D74-485C-8E42-240EBFCE9313}"/>
    <dgm:cxn modelId="{0A81E7BF-CF78-483D-ACF6-2250F3C476AD}" type="presOf" srcId="{4E9632FF-18F2-4010-8375-7DF476E05901}" destId="{8B9FEB75-4BA0-42DB-82A6-76CDC577701B}" srcOrd="0" destOrd="1" presId="urn:microsoft.com/office/officeart/2005/8/layout/chevron2"/>
    <dgm:cxn modelId="{8A566A6B-36FD-4F92-ADF8-85407B453711}" type="presOf" srcId="{19CA0476-D500-4024-9EE5-4DACF2BA8ED1}" destId="{ED7245AF-ADA0-467B-A9EE-0102393326FB}" srcOrd="0" destOrd="2" presId="urn:microsoft.com/office/officeart/2005/8/layout/chevron2"/>
    <dgm:cxn modelId="{D965CC92-34E4-4A14-BCE3-B2C6C0B4E6FB}" srcId="{BEF6DB91-75AF-4520-84C9-0DEC23ADC0C8}" destId="{4E9632FF-18F2-4010-8375-7DF476E05901}" srcOrd="0" destOrd="0" parTransId="{85E5B35A-530A-4C70-BA5C-0B3633C24F57}" sibTransId="{3EBD5E36-BEE8-42BC-B506-D21E872A61F7}"/>
    <dgm:cxn modelId="{DC5C662E-914F-4352-87EE-88A2D1B1E6E9}" srcId="{AFFD1EBE-3C9B-4E2C-9102-9131F639F667}" destId="{5821F444-D012-45D5-9303-1BD09BEE35C9}" srcOrd="2" destOrd="0" parTransId="{FE0AD554-9CF7-4001-AAE3-4171A50008B9}" sibTransId="{28724273-7E1A-4E3D-9390-CAFB1BAC2B60}"/>
    <dgm:cxn modelId="{03E86DD8-9E26-4600-ACA5-26DAFB0287F6}" type="presOf" srcId="{8AAA25B0-0D53-433B-8F44-A02D265AC446}" destId="{9FA8B517-27C6-40D9-9B40-0247A51BCF69}" srcOrd="0" destOrd="0" presId="urn:microsoft.com/office/officeart/2005/8/layout/chevron2"/>
    <dgm:cxn modelId="{4B21BCDF-94F1-42B5-B482-D64F65D4A225}" type="presParOf" srcId="{DD3BF471-C550-4A81-AAC7-ABDE75C7410C}" destId="{A11D569E-36EA-4370-A93D-A86348425D96}" srcOrd="0" destOrd="0" presId="urn:microsoft.com/office/officeart/2005/8/layout/chevron2"/>
    <dgm:cxn modelId="{EA566CF3-3BE7-4B87-8895-9895423BE596}" type="presParOf" srcId="{A11D569E-36EA-4370-A93D-A86348425D96}" destId="{E4EAB36D-E168-416D-82DE-BC9952A9FE61}" srcOrd="0" destOrd="0" presId="urn:microsoft.com/office/officeart/2005/8/layout/chevron2"/>
    <dgm:cxn modelId="{B90C2AE8-015C-4716-835B-A648D7D34D76}" type="presParOf" srcId="{A11D569E-36EA-4370-A93D-A86348425D96}" destId="{8B9FEB75-4BA0-42DB-82A6-76CDC577701B}" srcOrd="1" destOrd="0" presId="urn:microsoft.com/office/officeart/2005/8/layout/chevron2"/>
    <dgm:cxn modelId="{3ECA9A70-ED87-4B4C-9B40-7D70A476A182}" type="presParOf" srcId="{DD3BF471-C550-4A81-AAC7-ABDE75C7410C}" destId="{A30AD8EC-F593-402D-BFE5-F70C824036A9}" srcOrd="1" destOrd="0" presId="urn:microsoft.com/office/officeart/2005/8/layout/chevron2"/>
    <dgm:cxn modelId="{C87A9924-0781-465F-BAAF-251BDBB7D76F}" type="presParOf" srcId="{DD3BF471-C550-4A81-AAC7-ABDE75C7410C}" destId="{EFE6FF1A-D09B-4FD5-AFCB-CAD7EB4175B6}" srcOrd="2" destOrd="0" presId="urn:microsoft.com/office/officeart/2005/8/layout/chevron2"/>
    <dgm:cxn modelId="{AD7C2A60-B2BC-46A1-B4A3-0CA5042C8E46}" type="presParOf" srcId="{EFE6FF1A-D09B-4FD5-AFCB-CAD7EB4175B6}" destId="{57F0777D-1569-4668-AC96-6DCAC2149993}" srcOrd="0" destOrd="0" presId="urn:microsoft.com/office/officeart/2005/8/layout/chevron2"/>
    <dgm:cxn modelId="{59111E70-2782-4765-8EF3-AB1070699092}" type="presParOf" srcId="{EFE6FF1A-D09B-4FD5-AFCB-CAD7EB4175B6}" destId="{9FA8B517-27C6-40D9-9B40-0247A51BCF69}" srcOrd="1" destOrd="0" presId="urn:microsoft.com/office/officeart/2005/8/layout/chevron2"/>
    <dgm:cxn modelId="{3E6543D9-18DF-44BA-BBF2-A427D5452C78}" type="presParOf" srcId="{DD3BF471-C550-4A81-AAC7-ABDE75C7410C}" destId="{F943014B-D922-445D-B75B-60C8EBAC9F59}" srcOrd="3" destOrd="0" presId="urn:microsoft.com/office/officeart/2005/8/layout/chevron2"/>
    <dgm:cxn modelId="{1E645D67-F105-4BCE-B965-11BBC5072867}" type="presParOf" srcId="{DD3BF471-C550-4A81-AAC7-ABDE75C7410C}" destId="{CFC4FE36-6D20-4946-9DCA-267597B9F701}" srcOrd="4" destOrd="0" presId="urn:microsoft.com/office/officeart/2005/8/layout/chevron2"/>
    <dgm:cxn modelId="{E141FFFE-0E94-439F-B40C-039A3DED9A23}" type="presParOf" srcId="{CFC4FE36-6D20-4946-9DCA-267597B9F701}" destId="{95E6FE88-EF97-4CAE-B618-81E6C05872DF}" srcOrd="0" destOrd="0" presId="urn:microsoft.com/office/officeart/2005/8/layout/chevron2"/>
    <dgm:cxn modelId="{F1BF8312-3973-4A51-8AB1-14933EB575B8}" type="presParOf" srcId="{CFC4FE36-6D20-4946-9DCA-267597B9F701}" destId="{ED7245AF-ADA0-467B-A9EE-0102393326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F543-5AEE-47C1-8541-F45DD7611795}">
      <dsp:nvSpPr>
        <dsp:cNvPr id="0" name=""/>
        <dsp:cNvSpPr/>
      </dsp:nvSpPr>
      <dsp:spPr>
        <a:xfrm>
          <a:off x="617219" y="0"/>
          <a:ext cx="6995160" cy="15121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E6C4-C5C1-4227-8498-0BD2675D8E75}">
      <dsp:nvSpPr>
        <dsp:cNvPr id="0" name=""/>
        <dsp:cNvSpPr/>
      </dsp:nvSpPr>
      <dsp:spPr>
        <a:xfrm>
          <a:off x="8840" y="453650"/>
          <a:ext cx="2648902" cy="60486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Audit &amp; monitoring plan</a:t>
          </a:r>
          <a:endParaRPr lang="nl-BE" sz="1900" kern="1200" dirty="0"/>
        </a:p>
      </dsp:txBody>
      <dsp:txXfrm>
        <a:off x="38367" y="483177"/>
        <a:ext cx="2589848" cy="545813"/>
      </dsp:txXfrm>
    </dsp:sp>
    <dsp:sp modelId="{BBA05C7D-10C2-4882-9540-CE932B0702B3}">
      <dsp:nvSpPr>
        <dsp:cNvPr id="0" name=""/>
        <dsp:cNvSpPr/>
      </dsp:nvSpPr>
      <dsp:spPr>
        <a:xfrm>
          <a:off x="2790348" y="453650"/>
          <a:ext cx="2648902" cy="60486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Optimization</a:t>
          </a:r>
          <a:endParaRPr lang="nl-BE" sz="1900" kern="1200" dirty="0"/>
        </a:p>
      </dsp:txBody>
      <dsp:txXfrm>
        <a:off x="2819875" y="483177"/>
        <a:ext cx="2589848" cy="545813"/>
      </dsp:txXfrm>
    </dsp:sp>
    <dsp:sp modelId="{96AD6E6E-C03E-4E72-8414-25D5CE97A1E8}">
      <dsp:nvSpPr>
        <dsp:cNvPr id="0" name=""/>
        <dsp:cNvSpPr/>
      </dsp:nvSpPr>
      <dsp:spPr>
        <a:xfrm>
          <a:off x="5571857" y="453650"/>
          <a:ext cx="2648902" cy="60486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Baseline</a:t>
          </a:r>
          <a:endParaRPr lang="nl-BE" sz="1900" kern="1200" dirty="0"/>
        </a:p>
      </dsp:txBody>
      <dsp:txXfrm>
        <a:off x="5601384" y="483177"/>
        <a:ext cx="2589848" cy="54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F543-5AEE-47C1-8541-F45DD7611795}">
      <dsp:nvSpPr>
        <dsp:cNvPr id="0" name=""/>
        <dsp:cNvSpPr/>
      </dsp:nvSpPr>
      <dsp:spPr>
        <a:xfrm>
          <a:off x="617219" y="0"/>
          <a:ext cx="6995160" cy="1584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E6C4-C5C1-4227-8498-0BD2675D8E75}">
      <dsp:nvSpPr>
        <dsp:cNvPr id="0" name=""/>
        <dsp:cNvSpPr/>
      </dsp:nvSpPr>
      <dsp:spPr>
        <a:xfrm>
          <a:off x="269832" y="475252"/>
          <a:ext cx="2468880" cy="6336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Installation of meters</a:t>
          </a:r>
          <a:endParaRPr lang="nl-BE" sz="1600" kern="1200" dirty="0"/>
        </a:p>
      </dsp:txBody>
      <dsp:txXfrm>
        <a:off x="300765" y="506185"/>
        <a:ext cx="2407014" cy="571804"/>
      </dsp:txXfrm>
    </dsp:sp>
    <dsp:sp modelId="{BBA05C7D-10C2-4882-9540-CE932B0702B3}">
      <dsp:nvSpPr>
        <dsp:cNvPr id="0" name=""/>
        <dsp:cNvSpPr/>
      </dsp:nvSpPr>
      <dsp:spPr>
        <a:xfrm>
          <a:off x="2880359" y="475252"/>
          <a:ext cx="2468880" cy="6336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Data collection and monitoring</a:t>
          </a:r>
          <a:endParaRPr lang="en-GB" sz="1600" kern="1200" noProof="0" dirty="0"/>
        </a:p>
      </dsp:txBody>
      <dsp:txXfrm>
        <a:off x="2911292" y="506185"/>
        <a:ext cx="2407014" cy="571804"/>
      </dsp:txXfrm>
    </dsp:sp>
    <dsp:sp modelId="{96AD6E6E-C03E-4E72-8414-25D5CE97A1E8}">
      <dsp:nvSpPr>
        <dsp:cNvPr id="0" name=""/>
        <dsp:cNvSpPr/>
      </dsp:nvSpPr>
      <dsp:spPr>
        <a:xfrm>
          <a:off x="5490887" y="475252"/>
          <a:ext cx="2468880" cy="6336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Analytics and reporting</a:t>
          </a:r>
          <a:endParaRPr lang="en-GB" sz="1600" kern="1200" noProof="0" dirty="0"/>
        </a:p>
      </dsp:txBody>
      <dsp:txXfrm>
        <a:off x="5521820" y="506185"/>
        <a:ext cx="2407014" cy="571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AB36D-E168-416D-82DE-BC9952A9FE6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kern="1200" dirty="0" smtClean="0"/>
            <a:t>1</a:t>
          </a:r>
          <a:endParaRPr lang="nl-BE" sz="2900" kern="1200" dirty="0"/>
        </a:p>
      </dsp:txBody>
      <dsp:txXfrm rot="-5400000">
        <a:off x="1" y="520688"/>
        <a:ext cx="1039018" cy="445294"/>
      </dsp:txXfrm>
    </dsp:sp>
    <dsp:sp modelId="{8B9FEB75-4BA0-42DB-82A6-76CDC577701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Basismonitoring hoofdmeters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Manueel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Maandelijks</a:t>
          </a:r>
          <a:endParaRPr lang="nl-BE" sz="1800" kern="1200" dirty="0"/>
        </a:p>
      </dsp:txBody>
      <dsp:txXfrm rot="-5400000">
        <a:off x="1039018" y="48278"/>
        <a:ext cx="5009883" cy="870607"/>
      </dsp:txXfrm>
    </dsp:sp>
    <dsp:sp modelId="{57F0777D-1569-4668-AC96-6DCAC214999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kern="1200" dirty="0" smtClean="0"/>
            <a:t>2</a:t>
          </a:r>
          <a:endParaRPr lang="nl-BE" sz="2900" kern="1200" dirty="0"/>
        </a:p>
      </dsp:txBody>
      <dsp:txXfrm rot="-5400000">
        <a:off x="1" y="1809352"/>
        <a:ext cx="1039018" cy="445294"/>
      </dsp:txXfrm>
    </dsp:sp>
    <dsp:sp modelId="{9FA8B517-27C6-40D9-9B40-0247A51BCF6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Resolutie hoofdmeters uitbreiden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Kwartiergegevens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Automatisatie</a:t>
          </a:r>
          <a:endParaRPr lang="nl-BE" sz="1800" kern="1200" dirty="0"/>
        </a:p>
      </dsp:txBody>
      <dsp:txXfrm rot="-5400000">
        <a:off x="1039018" y="1336942"/>
        <a:ext cx="5009883" cy="870607"/>
      </dsp:txXfrm>
    </dsp:sp>
    <dsp:sp modelId="{95E6FE88-EF97-4CAE-B618-81E6C05872D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kern="1200" dirty="0" smtClean="0"/>
            <a:t>3</a:t>
          </a:r>
          <a:endParaRPr lang="nl-BE" sz="2900" kern="1200" dirty="0"/>
        </a:p>
      </dsp:txBody>
      <dsp:txXfrm rot="-5400000">
        <a:off x="1" y="3098016"/>
        <a:ext cx="1039018" cy="445294"/>
      </dsp:txXfrm>
    </dsp:sp>
    <dsp:sp modelId="{ED7245AF-ADA0-467B-A9EE-0102393326FB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Submonitoring toevoegen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Energie-intensieve processen</a:t>
          </a:r>
          <a:endParaRPr lang="nl-B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800" kern="1200" dirty="0" smtClean="0"/>
            <a:t>Kosten- doorrekening of -toewijzing</a:t>
          </a:r>
          <a:endParaRPr lang="nl-BE" sz="1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0.17949</cdr:x>
      <cdr:y>0.06511</cdr:y>
    </cdr:from>
    <cdr:to>
      <cdr:x>0.35897</cdr:x>
      <cdr:y>0.22222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1512168" y="253171"/>
          <a:ext cx="1512168" cy="610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100" dirty="0" smtClean="0"/>
            <a:t>Blijft warmte produceren (en afgeven)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0.2735</cdr:x>
      <cdr:y>0.22222</cdr:y>
    </cdr:from>
    <cdr:to>
      <cdr:x>0.30769</cdr:x>
      <cdr:y>0.42593</cdr:y>
    </cdr:to>
    <cdr:cxnSp macro="">
      <cdr:nvCxnSpPr>
        <cdr:cNvPr id="5" name="Rechte verbindingslijn met pijl 4"/>
        <cdr:cNvCxnSpPr/>
      </cdr:nvCxnSpPr>
      <cdr:spPr>
        <a:xfrm xmlns:a="http://schemas.openxmlformats.org/drawingml/2006/main">
          <a:off x="2304256" y="864096"/>
          <a:ext cx="288032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0.35897</cdr:x>
      <cdr:y>0.14367</cdr:y>
    </cdr:from>
    <cdr:to>
      <cdr:x>0.77778</cdr:x>
      <cdr:y>0.42593</cdr:y>
    </cdr:to>
    <cdr:cxnSp macro="">
      <cdr:nvCxnSpPr>
        <cdr:cNvPr id="7" name="Rechte verbindingslijn met pijl 6"/>
        <cdr:cNvCxnSpPr>
          <a:stCxn xmlns:a="http://schemas.openxmlformats.org/drawingml/2006/main" id="3" idx="3"/>
        </cdr:cNvCxnSpPr>
      </cdr:nvCxnSpPr>
      <cdr:spPr>
        <a:xfrm xmlns:a="http://schemas.openxmlformats.org/drawingml/2006/main">
          <a:off x="3024336" y="558634"/>
          <a:ext cx="3528392" cy="10975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0.43499</cdr:x>
      <cdr:y>0.13791</cdr:y>
    </cdr:from>
    <cdr:to>
      <cdr:x>0.66284</cdr:x>
      <cdr:y>0.25547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024336" y="506835"/>
          <a:ext cx="158417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Invoering maatregel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0.55928</cdr:x>
      <cdr:y>0.25547</cdr:y>
    </cdr:from>
    <cdr:to>
      <cdr:x>0.82931</cdr:x>
      <cdr:y>0.39855</cdr:y>
    </cdr:to>
    <cdr:cxnSp macro="">
      <cdr:nvCxnSpPr>
        <cdr:cNvPr id="4" name="Rechte verbindingslijn met pijl 3"/>
        <cdr:cNvCxnSpPr/>
      </cdr:nvCxnSpPr>
      <cdr:spPr>
        <a:xfrm xmlns:a="http://schemas.openxmlformats.org/drawingml/2006/main">
          <a:off x="4613333" y="938883"/>
          <a:ext cx="2227427" cy="5258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0.91601</cdr:x>
      <cdr:y>0.06616</cdr:y>
    </cdr:from>
    <cdr:to>
      <cdr:x>0.93254</cdr:x>
      <cdr:y>0.3003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5276861" y="247633"/>
          <a:ext cx="95224" cy="87631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0.34298</cdr:x>
      <cdr:y>0.13953</cdr:y>
    </cdr:from>
    <cdr:to>
      <cdr:x>0.43719</cdr:x>
      <cdr:y>0.4597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 flipH="1">
          <a:off x="2359271" y="502072"/>
          <a:ext cx="648072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0.39532</cdr:x>
      <cdr:y>0.19956</cdr:y>
    </cdr:from>
    <cdr:to>
      <cdr:x>0.4686</cdr:x>
      <cdr:y>0.61979</cdr:y>
    </cdr:to>
    <cdr:cxnSp macro="">
      <cdr:nvCxnSpPr>
        <cdr:cNvPr id="5" name="Rechte verbindingslijn met pijl 4"/>
        <cdr:cNvCxnSpPr/>
      </cdr:nvCxnSpPr>
      <cdr:spPr>
        <a:xfrm xmlns:a="http://schemas.openxmlformats.org/drawingml/2006/main" flipH="1">
          <a:off x="2719311" y="718096"/>
          <a:ext cx="504056" cy="15121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0.50501</cdr:x>
      <cdr:y>0.05948</cdr:y>
    </cdr:from>
    <cdr:to>
      <cdr:x>0.72484</cdr:x>
      <cdr:y>0.19956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3473833" y="214040"/>
          <a:ext cx="1512168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Pas op  15/10 ketel  aan gezet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0.61515</cdr:x>
      <cdr:y>0.19956</cdr:y>
    </cdr:from>
    <cdr:to>
      <cdr:x>0.64655</cdr:x>
      <cdr:y>0.6398</cdr:y>
    </cdr:to>
    <cdr:cxnSp macro="">
      <cdr:nvCxnSpPr>
        <cdr:cNvPr id="9" name="Rechte verbindingslijn met pijl 8"/>
        <cdr:cNvCxnSpPr/>
      </cdr:nvCxnSpPr>
      <cdr:spPr>
        <a:xfrm xmlns:a="http://schemas.openxmlformats.org/drawingml/2006/main">
          <a:off x="4231479" y="718096"/>
          <a:ext cx="216024" cy="15841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0.27554</cdr:x>
      <cdr:y>0</cdr:y>
    </cdr:from>
    <cdr:to>
      <cdr:x>0.49537</cdr:x>
      <cdr:y>0.14008</cdr:y>
    </cdr:to>
    <cdr:sp macro="" textlink="">
      <cdr:nvSpPr>
        <cdr:cNvPr id="10" name="Tekstvak 1"/>
        <cdr:cNvSpPr txBox="1"/>
      </cdr:nvSpPr>
      <cdr:spPr>
        <a:xfrm xmlns:a="http://schemas.openxmlformats.org/drawingml/2006/main">
          <a:off x="1895377" y="-2278856"/>
          <a:ext cx="1512168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100" dirty="0" smtClean="0"/>
            <a:t>Probleem regeling</a:t>
          </a:r>
          <a:endParaRPr lang="nl-BE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0.79208</cdr:x>
      <cdr:y>0.19868</cdr:y>
    </cdr:from>
    <cdr:to>
      <cdr:x>0.79837</cdr:x>
      <cdr:y>0.33064</cdr:y>
    </cdr:to>
    <cdr:sp macro="" textlink="">
      <cdr:nvSpPr>
        <cdr:cNvPr id="2" name="PIJL-OMHOOG en -OMLAAG 1"/>
        <cdr:cNvSpPr/>
      </cdr:nvSpPr>
      <cdr:spPr>
        <a:xfrm xmlns:a="http://schemas.openxmlformats.org/drawingml/2006/main">
          <a:off x="5760640" y="758930"/>
          <a:ext cx="45719" cy="504056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  <cdr:relSizeAnchor xmlns:cdr="http://schemas.openxmlformats.org/drawingml/2006/chartDrawing">
    <cdr:from>
      <cdr:x>0.92079</cdr:x>
      <cdr:y>0.27408</cdr:y>
    </cdr:from>
    <cdr:to>
      <cdr:x>0.92708</cdr:x>
      <cdr:y>0.38719</cdr:y>
    </cdr:to>
    <cdr:sp macro="" textlink="">
      <cdr:nvSpPr>
        <cdr:cNvPr id="3" name="PIJL-OMHOOG en -OMLAAG 2"/>
        <cdr:cNvSpPr/>
      </cdr:nvSpPr>
      <cdr:spPr>
        <a:xfrm xmlns:a="http://schemas.openxmlformats.org/drawingml/2006/main">
          <a:off x="6696744" y="1046962"/>
          <a:ext cx="45719" cy="432048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B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F911-7D54-4D3E-A438-99ACB8A872E4}" type="datetimeFigureOut">
              <a:rPr lang="nl-BE" smtClean="0"/>
              <a:t>24/09/2014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1AD7-A5AD-4AAC-BC3F-098F13D33B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41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049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67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105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881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034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674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0373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567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214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832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461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461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12666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043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882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16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54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C1AD7-A5AD-4AAC-BC3F-098F13D33BC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67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ENPROVE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17/09/2013</a:t>
            </a:r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8F-4FC1-4712-8289-9EBE35A15833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49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C6D-2814-4D9A-AE22-054CFC6C459D}" type="datetime1">
              <a:rPr lang="nl-BE" smtClean="0"/>
              <a:t>24/09/2014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7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558-F10C-46DB-8421-25363E1F67ED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2404-8E95-4A67-85D6-4B4E1A2FA39C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213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9CAF-E789-4479-B6A8-056D6C9534E2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DC6B-FA14-47C0-A292-D3C56F71DD53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04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2C71-883A-4999-89BF-252BAEF984AE}" type="datetime1">
              <a:rPr lang="nl-BE" smtClean="0"/>
              <a:t>24/09/2014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4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A1E6-D27C-4C7D-9A9B-B117E647BF07}" type="datetime1">
              <a:rPr lang="nl-BE" smtClean="0"/>
              <a:t>24/09/2014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55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3A6-1F10-45E7-BD4B-2A20307D8F75}" type="datetime1">
              <a:rPr lang="nl-BE" smtClean="0"/>
              <a:t>24/09/2014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5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98EC-0324-435E-B8FA-AD96AB1F2D90}" type="datetime1">
              <a:rPr lang="nl-BE" smtClean="0"/>
              <a:t>24/09/2014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87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A0F9-9DDE-4987-918F-3D1D86A2832A}" type="datetime1">
              <a:rPr lang="nl-BE" smtClean="0"/>
              <a:t>24/09/2014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3A6-AF73-4C8B-8A21-C6875E988B33}" type="datetime1">
              <a:rPr lang="nl-BE" smtClean="0"/>
              <a:t>24/09/2014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0B7E-6689-40E8-86C3-9BD3D9C67732}" type="datetime1">
              <a:rPr lang="nl-BE" smtClean="0"/>
              <a:t>24/09/2014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B3A3-42CD-4C32-B708-C73C6F2482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3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.Beazar@enprove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3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ergrid.be/index.cfm?PageID=17601&amp;language_code=NE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21" Type="http://schemas.openxmlformats.org/officeDocument/2006/relationships/image" Target="../media/image27.png"/><Relationship Id="rId7" Type="http://schemas.openxmlformats.org/officeDocument/2006/relationships/hyperlink" Target="http://www.lawter.com/index.php" TargetMode="External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An.Beazar@enprove.co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dirty="0" smtClean="0"/>
              <a:t>Energy management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3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GB" sz="13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Creating sustainable and positive impact </a:t>
            </a:r>
            <a:br>
              <a:rPr lang="en-GB" sz="3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on your energy consumption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An Beazar – founder &amp; CEO</a:t>
            </a:r>
          </a:p>
          <a:p>
            <a:r>
              <a:rPr lang="nl-BE" dirty="0" smtClean="0">
                <a:hlinkClick r:id="rId3"/>
              </a:rPr>
              <a:t>An.Beazar@enprove.be</a:t>
            </a:r>
            <a:endParaRPr lang="nl-BE" dirty="0" smtClean="0"/>
          </a:p>
          <a:p>
            <a:r>
              <a:rPr lang="nl-BE" dirty="0" smtClean="0"/>
              <a:t>+</a:t>
            </a:r>
            <a:r>
              <a:rPr lang="nl-BE" dirty="0" smtClean="0"/>
              <a:t>32 476 273 216</a:t>
            </a:r>
          </a:p>
          <a:p>
            <a:r>
              <a:rPr lang="nl-BE" dirty="0" smtClean="0"/>
              <a:t>www.enprove.be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26" y="332656"/>
            <a:ext cx="5742494" cy="17281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10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7213912" y="242088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aardgas</a:t>
            </a:r>
          </a:p>
        </p:txBody>
      </p:sp>
      <p:pic>
        <p:nvPicPr>
          <p:cNvPr id="49160" name="Picture 8" descr="http://t2.gstatic.com/images?q=tbn:ANd9GcRwhJPNdxK1AeQLiGhHEMbWe26POEKXnXQUcpWNS7sex5GGmx27A4xNoN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546" y="1700808"/>
            <a:ext cx="1504950" cy="6762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6895" y="3832583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solidFill>
                  <a:srgbClr val="00B050"/>
                </a:solidFill>
                <a:latin typeface="+mn-lt"/>
              </a:rPr>
              <a:t>180 kg CO2</a:t>
            </a:r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1" y="4581128"/>
            <a:ext cx="432047" cy="323618"/>
          </a:xfrm>
          <a:prstGeom prst="rect">
            <a:avLst/>
          </a:prstGeom>
          <a:noFill/>
        </p:spPr>
      </p:pic>
      <p:pic>
        <p:nvPicPr>
          <p:cNvPr id="4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7" y="4581128"/>
            <a:ext cx="432047" cy="323618"/>
          </a:xfrm>
          <a:prstGeom prst="rect">
            <a:avLst/>
          </a:prstGeom>
          <a:noFill/>
        </p:spPr>
      </p:pic>
      <p:pic>
        <p:nvPicPr>
          <p:cNvPr id="4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4581128"/>
            <a:ext cx="432047" cy="323618"/>
          </a:xfrm>
          <a:prstGeom prst="rect">
            <a:avLst/>
          </a:prstGeom>
          <a:noFill/>
        </p:spPr>
      </p:pic>
      <p:pic>
        <p:nvPicPr>
          <p:cNvPr id="4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1" y="4221088"/>
            <a:ext cx="432047" cy="323618"/>
          </a:xfrm>
          <a:prstGeom prst="rect">
            <a:avLst/>
          </a:prstGeom>
          <a:noFill/>
        </p:spPr>
      </p:pic>
      <p:pic>
        <p:nvPicPr>
          <p:cNvPr id="4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221088"/>
            <a:ext cx="432047" cy="323618"/>
          </a:xfrm>
          <a:prstGeom prst="rect">
            <a:avLst/>
          </a:prstGeom>
          <a:noFill/>
        </p:spPr>
      </p:pic>
      <p:pic>
        <p:nvPicPr>
          <p:cNvPr id="4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4221088"/>
            <a:ext cx="432047" cy="323618"/>
          </a:xfrm>
          <a:prstGeom prst="rect">
            <a:avLst/>
          </a:prstGeom>
          <a:noFill/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36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11</a:t>
            </a:fld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92896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steenkool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912" y="242088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aardgas</a:t>
            </a:r>
          </a:p>
        </p:txBody>
      </p:sp>
      <p:pic>
        <p:nvPicPr>
          <p:cNvPr id="49158" name="Picture 6" descr="http://www.flamentnv.be/application/v1.1/public/upload/0/default/127.JPG"/>
          <p:cNvPicPr>
            <a:picLocks noChangeAspect="1" noChangeArrowheads="1"/>
          </p:cNvPicPr>
          <p:nvPr/>
        </p:nvPicPr>
        <p:blipFill>
          <a:blip r:embed="rId3" cstate="print"/>
          <a:srcRect r="34000" b="64000"/>
          <a:stretch>
            <a:fillRect/>
          </a:stretch>
        </p:blipFill>
        <p:spPr bwMode="auto">
          <a:xfrm>
            <a:off x="107504" y="1700808"/>
            <a:ext cx="1584176" cy="648072"/>
          </a:xfrm>
          <a:prstGeom prst="rect">
            <a:avLst/>
          </a:prstGeom>
          <a:noFill/>
        </p:spPr>
      </p:pic>
      <p:pic>
        <p:nvPicPr>
          <p:cNvPr id="49160" name="Picture 8" descr="http://t2.gstatic.com/images?q=tbn:ANd9GcRwhJPNdxK1AeQLiGhHEMbWe26POEKXnXQUcpWNS7sex5GGmx27A4xNoN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546" y="1700808"/>
            <a:ext cx="1504950" cy="6762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6895" y="3832583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solidFill>
                  <a:srgbClr val="00B050"/>
                </a:solidFill>
                <a:latin typeface="+mn-lt"/>
              </a:rPr>
              <a:t>180 kg CO2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789040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+mn-lt"/>
              </a:rPr>
              <a:t>330 kg CO2</a:t>
            </a:r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2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617550"/>
            <a:ext cx="432047" cy="323618"/>
          </a:xfrm>
          <a:prstGeom prst="rect">
            <a:avLst/>
          </a:prstGeom>
          <a:noFill/>
        </p:spPr>
      </p:pic>
      <p:pic>
        <p:nvPicPr>
          <p:cNvPr id="3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7" y="4617550"/>
            <a:ext cx="432047" cy="323618"/>
          </a:xfrm>
          <a:prstGeom prst="rect">
            <a:avLst/>
          </a:prstGeom>
          <a:noFill/>
        </p:spPr>
      </p:pic>
      <p:pic>
        <p:nvPicPr>
          <p:cNvPr id="3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3" y="4977590"/>
            <a:ext cx="432047" cy="323618"/>
          </a:xfrm>
          <a:prstGeom prst="rect">
            <a:avLst/>
          </a:prstGeom>
          <a:noFill/>
        </p:spPr>
      </p:pic>
      <p:pic>
        <p:nvPicPr>
          <p:cNvPr id="3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5337630"/>
            <a:ext cx="432047" cy="323618"/>
          </a:xfrm>
          <a:prstGeom prst="rect">
            <a:avLst/>
          </a:prstGeom>
          <a:noFill/>
        </p:spPr>
      </p:pic>
      <p:pic>
        <p:nvPicPr>
          <p:cNvPr id="3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7" y="5337630"/>
            <a:ext cx="432047" cy="323618"/>
          </a:xfrm>
          <a:prstGeom prst="rect">
            <a:avLst/>
          </a:prstGeom>
          <a:noFill/>
        </p:spPr>
      </p:pic>
      <p:pic>
        <p:nvPicPr>
          <p:cNvPr id="3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4977590"/>
            <a:ext cx="432047" cy="323618"/>
          </a:xfrm>
          <a:prstGeom prst="rect">
            <a:avLst/>
          </a:prstGeom>
          <a:noFill/>
        </p:spPr>
      </p:pic>
      <p:pic>
        <p:nvPicPr>
          <p:cNvPr id="3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7" y="4977590"/>
            <a:ext cx="432047" cy="323618"/>
          </a:xfrm>
          <a:prstGeom prst="rect">
            <a:avLst/>
          </a:prstGeom>
          <a:noFill/>
        </p:spPr>
      </p:pic>
      <p:pic>
        <p:nvPicPr>
          <p:cNvPr id="39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3" y="4617550"/>
            <a:ext cx="432047" cy="323618"/>
          </a:xfrm>
          <a:prstGeom prst="rect">
            <a:avLst/>
          </a:prstGeom>
          <a:noFill/>
        </p:spPr>
      </p:pic>
      <p:pic>
        <p:nvPicPr>
          <p:cNvPr id="40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5" y="4257510"/>
            <a:ext cx="432047" cy="323618"/>
          </a:xfrm>
          <a:prstGeom prst="rect">
            <a:avLst/>
          </a:prstGeom>
          <a:noFill/>
        </p:spPr>
      </p:pic>
      <p:pic>
        <p:nvPicPr>
          <p:cNvPr id="41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257510"/>
            <a:ext cx="432047" cy="323618"/>
          </a:xfrm>
          <a:prstGeom prst="rect">
            <a:avLst/>
          </a:prstGeom>
          <a:noFill/>
        </p:spPr>
      </p:pic>
      <p:pic>
        <p:nvPicPr>
          <p:cNvPr id="42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7" y="4257510"/>
            <a:ext cx="432047" cy="323618"/>
          </a:xfrm>
          <a:prstGeom prst="rect">
            <a:avLst/>
          </a:prstGeom>
          <a:noFill/>
        </p:spPr>
      </p:pic>
      <p:pic>
        <p:nvPicPr>
          <p:cNvPr id="4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1" y="4581128"/>
            <a:ext cx="432047" cy="323618"/>
          </a:xfrm>
          <a:prstGeom prst="rect">
            <a:avLst/>
          </a:prstGeom>
          <a:noFill/>
        </p:spPr>
      </p:pic>
      <p:pic>
        <p:nvPicPr>
          <p:cNvPr id="4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7" y="4581128"/>
            <a:ext cx="432047" cy="323618"/>
          </a:xfrm>
          <a:prstGeom prst="rect">
            <a:avLst/>
          </a:prstGeom>
          <a:noFill/>
        </p:spPr>
      </p:pic>
      <p:pic>
        <p:nvPicPr>
          <p:cNvPr id="4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4581128"/>
            <a:ext cx="432047" cy="323618"/>
          </a:xfrm>
          <a:prstGeom prst="rect">
            <a:avLst/>
          </a:prstGeom>
          <a:noFill/>
        </p:spPr>
      </p:pic>
      <p:pic>
        <p:nvPicPr>
          <p:cNvPr id="4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1" y="4221088"/>
            <a:ext cx="432047" cy="323618"/>
          </a:xfrm>
          <a:prstGeom prst="rect">
            <a:avLst/>
          </a:prstGeom>
          <a:noFill/>
        </p:spPr>
      </p:pic>
      <p:pic>
        <p:nvPicPr>
          <p:cNvPr id="4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4221088"/>
            <a:ext cx="432047" cy="323618"/>
          </a:xfrm>
          <a:prstGeom prst="rect">
            <a:avLst/>
          </a:prstGeom>
          <a:noFill/>
        </p:spPr>
      </p:pic>
      <p:pic>
        <p:nvPicPr>
          <p:cNvPr id="4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4221088"/>
            <a:ext cx="432047" cy="323618"/>
          </a:xfrm>
          <a:prstGeom prst="rect">
            <a:avLst/>
          </a:prstGeom>
          <a:noFill/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8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12</a:t>
            </a:fld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92896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steenkool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912" y="242088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aardgas</a:t>
            </a:r>
          </a:p>
        </p:txBody>
      </p:sp>
      <p:pic>
        <p:nvPicPr>
          <p:cNvPr id="49158" name="Picture 6" descr="http://www.flamentnv.be/application/v1.1/public/upload/0/default/127.JPG"/>
          <p:cNvPicPr>
            <a:picLocks noChangeAspect="1" noChangeArrowheads="1"/>
          </p:cNvPicPr>
          <p:nvPr/>
        </p:nvPicPr>
        <p:blipFill>
          <a:blip r:embed="rId3" cstate="print"/>
          <a:srcRect r="34000" b="64000"/>
          <a:stretch>
            <a:fillRect/>
          </a:stretch>
        </p:blipFill>
        <p:spPr bwMode="auto">
          <a:xfrm>
            <a:off x="107504" y="1700808"/>
            <a:ext cx="1584176" cy="648072"/>
          </a:xfrm>
          <a:prstGeom prst="rect">
            <a:avLst/>
          </a:prstGeom>
          <a:noFill/>
        </p:spPr>
      </p:pic>
      <p:pic>
        <p:nvPicPr>
          <p:cNvPr id="49160" name="Picture 8" descr="http://t2.gstatic.com/images?q=tbn:ANd9GcRwhJPNdxK1AeQLiGhHEMbWe26POEKXnXQUcpWNS7sex5GGmx27A4xNoN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546" y="1700808"/>
            <a:ext cx="1504950" cy="6762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6895" y="3832583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b="1" dirty="0" smtClean="0">
                <a:solidFill>
                  <a:srgbClr val="00B050"/>
                </a:solidFill>
                <a:latin typeface="+mn-lt"/>
              </a:rPr>
              <a:t>180 kg CO2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789040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+mn-lt"/>
              </a:rPr>
              <a:t>330 kg CO2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9872" y="1700808"/>
            <a:ext cx="24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En </a:t>
            </a:r>
            <a:r>
              <a:rPr lang="nl-BE" b="1" dirty="0" smtClean="0">
                <a:latin typeface="+mn-lt"/>
              </a:rPr>
              <a:t>1 MWh </a:t>
            </a:r>
            <a:r>
              <a:rPr lang="nl-BE" dirty="0" smtClean="0">
                <a:latin typeface="+mn-lt"/>
              </a:rPr>
              <a:t>elektriciteit?</a:t>
            </a:r>
            <a:endParaRPr lang="nl-BE" dirty="0">
              <a:latin typeface="+mn-lt"/>
            </a:endParaRPr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4692" name="Picture 4" descr="http://t1.gstatic.com/images?q=tbn:ANd9GcScb_ustWePoTEIiLrSHhECTYxsgw_GfoqUOxqggzMcf-R2L1rC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995" y="2204864"/>
            <a:ext cx="2143125" cy="21431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851920" y="4509120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0070C0"/>
                </a:solidFill>
                <a:latin typeface="+mn-lt"/>
              </a:rPr>
              <a:t>400 kg CO2</a:t>
            </a:r>
          </a:p>
        </p:txBody>
      </p:sp>
      <p:pic>
        <p:nvPicPr>
          <p:cNvPr id="32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4617550"/>
            <a:ext cx="432047" cy="323618"/>
          </a:xfrm>
          <a:prstGeom prst="rect">
            <a:avLst/>
          </a:prstGeom>
          <a:noFill/>
        </p:spPr>
      </p:pic>
      <p:pic>
        <p:nvPicPr>
          <p:cNvPr id="3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7" y="4617550"/>
            <a:ext cx="432047" cy="323618"/>
          </a:xfrm>
          <a:prstGeom prst="rect">
            <a:avLst/>
          </a:prstGeom>
          <a:noFill/>
        </p:spPr>
      </p:pic>
      <p:pic>
        <p:nvPicPr>
          <p:cNvPr id="3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3" y="4977590"/>
            <a:ext cx="432047" cy="323618"/>
          </a:xfrm>
          <a:prstGeom prst="rect">
            <a:avLst/>
          </a:prstGeom>
          <a:noFill/>
        </p:spPr>
      </p:pic>
      <p:pic>
        <p:nvPicPr>
          <p:cNvPr id="3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5337630"/>
            <a:ext cx="432047" cy="323618"/>
          </a:xfrm>
          <a:prstGeom prst="rect">
            <a:avLst/>
          </a:prstGeom>
          <a:noFill/>
        </p:spPr>
      </p:pic>
      <p:pic>
        <p:nvPicPr>
          <p:cNvPr id="3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7" y="5337630"/>
            <a:ext cx="432047" cy="323618"/>
          </a:xfrm>
          <a:prstGeom prst="rect">
            <a:avLst/>
          </a:prstGeom>
          <a:noFill/>
        </p:spPr>
      </p:pic>
      <p:pic>
        <p:nvPicPr>
          <p:cNvPr id="3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4977590"/>
            <a:ext cx="432047" cy="323618"/>
          </a:xfrm>
          <a:prstGeom prst="rect">
            <a:avLst/>
          </a:prstGeom>
          <a:noFill/>
        </p:spPr>
      </p:pic>
      <p:pic>
        <p:nvPicPr>
          <p:cNvPr id="3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7" y="4977590"/>
            <a:ext cx="432047" cy="323618"/>
          </a:xfrm>
          <a:prstGeom prst="rect">
            <a:avLst/>
          </a:prstGeom>
          <a:noFill/>
        </p:spPr>
      </p:pic>
      <p:pic>
        <p:nvPicPr>
          <p:cNvPr id="39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3" y="4617550"/>
            <a:ext cx="432047" cy="323618"/>
          </a:xfrm>
          <a:prstGeom prst="rect">
            <a:avLst/>
          </a:prstGeom>
          <a:noFill/>
        </p:spPr>
      </p:pic>
      <p:pic>
        <p:nvPicPr>
          <p:cNvPr id="40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5" y="4257510"/>
            <a:ext cx="432047" cy="323618"/>
          </a:xfrm>
          <a:prstGeom prst="rect">
            <a:avLst/>
          </a:prstGeom>
          <a:noFill/>
        </p:spPr>
      </p:pic>
      <p:pic>
        <p:nvPicPr>
          <p:cNvPr id="41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4257510"/>
            <a:ext cx="432047" cy="323618"/>
          </a:xfrm>
          <a:prstGeom prst="rect">
            <a:avLst/>
          </a:prstGeom>
          <a:noFill/>
        </p:spPr>
      </p:pic>
      <p:pic>
        <p:nvPicPr>
          <p:cNvPr id="42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7" y="4257510"/>
            <a:ext cx="432047" cy="323618"/>
          </a:xfrm>
          <a:prstGeom prst="rect">
            <a:avLst/>
          </a:prstGeom>
          <a:noFill/>
        </p:spPr>
      </p:pic>
      <p:pic>
        <p:nvPicPr>
          <p:cNvPr id="4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1" y="4581128"/>
            <a:ext cx="432047" cy="323618"/>
          </a:xfrm>
          <a:prstGeom prst="rect">
            <a:avLst/>
          </a:prstGeom>
          <a:noFill/>
        </p:spPr>
      </p:pic>
      <p:pic>
        <p:nvPicPr>
          <p:cNvPr id="4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7" y="4581128"/>
            <a:ext cx="432047" cy="323618"/>
          </a:xfrm>
          <a:prstGeom prst="rect">
            <a:avLst/>
          </a:prstGeom>
          <a:noFill/>
        </p:spPr>
      </p:pic>
      <p:pic>
        <p:nvPicPr>
          <p:cNvPr id="4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4581128"/>
            <a:ext cx="432047" cy="323618"/>
          </a:xfrm>
          <a:prstGeom prst="rect">
            <a:avLst/>
          </a:prstGeom>
          <a:noFill/>
        </p:spPr>
      </p:pic>
      <p:pic>
        <p:nvPicPr>
          <p:cNvPr id="4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1" y="4221088"/>
            <a:ext cx="432047" cy="323618"/>
          </a:xfrm>
          <a:prstGeom prst="rect">
            <a:avLst/>
          </a:prstGeom>
          <a:noFill/>
        </p:spPr>
      </p:pic>
      <p:pic>
        <p:nvPicPr>
          <p:cNvPr id="4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221088"/>
            <a:ext cx="432047" cy="323618"/>
          </a:xfrm>
          <a:prstGeom prst="rect">
            <a:avLst/>
          </a:prstGeom>
          <a:noFill/>
        </p:spPr>
      </p:pic>
      <p:pic>
        <p:nvPicPr>
          <p:cNvPr id="4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4221088"/>
            <a:ext cx="432047" cy="323618"/>
          </a:xfrm>
          <a:prstGeom prst="rect">
            <a:avLst/>
          </a:prstGeom>
          <a:noFill/>
        </p:spPr>
      </p:pic>
      <p:pic>
        <p:nvPicPr>
          <p:cNvPr id="49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301208"/>
            <a:ext cx="432047" cy="323618"/>
          </a:xfrm>
          <a:prstGeom prst="rect">
            <a:avLst/>
          </a:prstGeom>
          <a:noFill/>
        </p:spPr>
      </p:pic>
      <p:pic>
        <p:nvPicPr>
          <p:cNvPr id="50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16" y="5301208"/>
            <a:ext cx="432047" cy="323618"/>
          </a:xfrm>
          <a:prstGeom prst="rect">
            <a:avLst/>
          </a:prstGeom>
          <a:noFill/>
        </p:spPr>
      </p:pic>
      <p:pic>
        <p:nvPicPr>
          <p:cNvPr id="51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661248"/>
            <a:ext cx="432047" cy="323618"/>
          </a:xfrm>
          <a:prstGeom prst="rect">
            <a:avLst/>
          </a:prstGeom>
          <a:noFill/>
        </p:spPr>
      </p:pic>
      <p:pic>
        <p:nvPicPr>
          <p:cNvPr id="52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6021288"/>
            <a:ext cx="432047" cy="323618"/>
          </a:xfrm>
          <a:prstGeom prst="rect">
            <a:avLst/>
          </a:prstGeom>
          <a:noFill/>
        </p:spPr>
      </p:pic>
      <p:pic>
        <p:nvPicPr>
          <p:cNvPr id="53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16" y="6021288"/>
            <a:ext cx="432047" cy="323618"/>
          </a:xfrm>
          <a:prstGeom prst="rect">
            <a:avLst/>
          </a:prstGeom>
          <a:noFill/>
        </p:spPr>
      </p:pic>
      <p:pic>
        <p:nvPicPr>
          <p:cNvPr id="54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661248"/>
            <a:ext cx="432047" cy="323618"/>
          </a:xfrm>
          <a:prstGeom prst="rect">
            <a:avLst/>
          </a:prstGeom>
          <a:noFill/>
        </p:spPr>
      </p:pic>
      <p:pic>
        <p:nvPicPr>
          <p:cNvPr id="55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16" y="5661248"/>
            <a:ext cx="432047" cy="323618"/>
          </a:xfrm>
          <a:prstGeom prst="rect">
            <a:avLst/>
          </a:prstGeom>
          <a:noFill/>
        </p:spPr>
      </p:pic>
      <p:pic>
        <p:nvPicPr>
          <p:cNvPr id="56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301208"/>
            <a:ext cx="432047" cy="323618"/>
          </a:xfrm>
          <a:prstGeom prst="rect">
            <a:avLst/>
          </a:prstGeom>
          <a:noFill/>
        </p:spPr>
      </p:pic>
      <p:pic>
        <p:nvPicPr>
          <p:cNvPr id="57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941168"/>
            <a:ext cx="432047" cy="323618"/>
          </a:xfrm>
          <a:prstGeom prst="rect">
            <a:avLst/>
          </a:prstGeom>
          <a:noFill/>
        </p:spPr>
      </p:pic>
      <p:pic>
        <p:nvPicPr>
          <p:cNvPr id="58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941168"/>
            <a:ext cx="432047" cy="323618"/>
          </a:xfrm>
          <a:prstGeom prst="rect">
            <a:avLst/>
          </a:prstGeom>
          <a:noFill/>
        </p:spPr>
      </p:pic>
      <p:pic>
        <p:nvPicPr>
          <p:cNvPr id="59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16" y="4941168"/>
            <a:ext cx="432047" cy="323618"/>
          </a:xfrm>
          <a:prstGeom prst="rect">
            <a:avLst/>
          </a:prstGeom>
          <a:noFill/>
        </p:spPr>
      </p:pic>
      <p:pic>
        <p:nvPicPr>
          <p:cNvPr id="60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021288"/>
            <a:ext cx="432047" cy="323618"/>
          </a:xfrm>
          <a:prstGeom prst="rect">
            <a:avLst/>
          </a:prstGeom>
          <a:noFill/>
        </p:spPr>
      </p:pic>
      <p:pic>
        <p:nvPicPr>
          <p:cNvPr id="61" name="Picture 2" descr="http://t3.gstatic.com/images?q=tbn:ANd9GcTdZH23_b8dw79OkNZNo7YA5OpJRxZ2KJV4yvnRCg3siAObKvxC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941168"/>
            <a:ext cx="432047" cy="323618"/>
          </a:xfrm>
          <a:prstGeom prst="rect">
            <a:avLst/>
          </a:prstGeom>
          <a:noFill/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4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13</a:t>
            </a:fld>
            <a:endParaRPr lang="nl-BE" dirty="0"/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Introductie: trias energetica</a:t>
            </a:r>
            <a:endParaRPr lang="nl-BE" dirty="0"/>
          </a:p>
        </p:txBody>
      </p:sp>
      <p:sp>
        <p:nvSpPr>
          <p:cNvPr id="6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24536"/>
          </a:xfrm>
        </p:spPr>
        <p:txBody>
          <a:bodyPr>
            <a:normAutofit/>
          </a:bodyPr>
          <a:lstStyle/>
          <a:p>
            <a:r>
              <a:rPr lang="nl-BE" sz="2000" dirty="0" smtClean="0"/>
              <a:t>Beperk de energievraag: energiezuinig gebouw, energiezuinige processen, …</a:t>
            </a:r>
          </a:p>
          <a:p>
            <a:endParaRPr lang="nl-BE" sz="2000" dirty="0" smtClean="0"/>
          </a:p>
          <a:p>
            <a:r>
              <a:rPr lang="nl-BE" sz="2000" dirty="0" smtClean="0"/>
              <a:t>Gebruik duurzame energiebronnen: hernieuwbare energie (zon, wind, biomassa, …), energie-efficiënte energieopwekking (warmtepomp, WKK, …)</a:t>
            </a:r>
          </a:p>
          <a:p>
            <a:endParaRPr lang="nl-BE" sz="2000" dirty="0" smtClean="0"/>
          </a:p>
          <a:p>
            <a:r>
              <a:rPr lang="nl-BE" sz="2000" dirty="0" smtClean="0"/>
              <a:t>Gebruik eindige energiebronnen (fossiele brandstoffen) op een efficiënte manier: energie-efficiënte installaties</a:t>
            </a:r>
          </a:p>
        </p:txBody>
      </p:sp>
      <p:sp>
        <p:nvSpPr>
          <p:cNvPr id="6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  <p:pic>
        <p:nvPicPr>
          <p:cNvPr id="68" name="Afbeelding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20552"/>
            <a:ext cx="4979035" cy="1983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Alles start met een ambitie (en met middelen)</a:t>
            </a:r>
          </a:p>
          <a:p>
            <a:endParaRPr lang="nl-BE" dirty="0" smtClean="0"/>
          </a:p>
          <a:p>
            <a:r>
              <a:rPr lang="nl-BE" dirty="0" smtClean="0"/>
              <a:t>Het groter kader zien!</a:t>
            </a:r>
          </a:p>
          <a:p>
            <a:pPr lvl="1"/>
            <a:r>
              <a:rPr lang="nl-BE" dirty="0" smtClean="0"/>
              <a:t>Risicobeheersing</a:t>
            </a:r>
          </a:p>
          <a:p>
            <a:pPr lvl="1"/>
            <a:r>
              <a:rPr lang="nl-BE" dirty="0" smtClean="0"/>
              <a:t>Cross-over projecten</a:t>
            </a:r>
          </a:p>
          <a:p>
            <a:pPr lvl="1"/>
            <a:r>
              <a:rPr lang="nl-BE" dirty="0" smtClean="0"/>
              <a:t>Carbon footprinting / greenhouse gas protocol</a:t>
            </a:r>
          </a:p>
          <a:p>
            <a:pPr lvl="1"/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14</a:t>
            </a:fld>
            <a:endParaRPr lang="nl-BE" dirty="0"/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Carbon footprinting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15</a:t>
            </a:fld>
            <a:endParaRPr lang="nl-BE" dirty="0"/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90" y="2492896"/>
            <a:ext cx="8422784" cy="369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Carbon footprinting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l-BE" sz="2800" dirty="0" smtClean="0"/>
              <a:t>Niet gebruiken voor opvolging!</a:t>
            </a:r>
          </a:p>
          <a:p>
            <a:r>
              <a:rPr lang="nl-BE" sz="2800" dirty="0" smtClean="0"/>
              <a:t>Onderhevig aan een pak hypotheses</a:t>
            </a:r>
          </a:p>
          <a:p>
            <a:r>
              <a:rPr lang="nl-BE" sz="2800" dirty="0" smtClean="0"/>
              <a:t>Enkel voor interne benchmark gebruiken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16</a:t>
            </a:fld>
            <a:endParaRPr lang="nl-BE" dirty="0"/>
          </a:p>
        </p:txBody>
      </p:sp>
      <p:sp>
        <p:nvSpPr>
          <p:cNvPr id="114690" name="AutoShape 2" descr="data:image/jpg;base64,/9j/4AAQSkZJRgABAQAAAQABAAD/2wCEAAkGBhQSEA8UDxQUEBQPFBQQEBQUDxAQFRUQFBAVFBQUFhQXHCYeGBkjGRQVHy8gJCcpLCwsFR8xNTAqNSYsLCkBCQoKDgwOGA8PFywcHyQsLCwqLCwsLCksLCwpKiwsLCwpLCwsLCwsLCwsLCwqKSkpLCksKSwsLCwsKSwsLCwsLP/AABEIALcBEwMBIgACEQEDEQH/xAAaAAACAwEBAAAAAAAAAAAAAAABAgADBAUG/8QAPRAAAgIBAgQDBQcCBAYDAQAAAQIAEQMSIQQxQVEiYXEFEzKB8EJSkaGxwdEjkmJy4fEGM0OCosIUg9IV/8QAGQEBAQEBAQEAAAAAAAAAAAAAAAECAwQF/8QAHxEBAQADAQADAQEBAAAAAAAAAAECESExEkFRItED/9oADAMBAAIRAxEAPwDhRSnb69P4jRhPsPEmNu/+8vEq93f1z/184yN3+vWBcshEgEM0hDFIlhEUiQIBIyWPrYxpIVlIIPn+AYdj/PT0l6PY29CDzB7GFkuUFSD5/gGA6Ht+3pJ4NEIEVHsbehHUHsY4lBkkhlQZILhuACa9IZVxXEBEZjvQ2Hc1ylfs7KzIDkqzdAAjTWxSzzIIO/WTfdLrjVGEWMJUGu8q5HuR/wCS/wAj65y0RXXtzG4+u0AgwzmH27hVqLruQKHi0sTRBI2q+v8ApOlJLL4tmhkhgMqBIICZAYBMWNFMAGSpDJAFSQyQMYjRQY4mVOsYi/r6sRRGEoitX1+ncSwGCribj5/n/B/KEWmKRGQ3CRKKiII5EUiQASMlyQ3AzlSD5/gGA6Ht+3pL8b3+hHUHsZGFiUEEHz/AEdj2/b05TxfWiC4qZL/QjqD2MMqGuK+YKLP8k+g6zNxXHBdhTNyA1AAGr8R6bb+k4ubidZyBspAZSNVlARXiCqTWk899yB5XMZZ6amO1nH8Qcys9HSAFRQebFhZJB/Tmd9wBfT9kZwdaEnUhDUedHb9R+c4WTJqVABkC1SpqBZmCGuvhXlvXKb/ZGRMbfEWbIuogAszE6TekWb5j5Hecsb/W27OPQrFyZgotiFHckATJmzvVmsK92p3PkFHhB+bekxnGB43BOpqVnrJloA/Ah2Xe7O23QATtcmJGrifa1DwKd/hLgrf+VPjb1oDznJy5nzEDfMX5ILx4gosFnIO4v15VqvaacfBl2YYwqLel2+LkTYL7a2v7I8Ire+U7HC8GuNaQepO5JArc/VdJnVya3I5K/wDDypjfVTHIpTIwUKEs2pRRyUNV+W/SafYXtHXjVX/5mO8eQf4kNfjQudFlBBB3BFH0M52HghjbYWylnBrd0J3Hmy2Py7y/H43ib3OupFYyK1gEbg7j0kInRgskgENQBBDJAEkMkCSSSQMMdYgjzKrAYwlYjiUWCNUrBjqZUKVrcfXr3H5y1GuARXTt9en8QHMqIjJkvn/v9doWgVkQQmCQSRkuSLkzheZ58h1J8oVQ/h32FDmdgVHQ9q/L0sDLk9p6r0A0CQbNMSBZAHQD7xoeY5xcmc5WYCmCnegWUEAHeviI/D068jNlbG7G9noHKQavmUYDahtt0PbcTjllrxuYt+NCu+RbyPbYkUAhVuyee7A8yfLtFPCnO/IBcR0gkWtitVH7X8i9t9T5m94gCMScxAB21HbdmI5BRZoHtyBqdnh+HCKqqKCgAekTHfPot087x/Be7yMRzatydF69qBGygMCxFchM/sxQjJsArEhsjFqBIauVX8I61tzmz2rh/wDkOdJFY/6aAmg7/aJ8gSov1lPsdFNDKillJ8GkFmYeEDTXMWbB2Gx7mc7P643vjqjDjDEqR4V8WRwrAC/srXkd9hvzMbhvZgc3pKJyF7ZHHcnYop7bGvu73r4fgTs2XeqKoDarXKz9th36dO52zvMf1ytBECgBQAAKAAoAdgJCZLgudGUEXLisbbEG1PY/x0PkY4MlwKcJrbkGJofdbmy+nMj/AGl8rdevfn+zfL65R0PfmNjEBAkIhuC4AqAiNAYCySSQBckNSQMYhiiMJlREcRVjiUECOIlwgwi0QGAGGUK6X9fX4wK/f69f5lgkZLkCERCJVxfEHEpPPoqk1Z8jzrv2qcpfbDOqC1BawdOzNsD4QfhXer3NjaZuUjUxtb+K44LYG7efwj1P7fyL5WfiAuU69QLLQLCi5HSvsDc7DfYDbreoAfUW1tQHTGmNQOfQjcnpf5w8FwRzAs4pbOhtgWF/Eq/ZB87sVznO7rU1DKmpQqpQZb0EKthuuQj4RvyA38+Q3YuDAHi8RPlQHko6frL8eAKKXYfj+JPMxqnSYs2uUnsxcb6lFXVVtv12GwJ23/axLuP420K49y3hPSidgp7HnfZQT2mjjc4RDqrfYA8rq9/IAWfScfhCxdnABC2q+8sM7Hwsxq6bpXrM3nIs72tKaFQWG0oP/KqJoHmSVPzHabvY/CBU1kAPlt2IAumNhb7AVORkzFgqaVX3bAk6xesnwjcDkpv+2dNPbCDImIq6ltk8Nqdu/pJjZtbt0zBIIDOzmJghimAZFghEBpVdfL81/kfXOWSMvbmNxAhgioen4fuPlLBAgEBjwEQEqECGGAsMkkDABDADDMqcCERQYZQ0MWQGBYDGuVgxgYQwjiVhoM2bSrN90E865DvKON7Y4i2OhiCtqOVJWzNVWTd/JfIzmZOHFIcL+KthYDPSHmB8I52TtR/HTgGrW7PY2TkzC38LmhyYJ03IBA53O1wGMOcjkbb41G3hF2w22u6uuoI6Tz6+Vdd6crhMS5UVF+2Sc3hrSoNspJ3Lkmt/M9LnoFWgANgNgPKZV4MY2LAA6jZNUfr65bDYpBFidcZpjK7CJkcAEnYAWSegHMy2pyuPb3mlbOk+JQoUnIV3DU23uwep2Pequ26STbn8VnZzr07t4MCtYA3B1v3qtVdKF7gCHJj0oA4sqACobSSSaFbb2WuyeYmjhsTuvvWI5FcYoADH3BrbUQDy5BZnz5QzjejjFKdmAOwJahekKeXUv0ozjf10LwSnG1CrQe8fUV06yCDbA2NtVDy5bmn41CRgzNz9/jocqU7Gx0JobdBXW5o9mcN7xDqBVC2oXVuw5N/luz0u+gEr9rIxXQPiLIQbABIaxZ9Ad/3sFr+TfXoJKlPCZSy2QR5HYjyPmOXylxnocggjVABAASOFhAjCULUkeKYFOQfn+TdD+0ZDf7+sJFysGjv6H06N+xkVcJJJJQKhqSGoRKghqSByxGBgHlGAmFQR4AsNSgiEQQiBIYJIDAzm+2+KGkYwRbeNhttjXckg87IAE0cZxegUN2PIdAO58ufr+JHC9qGkxvVgPqd9X9R2PbsvhFf5RsBOeeWpprGdOw0BF0litsQLNM3KuhNl6vtfQz0/CYNCKooaRvXK+Z/O553/AIfcZXJLElTqCm/CgHhO/UkjpXbmZ6cR/wA/0z/EIlOjSbHI/X0fl6XEzDxuYsCiGrOhmH3j9kedWSegHc7dKyp4nixkbQraVshzpJLkbFEFVV7EntVHeU8eBtiQMNXjzH7XuqINsTzbcDyBrlLXyjGjhfgx2GJGoAAABQPtP0A/HoCOE4UYsWrJ4S+p8hJvTeNqX/tG23W65zn60ntNtKBVUszkKil+dV0GwAEz8HwQxIQTqyk0NVAe8J2ZQNjWom+Y35TTwjFz71huRQsgLjXopP3vtEDqQOktwpqyk3q92LvprZa2HkoP9wjW7s3rjQmOgAOQAA9AKEXNwwYCxuOX19VNFQ1OmmGDBl0k30+If4eWoDy5H/augJRmw3RGxG4I5j+fMdR8oOHevIdRzCk9j909Pqk4rVUXTCDDc0gARqkkgG4pElyEwBFcfOvzHURiIIUMbf6eY6RpW2x/MevUfP8AWWKb5SCQwhYalQskaSBxvTY/XX9jLUyd9vrr2/TzkZbgC/P9RMKvhlKnt+H+g/UfhHV7gNDJJKBM/G8YMY6WfhBNfM+X+w3h47jRiUsd/ugcyf2Hc9JzOFGTJbLzY/8AMIKqAOiDn1O/n0vfGWX1Fk+1oYfE51EeJrVlUEigznly5KLofjE4xXdVoHcr4n8PUWypzAsjtd3vzHS4bgFWvtEbgnkCeZA6Hz5+cz8ZjORcpU7J8O9aihuvTn+I7TNx41L1yVQ4s2NkYJ0csCVIO9MQACtj7IrtvOvw3th3JHu1BFWGdlN3RoEbjz29BRnMz4mBK6tTkWjX4QQdS190mgBdn9Jfm4rUqDGFc+7ta1EIp3Jbw1W1UTufMbZl0t618d7XcMERLP8A1GViSgN7UV2Y0ehrnK2zPStoCYkU7plxNzO/iLrW3XnueV3Mjcd7vShVWyKGZqzrYyMACWyGt7PLc7doDnxtpfI7FmIJYYnxhOYvQV0seY1Ek/hL8t/ZpZw3HDNlTGAVRPGoIXGGyUNIrxbDcgb3sekvz4jkZdTH3atY0n43XmRfMA0oNbk+W+BONDvlUAurModkUCsWhUACk2pLIKO9bnoJt4L2gusq3wIAuNrVh0AUldtjtferrrJd+ljVw7DGKyKp06iHu7VSboNsCAOQI8h228Ip02ebkufK+Q+QofKZM2KyEffU91zpRTsfXcC/8W3n0Z2jFERoohM0yBEpfHvY9K6EHmD5fofUy6ECAmJ/9L57cwfMSyU5Eo30PPvtyI8x+Y9JYjX9bEdCPKFWXATJUBMqJIJFjVAWSECPpgV6LkQVz68/838HnHiZP9/Tv6jnAcmS5Wp78xz/AJhJgNckrkgYqkWPUFTKoU+UVl7/AI/zLAIYFQcjzH11/n8ZYGuV5MXVdj26TLxfFaEYgeIDwjpfIegs+m0zbpdbTFhXM7O6hhjYpivceH4mrlu1j/tE6FTLwlY0RT9kVfeuZ8997HfpNYMuKVn47MUxuV+KqTcC3Oy8/MiVcNiyaVXToA2o5bsX10g8/l6wcZ4s2BOik529EFL/AOTflOhJ7V8jy3EcOuNNLHU+oqihOelqII3taANxMWQonulBN0yqpGp2LAJ7xwdgp+yP8O+83ZeGS2zZBq963w2VaiF92Eo7kitu55iU8O2lveMbfBu6l7Puj9gA14lFty518uGuum2nhPZTKyBdKMqEtdEEFh8QXmSQ24II+VSzh9/eJmJOQvfugdCm9wQRuyb9TQHMXz1Y+Jpnbb4VLHcjmx+yDtVdekw+08g0M2QEZH2w80KFRYYb3qrc15D16aknGe1VwnCKyeED3j5GYutqQvvWCi+l6dh0AJ6b38dwWPEcZRmViQjAaXZsbDSfCwII1abvaZP+HtZRVJ90DelqtnLeI0TsDp01dmuU7b8GoRkUUcvhLEksSR8TMdzXP5SYzeJbqs/sfA2vN7zoFCC70pbAi7O+pa5n4RR2E6QFc+UweysxLLdA+6ANH7SZCGvqDbGdMidcPGcvQqSKNtjy6RiJplBGESMDAYi5Vpo/oexP/qfyPyqy5DvKHBsfqOxiESoMQfy9R29R07j5y0GARDUgMkCEQ3DpgIgAxbhMECs7H6+Ht8v0lkDD+R6xEbp+H7j5SKskiyQjMDJURTHkUZJJIEleTAD8tx69/IyySBRy2YWP0PT6/SCiu6+IHcef8ny/PpNMUr8x1EmjbBwGQtmyuRWoLjTtpUEmj/mM1ce1roBo5To9Fq3P9oP4iM2G91+uu/f15+c5PEZXy5jjHhCAJkfnQbxMo7saUdqB71M3k017VvD/ANTIWTfT8DML0gqB7yuVkbIvKrY8xNY4AAuEJVvCwb4iSQR4/vcj+J5XNOHCEUBdgPxJ6knqZXmB1gctakE3WysNh5nVX4x8deptyeDzP/UU6VTCa1ks4ITdQq7atIYVv93nyJ9on3eHIzEnLlVgNR1MmOqrbYc96oW3YSYDqss3ukGXJkU6bLMHKqV6UoUevyuWcfw9YNxTcRkxKeZOn3goEncmrO/UntOf039tnDcOvhU06vjUDteOlO3eiPPwyx0ZDZLOgFWN3UefVl5bjxbddzBxYAcMtgqwZ65aT4SW86Prt2E2gTrIxa5nDsF4gBaKur5Eo2CG0aqPXxIT/wB86tzkZlA4rFoFBSRlrlryY200O9LZ9VudiXH7KkTVWx+UeorLc0yBMgMrG2x+UaoFklxQJIEdbio9c/n/APr+exjwMOo5j6+v9oFgEYCVY8nT8PI9v4llyhrkYxbgJgAtELyGQCQERXH159D+0YGSBA8MpK/4Q3nYkhWcGWpKFMuSQNJDBUA1CFhUxpUJUapKjCBn4l9Cs/3QSR38vnOXwCHEz6zs2TTkJPw5XRGDC/sksVI/y+c3+0CS2NBQ3965IJAVCNNgf46/tMzcPwa5cuUvbikK6gPEGVk17dKU1y79q55dvG546YWtjMntN91ANGmZzz049JJPqdFD0J6RP/6QwqyZjZx17sk75VJpKP3gdj6X1nN9r8S6cO507ZCA7taFmYFfBj5gBbA1VsOV3bLKaJOtmBFTDhVyqqMaNlJ6ki1TfmSbNdh5zn+0+OOvCqq+hciuNdXYBIoMbqjfi8uQM3cNjdFV/d48jvpAds5ZizAABQEpRQ6VsvlM3E8JkbNixt7vUUzOTbkEuAjMdhv27UO053euNT12cJVkYC97VwdmBI31DofobRH47Rh1vuVFEdTkB06R5ltvnMuLDkyDG5dEahuuJtVdVNvRF3zHpUxrxBfivdtp/pN7yg2zZioA59t2rnZ8rm7lpnTTiYrjX3gp/fqztzBc5QDv08LCh2qp2rnI9pKQrkn4lvbYa8fjHrsD/aJ1NU1j+JT3DFEM2yVhcVXrY/L6+v5ZhFK3AaECIvYywCBIwElSCAjp/r9fW8KP9dxHlDiv19D3+ukKtJkJiK/+saECpBJUBMByYpaJcFwHkguSBgUzRiMzpL8bTMVbBCIDKggxxKxLFgMBCBBMntbiSmFyvxN4E76m6/IWflFuuk6wji1Y5HcgI7aOYGtcfhVB5XqY/wCYDvCmfIc3gHuxlSyzrQVULEsqbH7YFtXO6mn2fwmPHosU4AVXYhrFbBGoAegAPl1mPij7/ivdAkIobHlrkVBVygP3iRR8h5zld6dCYeELluIDMdH/ACC7fGo+JiOShuSgAVsZfxD+8HDk/wDVzIFB5qiEuykfetN/Suk6LKHF/wDTSigGwbSfi/ygDb8e043tnhyvEYgreHKWZgdgrMBiLFhy1agt9zfMxZ8YS7rZi8Le9H/KJIx9l1EXkrorHkeg35MaTDmV+NeiD7vCF5g7nJZHy2mhuAJYDIdYX4lHhQbbLp67bm9qrbeczgcK+/4kUdIdMeM8tLKlhQw3B3271V3LdzQ3ZeK90mUAamXIVxr95stOg/Fz8lMw5/Zyp7hDuzkrmarJ94wOu+h1gAHz8pdhr3r5cjeHF/Txk0NWQWGavtMLKCvPaO2N8uNwE0tl3LPa6SN0Crz8O3Ot7PWS9PCcdjdceRTeRNJ0vzdDW2ofbXzG9dDOlweTVjxn7yqfxUGYAoyY8bMS7ZdIUNWlWJ8VINvDvubO3OavZR/o4x90af7WK/tNY+pfG0R5XDOjB4airGgRlgVuhhisLgOBDUrRuhj3KJEaMTBcgz8iPPl0vy+uXzlwaR1uVKaO/wA/59ZBbCVhVI2mUVFYoWXkRSICVJGhgcxY4Mkkyq5GjwSShhGEMkqDMHE+LI/bBjJ/+zICAfkoP90kkzksTjeK0Y9CgM7ucGMMLUnmC19AtH5TGvBaHxYsZLhCTmshSz5MTEgNV+IA30GwsdJJMXtb8joj2shLKqO2nwMAMYo1uN2HfptMBznJmyXhZ/6KYSpbEN3ZibOrkaHLtJJG7lo8Ng9qviBx5MZZ0IFnItvrJ0E1Y1EDffpMHCs7Y8xWl/8AkcQ6AEam1Hz5DSATe/Lauckkxd70v1tt9l4VRjiI/qYxqV9yXxE7Gz8JvYj59Z0lfoeckk64+MVz+CH9bKnTGTkXyGTmP79f4CafZw2yD7uXKPxct/7SSSY/6tbVEsCySTowOmSoJJQYakkgK+Ox27GKp6HnJJAaoakkgTTA2G/XpJJAmJ+ny+dX+Fb+UtkkiBTFJgkgCSSSQf/Z"/>
          <p:cNvSpPr>
            <a:spLocks noChangeAspect="1" noChangeArrowheads="1"/>
          </p:cNvSpPr>
          <p:nvPr/>
        </p:nvSpPr>
        <p:spPr bwMode="auto">
          <a:xfrm>
            <a:off x="1174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  <p:pic>
        <p:nvPicPr>
          <p:cNvPr id="1026" name="Picture 2" descr="http://www.toonpool.com/user/1233/files/magazine_gag_557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44" y="2095068"/>
            <a:ext cx="4724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17</a:t>
            </a:fld>
            <a:endParaRPr lang="nl-BE" dirty="0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2633164" y="2375317"/>
            <a:ext cx="357925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nl-BE" sz="2000" dirty="0" smtClean="0">
                <a:latin typeface="+mn-lt"/>
              </a:rPr>
              <a:t>Energie-efficiëntie</a:t>
            </a:r>
          </a:p>
          <a:p>
            <a:pPr marL="0" indent="0" algn="ctr">
              <a:buNone/>
            </a:pPr>
            <a:endParaRPr lang="nl-BE" sz="2000" dirty="0" smtClean="0">
              <a:latin typeface="+mn-lt"/>
            </a:endParaRPr>
          </a:p>
          <a:p>
            <a:pPr marL="0" indent="0" algn="ctr">
              <a:buNone/>
            </a:pPr>
            <a:r>
              <a:rPr lang="nl-BE" sz="2000" dirty="0" smtClean="0"/>
              <a:t>Lager absoluut energieverbruik</a:t>
            </a:r>
            <a:endParaRPr lang="nl-BE" sz="2000" dirty="0" smtClean="0">
              <a:latin typeface="+mn-lt"/>
            </a:endParaRPr>
          </a:p>
          <a:p>
            <a:pPr marL="0" indent="0" algn="ctr">
              <a:buNone/>
            </a:pPr>
            <a:endParaRPr lang="nl-BE" sz="2000" dirty="0" smtClean="0"/>
          </a:p>
          <a:p>
            <a:pPr marL="0" indent="0" algn="ctr">
              <a:buNone/>
            </a:pPr>
            <a:endParaRPr lang="nl-BE" sz="2000" dirty="0"/>
          </a:p>
          <a:p>
            <a:pPr marL="0" indent="0" algn="ctr">
              <a:buNone/>
            </a:pPr>
            <a:r>
              <a:rPr lang="nl-BE" sz="2000" dirty="0" smtClean="0">
                <a:latin typeface="+mn-lt"/>
              </a:rPr>
              <a:t>Energie-efficiëntie</a:t>
            </a:r>
          </a:p>
          <a:p>
            <a:pPr marL="0" indent="0" algn="ctr">
              <a:buNone/>
            </a:pPr>
            <a:r>
              <a:rPr lang="nl-BE" sz="20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nl-BE" sz="2000" dirty="0" smtClean="0">
                <a:latin typeface="+mn-lt"/>
              </a:rPr>
              <a:t>Meer </a:t>
            </a:r>
            <a:r>
              <a:rPr lang="nl-BE" sz="2000" dirty="0">
                <a:latin typeface="+mn-lt"/>
              </a:rPr>
              <a:t>doen met </a:t>
            </a:r>
            <a:r>
              <a:rPr lang="nl-BE" sz="2000" dirty="0" smtClean="0">
                <a:latin typeface="+mn-lt"/>
              </a:rPr>
              <a:t>minder energie</a:t>
            </a:r>
          </a:p>
          <a:p>
            <a:pPr marL="0" indent="0" algn="ctr">
              <a:buNone/>
            </a:pPr>
            <a:endParaRPr lang="nl-BE" sz="2000" dirty="0" smtClean="0">
              <a:latin typeface="+mn-lt"/>
            </a:endParaRPr>
          </a:p>
          <a:p>
            <a:pPr marL="0" indent="0" algn="ctr">
              <a:buNone/>
            </a:pPr>
            <a:r>
              <a:rPr lang="nl-BE" sz="2000" dirty="0" smtClean="0">
                <a:latin typeface="+mn-lt"/>
              </a:rPr>
              <a:t>door ENERGIEVERLIEZEN </a:t>
            </a:r>
          </a:p>
          <a:p>
            <a:pPr marL="0" indent="0" algn="ctr">
              <a:buNone/>
            </a:pPr>
            <a:r>
              <a:rPr lang="nl-BE" sz="2000" dirty="0" smtClean="0">
                <a:latin typeface="+mn-lt"/>
              </a:rPr>
              <a:t>te voorkomen/vermijden</a:t>
            </a:r>
            <a:endParaRPr lang="nl-BE" sz="2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2920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7" name="Not Equal 6"/>
          <p:cNvSpPr/>
          <p:nvPr/>
        </p:nvSpPr>
        <p:spPr>
          <a:xfrm>
            <a:off x="4211960" y="2682483"/>
            <a:ext cx="432048" cy="33360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4211960" y="4221088"/>
            <a:ext cx="432049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energiemanagement?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loopt goed?</a:t>
            </a:r>
          </a:p>
          <a:p>
            <a:pPr lvl="1"/>
            <a:r>
              <a:rPr lang="nl-BE" dirty="0" smtClean="0"/>
              <a:t>Doorgaans veel goede ideeën</a:t>
            </a:r>
          </a:p>
          <a:p>
            <a:pPr lvl="1"/>
            <a:r>
              <a:rPr lang="nl-BE" dirty="0" smtClean="0"/>
              <a:t>Ambities op de vloer om dingen te veranderen</a:t>
            </a:r>
          </a:p>
          <a:p>
            <a:pPr lvl="1"/>
            <a:r>
              <a:rPr lang="nl-BE" dirty="0" smtClean="0"/>
              <a:t>Veel goed opgeleid personeel</a:t>
            </a:r>
          </a:p>
          <a:p>
            <a:r>
              <a:rPr lang="nl-BE" dirty="0" smtClean="0"/>
              <a:t>Wat loopt fout?</a:t>
            </a:r>
          </a:p>
          <a:p>
            <a:pPr lvl="1"/>
            <a:r>
              <a:rPr lang="nl-BE" dirty="0" smtClean="0"/>
              <a:t>Prioriteiten kunnen kiezen</a:t>
            </a:r>
          </a:p>
          <a:p>
            <a:pPr lvl="1"/>
            <a:r>
              <a:rPr lang="nl-BE" dirty="0" smtClean="0"/>
              <a:t>Intern verkocht krijgen van investeringen</a:t>
            </a:r>
          </a:p>
          <a:p>
            <a:pPr lvl="1"/>
            <a:r>
              <a:rPr lang="nl-BE" dirty="0" smtClean="0"/>
              <a:t>Te weinig tijd</a:t>
            </a:r>
          </a:p>
          <a:p>
            <a:pPr lvl="1"/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4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9339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19</a:t>
            </a:fld>
            <a:endParaRPr lang="nl-BE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0" y="116632"/>
            <a:ext cx="3707904" cy="316835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Enprove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Activiteiten</a:t>
            </a:r>
          </a:p>
          <a:p>
            <a:pPr lvl="1"/>
            <a:r>
              <a:rPr lang="nl-BE" dirty="0"/>
              <a:t>ISO 50001</a:t>
            </a:r>
          </a:p>
          <a:p>
            <a:pPr lvl="1"/>
            <a:r>
              <a:rPr lang="nl-BE" dirty="0"/>
              <a:t>Opleiding</a:t>
            </a:r>
          </a:p>
          <a:p>
            <a:pPr lvl="1"/>
            <a:r>
              <a:rPr lang="nl-BE" dirty="0"/>
              <a:t>Advies en studies over energie efficiëntie</a:t>
            </a:r>
          </a:p>
          <a:p>
            <a:pPr lvl="1"/>
            <a:r>
              <a:rPr lang="nl-BE" dirty="0"/>
              <a:t>Energie monitoring</a:t>
            </a:r>
          </a:p>
          <a:p>
            <a:pPr lvl="2"/>
            <a:r>
              <a:rPr lang="nl-BE" dirty="0"/>
              <a:t>Specialiteit: </a:t>
            </a:r>
            <a:r>
              <a:rPr lang="nl-BE" dirty="0">
                <a:solidFill>
                  <a:schemeClr val="tx2"/>
                </a:solidFill>
              </a:rPr>
              <a:t>Energy data analytics</a:t>
            </a:r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75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>
                <a:solidFill>
                  <a:srgbClr val="000000"/>
                </a:solidFill>
              </a:rPr>
              <a:t>Aanpak:</a:t>
            </a:r>
          </a:p>
          <a:p>
            <a:pPr lvl="1"/>
            <a:r>
              <a:rPr lang="nl-BE" dirty="0" smtClean="0">
                <a:solidFill>
                  <a:srgbClr val="000000"/>
                </a:solidFill>
              </a:rPr>
              <a:t>Algemene </a:t>
            </a:r>
            <a:r>
              <a:rPr lang="nl-BE" dirty="0">
                <a:solidFill>
                  <a:srgbClr val="000000"/>
                </a:solidFill>
              </a:rPr>
              <a:t>gegevens (adres, gebouw-en energieverantwoordelijke, bezetting, openings/werkingsuren, …)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Plannen gebouw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Productieproces 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Lijst van installaties, vermogens, draaiuren, sturingen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Energiefacturen 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Lijst van geplande en uitgevoerde investeringen </a:t>
            </a:r>
          </a:p>
          <a:p>
            <a:pPr marL="0" indent="0">
              <a:buNone/>
            </a:pPr>
            <a:endParaRPr lang="nl-BE" dirty="0">
              <a:solidFill>
                <a:srgbClr val="000000"/>
              </a:solidFill>
            </a:endParaRPr>
          </a:p>
          <a:p>
            <a:pPr lvl="1"/>
            <a:r>
              <a:rPr lang="nl-BE" dirty="0">
                <a:solidFill>
                  <a:srgbClr val="000000"/>
                </a:solidFill>
              </a:rPr>
              <a:t>Rondgang</a:t>
            </a:r>
          </a:p>
          <a:p>
            <a:pPr lvl="1"/>
            <a:r>
              <a:rPr lang="nl-BE" dirty="0">
                <a:solidFill>
                  <a:srgbClr val="000000"/>
                </a:solidFill>
              </a:rPr>
              <a:t>Metingen</a:t>
            </a:r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36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0000"/>
                </a:solidFill>
              </a:rPr>
              <a:t>Scope:</a:t>
            </a:r>
          </a:p>
          <a:p>
            <a:r>
              <a:rPr lang="nl-BE" sz="2000" dirty="0">
                <a:solidFill>
                  <a:srgbClr val="000000"/>
                </a:solidFill>
              </a:rPr>
              <a:t>Gebouwschil</a:t>
            </a:r>
          </a:p>
          <a:p>
            <a:r>
              <a:rPr lang="nl-BE" sz="2000" dirty="0">
                <a:solidFill>
                  <a:srgbClr val="000000"/>
                </a:solidFill>
              </a:rPr>
              <a:t>Utilities: Verwarming, koeling, ventilatie, verlichting, Sanitair warm water (SWW), apparatuur…</a:t>
            </a:r>
          </a:p>
          <a:p>
            <a:r>
              <a:rPr lang="nl-BE" sz="2000" dirty="0">
                <a:solidFill>
                  <a:srgbClr val="000000"/>
                </a:solidFill>
              </a:rPr>
              <a:t>Productieproces gerelateerde energie: perslucht, stoom, </a:t>
            </a:r>
            <a:r>
              <a:rPr lang="nl-BE" sz="2000" dirty="0" smtClean="0">
                <a:solidFill>
                  <a:srgbClr val="000000"/>
                </a:solidFill>
              </a:rPr>
              <a:t>…</a:t>
            </a:r>
            <a:endParaRPr lang="nl-BE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3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22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encrypted-tbn2.gstatic.com/images?q=tbn:ANd9GcRiq39T8VpVuVidMZP-F-rrBXFs1rjFDqvljYAsvJddREkQtr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33000"/>
            <a:ext cx="2952328" cy="17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Well-chosen KPI’s</a:t>
            </a:r>
            <a:endParaRPr lang="nl-BE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00808"/>
            <a:ext cx="0" cy="453650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4077072"/>
            <a:ext cx="856895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s://encrypted-tbn2.gstatic.com/images?q=tbn:ANd9GcSBshwe9b4W1Ab62sV-1Z7vd8qHCv9ijzGj8wVGfJVcwTHS9WU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71" y="4562822"/>
            <a:ext cx="3150857" cy="1890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4221088"/>
            <a:ext cx="256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Reliable benchmarking</a:t>
            </a:r>
            <a:endParaRPr lang="nl-BE" sz="2000" dirty="0">
              <a:latin typeface="+mj-lt"/>
            </a:endParaRPr>
          </a:p>
        </p:txBody>
      </p:sp>
      <p:pic>
        <p:nvPicPr>
          <p:cNvPr id="13" name="Picture 6" descr="https://encrypted-tbn0.gstatic.com/images?q=tbn:ANd9GcQIl-eCsmvoGR7w7EAU63OrRpSGRu4jaI9A-P7JQYKHvu8hH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2387115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94769" y="4235602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A list of energy saving measures</a:t>
            </a:r>
            <a:endParaRPr lang="nl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9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23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encrypted-tbn2.gstatic.com/images?q=tbn:ANd9GcRiq39T8VpVuVidMZP-F-rrBXFs1rjFDqvljYAsvJddREkQtr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33000"/>
            <a:ext cx="2952328" cy="17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Well-chosen KPI’s</a:t>
            </a:r>
            <a:endParaRPr lang="nl-BE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00808"/>
            <a:ext cx="0" cy="453650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4077072"/>
            <a:ext cx="856895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s://encrypted-tbn2.gstatic.com/images?q=tbn:ANd9GcSBshwe9b4W1Ab62sV-1Z7vd8qHCv9ijzGj8wVGfJVcwTHS9WU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71" y="4562822"/>
            <a:ext cx="3150857" cy="1890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4221088"/>
            <a:ext cx="256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Reliable benchmarking</a:t>
            </a:r>
            <a:endParaRPr lang="nl-BE" sz="2000" dirty="0">
              <a:latin typeface="+mj-lt"/>
            </a:endParaRPr>
          </a:p>
        </p:txBody>
      </p:sp>
      <p:pic>
        <p:nvPicPr>
          <p:cNvPr id="13" name="Picture 6" descr="https://encrypted-tbn0.gstatic.com/images?q=tbn:ANd9GcQIl-eCsmvoGR7w7EAU63OrRpSGRu4jaI9A-P7JQYKHvu8hH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2387115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94769" y="4235602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A list of energy saving measures</a:t>
            </a:r>
            <a:endParaRPr lang="nl-BE" sz="2000" dirty="0">
              <a:latin typeface="+mj-l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913121" y="619792"/>
            <a:ext cx="689501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6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24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1295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accent6"/>
                </a:solidFill>
              </a:rPr>
              <a:t>Globaal -&gt; gedetailleerd </a:t>
            </a:r>
            <a:r>
              <a:rPr lang="nl-BE" sz="2000" dirty="0" smtClean="0">
                <a:solidFill>
                  <a:schemeClr val="accent6"/>
                </a:solidFill>
              </a:rPr>
              <a:t>(2)</a:t>
            </a:r>
            <a:endParaRPr lang="nl-BE" sz="20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nl-BE" sz="2000" dirty="0" smtClean="0"/>
              <a:t>Per energiebron</a:t>
            </a:r>
          </a:p>
          <a:p>
            <a:pPr marL="457200" lvl="1" indent="0">
              <a:buNone/>
            </a:pPr>
            <a:r>
              <a:rPr lang="nl-BE" sz="2000" dirty="0" smtClean="0"/>
              <a:t>Per toepassing</a:t>
            </a:r>
          </a:p>
          <a:p>
            <a:pPr marL="457200" lvl="1" indent="0">
              <a:buNone/>
            </a:pPr>
            <a:r>
              <a:rPr lang="nl-BE" sz="2000" dirty="0" smtClean="0"/>
              <a:t>In € of in kWh</a:t>
            </a:r>
            <a:endParaRPr lang="nl-BE" sz="2000" dirty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143" y="1844824"/>
            <a:ext cx="2384102" cy="18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25003"/>
            <a:ext cx="5763550" cy="28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Energiebalans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3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25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encrypted-tbn2.gstatic.com/images?q=tbn:ANd9GcRiq39T8VpVuVidMZP-F-rrBXFs1rjFDqvljYAsvJddREkQtr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33000"/>
            <a:ext cx="2952328" cy="17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Well-chosen KPI’s</a:t>
            </a:r>
            <a:endParaRPr lang="nl-BE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00808"/>
            <a:ext cx="0" cy="453650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4077072"/>
            <a:ext cx="856895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s://encrypted-tbn2.gstatic.com/images?q=tbn:ANd9GcSBshwe9b4W1Ab62sV-1Z7vd8qHCv9ijzGj8wVGfJVcwTHS9WU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71" y="4562822"/>
            <a:ext cx="3150857" cy="1890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4221088"/>
            <a:ext cx="256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Reliable benchmarking</a:t>
            </a:r>
            <a:endParaRPr lang="nl-BE" sz="2000" dirty="0">
              <a:latin typeface="+mj-lt"/>
            </a:endParaRPr>
          </a:p>
        </p:txBody>
      </p:sp>
      <p:pic>
        <p:nvPicPr>
          <p:cNvPr id="13" name="Picture 6" descr="https://encrypted-tbn0.gstatic.com/images?q=tbn:ANd9GcQIl-eCsmvoGR7w7EAU63OrRpSGRu4jaI9A-P7JQYKHvu8hH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2387115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94769" y="4235602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A list of energy saving measures</a:t>
            </a:r>
            <a:endParaRPr lang="nl-BE" sz="2000" dirty="0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71962" y="375475"/>
            <a:ext cx="689501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6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BE" sz="2000" dirty="0" smtClean="0"/>
              <a:t>Verbruik </a:t>
            </a:r>
            <a:r>
              <a:rPr lang="nl-BE" sz="2000" b="1" dirty="0" smtClean="0"/>
              <a:t>relatief</a:t>
            </a:r>
            <a:r>
              <a:rPr lang="nl-BE" sz="2000" dirty="0" smtClean="0"/>
              <a:t> maken van het verbruik tov relevante parameters</a:t>
            </a:r>
          </a:p>
          <a:p>
            <a:pPr marL="457200" lvl="1" indent="0">
              <a:buNone/>
            </a:pPr>
            <a:endParaRPr lang="nl-BE" sz="2000" dirty="0" smtClean="0"/>
          </a:p>
          <a:p>
            <a:pPr lvl="1">
              <a:buFont typeface="Arial" pitchFamily="34" charset="0"/>
              <a:buChar char="•"/>
            </a:pPr>
            <a:r>
              <a:rPr lang="nl-BE" sz="2000" dirty="0" smtClean="0"/>
              <a:t>Brandstof verwarming gebouwen -&gt;m² verwarmde oppervlakte, graaddagen</a:t>
            </a:r>
          </a:p>
          <a:p>
            <a:pPr lvl="1">
              <a:buFont typeface="Arial" pitchFamily="34" charset="0"/>
              <a:buChar char="•"/>
            </a:pPr>
            <a:r>
              <a:rPr lang="nl-BE" sz="2000" dirty="0" smtClean="0"/>
              <a:t>Elektriciteit productie lijn x -&gt; productiehoeveelheid</a:t>
            </a:r>
          </a:p>
          <a:p>
            <a:pPr lvl="1">
              <a:buFont typeface="Arial" pitchFamily="34" charset="0"/>
              <a:buChar char="•"/>
            </a:pPr>
            <a:r>
              <a:rPr lang="nl-BE" sz="2000" dirty="0"/>
              <a:t>Elektriciteit kantoren -&gt; aantal medewerkers (</a:t>
            </a:r>
            <a:r>
              <a:rPr lang="nl-BE" sz="2000" dirty="0" smtClean="0"/>
              <a:t>FTE), m²</a:t>
            </a:r>
            <a:endParaRPr lang="nl-BE" sz="2000" dirty="0"/>
          </a:p>
          <a:p>
            <a:pPr lvl="1">
              <a:buFont typeface="Arial" pitchFamily="34" charset="0"/>
              <a:buChar char="•"/>
            </a:pPr>
            <a:r>
              <a:rPr lang="nl-BE" sz="2000" dirty="0" smtClean="0"/>
              <a:t>Totaal verbruik -&gt; omzet</a:t>
            </a:r>
          </a:p>
          <a:p>
            <a:pPr lvl="1">
              <a:buFont typeface="Arial" pitchFamily="34" charset="0"/>
              <a:buChar char="•"/>
            </a:pPr>
            <a:r>
              <a:rPr lang="nl-BE" sz="2000" dirty="0" smtClean="0"/>
              <a:t>Brandstof voertuigen -&gt; km</a:t>
            </a:r>
          </a:p>
          <a:p>
            <a:pPr lvl="1">
              <a:buFont typeface="Arial" pitchFamily="34" charset="0"/>
              <a:buChar char="•"/>
            </a:pPr>
            <a:endParaRPr lang="nl-BE" sz="2000" dirty="0"/>
          </a:p>
          <a:p>
            <a:pPr lvl="1">
              <a:buFont typeface="Arial" pitchFamily="34" charset="0"/>
              <a:buChar char="•"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26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Goede KPI’s</a:t>
            </a:r>
            <a:endParaRPr lang="nl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27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encrypted-tbn2.gstatic.com/images?q=tbn:ANd9GcRiq39T8VpVuVidMZP-F-rrBXFs1rjFDqvljYAsvJddREkQtr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33000"/>
            <a:ext cx="2952328" cy="17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Well-chosen KPI’s</a:t>
            </a:r>
            <a:endParaRPr lang="nl-BE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00808"/>
            <a:ext cx="0" cy="453650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4077072"/>
            <a:ext cx="856895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s://encrypted-tbn2.gstatic.com/images?q=tbn:ANd9GcSBshwe9b4W1Ab62sV-1Z7vd8qHCv9ijzGj8wVGfJVcwTHS9WU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71" y="4562822"/>
            <a:ext cx="3150857" cy="1890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4221088"/>
            <a:ext cx="256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Reliable benchmarking</a:t>
            </a:r>
            <a:endParaRPr lang="nl-BE" sz="2000" dirty="0">
              <a:latin typeface="+mj-lt"/>
            </a:endParaRPr>
          </a:p>
        </p:txBody>
      </p:sp>
      <p:pic>
        <p:nvPicPr>
          <p:cNvPr id="13" name="Picture 6" descr="https://encrypted-tbn0.gstatic.com/images?q=tbn:ANd9GcQIl-eCsmvoGR7w7EAU63OrRpSGRu4jaI9A-P7JQYKHvu8hH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2387115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94769" y="4235602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A list of energy saving measures</a:t>
            </a:r>
            <a:endParaRPr lang="nl-BE" sz="2000" dirty="0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066079" y="2969212"/>
            <a:ext cx="689501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1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28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2" y="2060848"/>
            <a:ext cx="8334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Externe benchmarking</a:t>
            </a:r>
            <a:endParaRPr lang="nl-BE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53732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Literatuur: vito; carbon trust; leonardo energy , studies van overheden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83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216"/>
            <a:ext cx="503555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38" y="3762995"/>
            <a:ext cx="48895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07660" y="1568311"/>
            <a:ext cx="3494778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2000" dirty="0" smtClean="0"/>
              <a:t>  </a:t>
            </a: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57150" indent="0">
              <a:buNone/>
            </a:pPr>
            <a:r>
              <a:rPr lang="nl-BE" sz="2000" dirty="0" smtClean="0"/>
              <a:t>Prioriteiten: hoogste relatief verbruik of grootste verbruiker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29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al 12"/>
          <p:cNvSpPr/>
          <p:nvPr/>
        </p:nvSpPr>
        <p:spPr>
          <a:xfrm>
            <a:off x="968767" y="2132855"/>
            <a:ext cx="1080120" cy="4320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5076056" y="4558241"/>
            <a:ext cx="3096344" cy="10309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6804248" y="3212976"/>
            <a:ext cx="864096" cy="12334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7793981" y="3212976"/>
            <a:ext cx="72008" cy="19859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5724128" y="2996953"/>
            <a:ext cx="1224136" cy="14495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 benchmarking</a:t>
            </a:r>
            <a:endParaRPr lang="nl-B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Het team</a:t>
            </a:r>
            <a:endParaRPr lang="en-GB" dirty="0"/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07" y="2348879"/>
            <a:ext cx="1296144" cy="12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92" y="2348880"/>
            <a:ext cx="1306418" cy="12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" y="2348880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89" y="2349440"/>
            <a:ext cx="130641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Jan Cognie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39" y="2360876"/>
            <a:ext cx="1306418" cy="1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</a:t>
            </a:fld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60548" y="3724957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An </a:t>
            </a:r>
          </a:p>
          <a:p>
            <a:pPr algn="ctr"/>
            <a:r>
              <a:rPr lang="nl-BE" dirty="0" smtClean="0"/>
              <a:t>Founder</a:t>
            </a:r>
          </a:p>
          <a:p>
            <a:pPr algn="ctr"/>
            <a:r>
              <a:rPr lang="nl-BE" dirty="0" smtClean="0"/>
              <a:t>Director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1065" y="3735461"/>
            <a:ext cx="129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Christophe </a:t>
            </a:r>
            <a:r>
              <a:rPr lang="nl-BE" dirty="0" smtClean="0"/>
              <a:t>Technical lead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5250556" y="3724957"/>
            <a:ext cx="124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Lien</a:t>
            </a:r>
          </a:p>
          <a:p>
            <a:pPr algn="ctr"/>
            <a:r>
              <a:rPr lang="nl-BE" dirty="0" smtClean="0"/>
              <a:t>Project mgt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1356693" y="372495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Koen</a:t>
            </a:r>
          </a:p>
          <a:p>
            <a:pPr algn="ctr"/>
            <a:r>
              <a:rPr lang="nl-BE" dirty="0" smtClean="0"/>
              <a:t>IT 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2663178" y="3735461"/>
            <a:ext cx="130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Paul</a:t>
            </a:r>
          </a:p>
          <a:p>
            <a:pPr algn="ctr"/>
            <a:r>
              <a:rPr lang="nl-BE" dirty="0" smtClean="0"/>
              <a:t>Finance</a:t>
            </a:r>
            <a:endParaRPr lang="nl-BE" b="1" dirty="0" smtClean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8439" y="3735461"/>
            <a:ext cx="130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Jan </a:t>
            </a:r>
            <a:r>
              <a:rPr lang="nl-BE" dirty="0" smtClean="0"/>
              <a:t>Operations</a:t>
            </a:r>
            <a:endParaRPr lang="nl-BE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pic>
        <p:nvPicPr>
          <p:cNvPr id="1026" name="Picture 2" descr="C:\Users\An\Dropbox\Camera Uploads\2014-07-01 14.57.55.jpg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6" t="25635" r="22374" b="40786"/>
          <a:stretch/>
        </p:blipFill>
        <p:spPr bwMode="auto">
          <a:xfrm>
            <a:off x="7804857" y="2364990"/>
            <a:ext cx="1271655" cy="12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\Dropbox\Camera Uploads\2014-07-01 20.21.05.jpg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r="38545" b="6973"/>
          <a:stretch/>
        </p:blipFill>
        <p:spPr bwMode="auto">
          <a:xfrm rot="5400000">
            <a:off x="3954181" y="2361405"/>
            <a:ext cx="1296705" cy="12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0094" y="3752780"/>
            <a:ext cx="148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Serge </a:t>
            </a:r>
            <a:r>
              <a:rPr lang="nl-BE" dirty="0" smtClean="0"/>
              <a:t>Business development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00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30</a:t>
            </a:fld>
            <a:endParaRPr lang="nl-BE" dirty="0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Historische benchmarking</a:t>
            </a:r>
            <a:endParaRPr lang="nl-B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25719497"/>
              </p:ext>
            </p:extLst>
          </p:nvPr>
        </p:nvGraphicFramePr>
        <p:xfrm>
          <a:off x="882650" y="1844823"/>
          <a:ext cx="6858000" cy="44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97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rgbClr val="9ED5BC"/>
                </a:solidFill>
              </a:rPr>
              <a:t>Analyse: Verwacht </a:t>
            </a:r>
            <a:r>
              <a:rPr lang="nl-BE" sz="2000" dirty="0">
                <a:solidFill>
                  <a:srgbClr val="9ED5BC"/>
                </a:solidFill>
              </a:rPr>
              <a:t>verbruik</a:t>
            </a:r>
          </a:p>
          <a:p>
            <a:pPr marL="0" indent="0">
              <a:buNone/>
            </a:pPr>
            <a:r>
              <a:rPr lang="nl-BE" sz="2000" dirty="0" smtClean="0"/>
              <a:t>is </a:t>
            </a:r>
            <a:r>
              <a:rPr lang="nl-BE" sz="2000" dirty="0"/>
              <a:t>eigen </a:t>
            </a:r>
            <a:r>
              <a:rPr lang="nl-BE" sz="2000" dirty="0" smtClean="0"/>
              <a:t>aan </a:t>
            </a:r>
            <a:r>
              <a:rPr lang="nl-BE" sz="2000" dirty="0"/>
              <a:t>een bepaald gebouw in een bepaalde klimatologische </a:t>
            </a:r>
            <a:r>
              <a:rPr lang="nl-BE" sz="2000" dirty="0" smtClean="0"/>
              <a:t>context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u="sng" dirty="0" smtClean="0"/>
              <a:t>Stap 1</a:t>
            </a:r>
            <a:r>
              <a:rPr lang="nl-BE" sz="2000" dirty="0" smtClean="0"/>
              <a:t>: energieprofiel opstellen =  </a:t>
            </a:r>
            <a:r>
              <a:rPr lang="nl-BE" sz="2000" b="1" dirty="0"/>
              <a:t>rechte</a:t>
            </a:r>
            <a:r>
              <a:rPr lang="nl-BE" sz="2000" dirty="0"/>
              <a:t> die het verbruik van een gebouw voorstelt in functie van het klimaat.  </a:t>
            </a:r>
            <a:r>
              <a:rPr lang="nl-BE" sz="2000" dirty="0" smtClean="0"/>
              <a:t>(min 12 maanden)</a:t>
            </a: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u="sng" dirty="0" smtClean="0"/>
              <a:t>Stap 2</a:t>
            </a:r>
            <a:r>
              <a:rPr lang="nl-BE" sz="2000" dirty="0" smtClean="0"/>
              <a:t>: analyseren rechte</a:t>
            </a: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u="sng" dirty="0" smtClean="0"/>
              <a:t>Stap 3</a:t>
            </a:r>
            <a:r>
              <a:rPr lang="nl-BE" sz="2000" dirty="0" smtClean="0"/>
              <a:t>: graaddagen </a:t>
            </a:r>
            <a:r>
              <a:rPr lang="nl-BE" sz="2000" dirty="0"/>
              <a:t>van een bepaalde 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maand gekend</a:t>
            </a:r>
            <a:r>
              <a:rPr lang="nl-BE" sz="2000" dirty="0"/>
              <a:t>?</a:t>
            </a:r>
            <a:r>
              <a:rPr lang="nl-BE" sz="2000" dirty="0" smtClean="0"/>
              <a:t> -&gt; verwacht verbruik </a:t>
            </a:r>
          </a:p>
          <a:p>
            <a:pPr marL="0" indent="0">
              <a:buNone/>
            </a:pPr>
            <a:r>
              <a:rPr lang="nl-BE" sz="2000" dirty="0" smtClean="0"/>
              <a:t>bepalen</a:t>
            </a:r>
            <a:endParaRPr lang="nl-BE" sz="2000" dirty="0"/>
          </a:p>
          <a:p>
            <a:pPr marL="57150" indent="0">
              <a:buNone/>
            </a:pP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" indent="0">
              <a:buNone/>
            </a:pP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31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8606"/>
            <a:ext cx="3456384" cy="249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Historische benchmarking</a:t>
            </a:r>
            <a:endParaRPr lang="nl-B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76" y="2564904"/>
            <a:ext cx="5309724" cy="310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41148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rgbClr val="9ED5BC"/>
                </a:solidFill>
              </a:rPr>
              <a:t>Analyse : Verwacht verbruik</a:t>
            </a:r>
            <a:endParaRPr lang="nl-BE" sz="2000" dirty="0">
              <a:solidFill>
                <a:srgbClr val="9ED5BC"/>
              </a:solidFill>
            </a:endParaRPr>
          </a:p>
          <a:p>
            <a:pPr marL="57150" indent="0">
              <a:buNone/>
            </a:pP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Snijding Y-as boven oorsprong:</a:t>
            </a:r>
          </a:p>
          <a:p>
            <a:pPr marL="400050"/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Mogelijke oorzaken: stilstandsverliezen, stookinstallatie in werking in de zomer, …</a:t>
            </a:r>
          </a:p>
          <a:p>
            <a:pPr marL="57150" indent="0">
              <a:buNone/>
            </a:pP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Richtingscoëfficiënt: hoger</a:t>
            </a:r>
          </a:p>
          <a:p>
            <a:pPr marL="400050"/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Mogelijke oorzaken: ontregelde afstelling, verminderd rendement, …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3320008" cy="227012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32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Historische benchmarking</a:t>
            </a:r>
            <a:endParaRPr lang="nl-B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47752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sz="2000" dirty="0" smtClean="0">
                <a:solidFill>
                  <a:schemeClr val="accent6"/>
                </a:solidFill>
              </a:rPr>
              <a:t>Vb. Kengetal: Relatief brandstofverbruik</a:t>
            </a:r>
            <a:r>
              <a:rPr lang="nl-NL" sz="2000" dirty="0">
                <a:solidFill>
                  <a:schemeClr val="accent6"/>
                </a:solidFill>
              </a:rPr>
              <a:t> </a:t>
            </a:r>
            <a:r>
              <a:rPr lang="nl-NL" sz="2000" dirty="0" smtClean="0">
                <a:solidFill>
                  <a:schemeClr val="accent6"/>
                </a:solidFill>
              </a:rPr>
              <a:t>- brandstof/graaddagen (kWh/GD)</a:t>
            </a:r>
            <a:endParaRPr lang="nl-NL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Verbruik brandstof voor verwarming (kWh) na het doorvoeren van een correctie om zo de </a:t>
            </a:r>
            <a:r>
              <a:rPr lang="nl-BE" sz="2000" b="1" dirty="0"/>
              <a:t>klimatologische invloeden </a:t>
            </a:r>
            <a:r>
              <a:rPr lang="nl-BE" sz="2000" dirty="0" smtClean="0"/>
              <a:t>te normaliseren.</a:t>
            </a:r>
          </a:p>
          <a:p>
            <a:r>
              <a:rPr lang="nl-BE" sz="2000" u="sng" dirty="0" smtClean="0"/>
              <a:t>het </a:t>
            </a:r>
            <a:r>
              <a:rPr lang="nl-BE" sz="2000" u="sng" dirty="0"/>
              <a:t>werkelijk verbruik maand n x aantal graaddagen standaard maand </a:t>
            </a:r>
            <a:r>
              <a:rPr lang="nl-BE" sz="2000" u="sng" dirty="0" smtClean="0"/>
              <a:t>n</a:t>
            </a:r>
            <a:endParaRPr lang="nl-BE" sz="2000" dirty="0"/>
          </a:p>
          <a:p>
            <a:pPr marL="0" indent="0" algn="ctr">
              <a:buNone/>
            </a:pPr>
            <a:r>
              <a:rPr lang="nl-BE" sz="2000" dirty="0" smtClean="0"/>
              <a:t>aantal </a:t>
            </a:r>
            <a:r>
              <a:rPr lang="nl-BE" sz="2000" dirty="0"/>
              <a:t>graaddagen maand n</a:t>
            </a:r>
          </a:p>
          <a:p>
            <a:pPr marL="57150" indent="0">
              <a:buNone/>
            </a:pPr>
            <a:endParaRPr lang="nl-BE" sz="2000" dirty="0" smtClean="0"/>
          </a:p>
          <a:p>
            <a:pPr marL="57150" indent="0">
              <a:buNone/>
            </a:pPr>
            <a:r>
              <a:rPr lang="nl-BE" sz="2000" b="1" dirty="0" smtClean="0"/>
              <a:t>Graaddag</a:t>
            </a:r>
            <a:r>
              <a:rPr lang="nl-BE" sz="2000" dirty="0" smtClean="0"/>
              <a:t> is een maatstaf </a:t>
            </a:r>
            <a:r>
              <a:rPr lang="nl-BE" sz="2000" dirty="0"/>
              <a:t>voor de </a:t>
            </a:r>
            <a:r>
              <a:rPr lang="nl-BE" sz="2000" b="1" dirty="0"/>
              <a:t>koude</a:t>
            </a:r>
            <a:r>
              <a:rPr lang="nl-BE" sz="2000" dirty="0"/>
              <a:t> over een </a:t>
            </a:r>
            <a:r>
              <a:rPr lang="nl-BE" sz="2000" dirty="0" smtClean="0"/>
              <a:t>periode: </a:t>
            </a:r>
          </a:p>
          <a:p>
            <a:pPr marL="400050"/>
            <a:r>
              <a:rPr lang="nl-BE" sz="2000" dirty="0" smtClean="0"/>
              <a:t>verschilt in de tijd en per regio</a:t>
            </a:r>
          </a:p>
          <a:p>
            <a:pPr marL="400050"/>
            <a:r>
              <a:rPr lang="nl-BE" sz="2000" dirty="0" smtClean="0"/>
              <a:t>verschil tussen een vastgelegde temperatuur (vb. 16,5°C</a:t>
            </a:r>
            <a:r>
              <a:rPr lang="nl-BE" sz="2000" dirty="0"/>
              <a:t>) en </a:t>
            </a:r>
            <a:r>
              <a:rPr lang="nl-BE" sz="2000" dirty="0" smtClean="0"/>
              <a:t>gemiddelde buitentemperatuur op een dag</a:t>
            </a:r>
            <a:endParaRPr lang="nl-B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" indent="0">
              <a:buNone/>
            </a:pPr>
            <a:endParaRPr lang="nl-B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</a:rPr>
              <a:t>Raadplegen van graaddagen via site van KMI of via de site van Synergrid:</a:t>
            </a:r>
          </a:p>
          <a:p>
            <a:pPr marL="57150" indent="0">
              <a:buNone/>
            </a:pPr>
            <a:r>
              <a:rPr lang="nl-BE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</a:t>
            </a:r>
            <a:r>
              <a:rPr lang="nl-BE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www.synergrid.be/index.cfm?PageID=17601&amp;language_code=NED</a:t>
            </a: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" indent="0">
              <a:buNone/>
            </a:pPr>
            <a:endParaRPr lang="nl-BE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33</a:t>
            </a:fld>
            <a:endParaRPr lang="nl-B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Graaddagen correctie</a:t>
            </a:r>
            <a:endParaRPr lang="nl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0" y="1556792"/>
          <a:ext cx="8892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Graaddagen correctie</a:t>
            </a:r>
            <a:endParaRPr lang="nl-BE" dirty="0"/>
          </a:p>
        </p:txBody>
      </p:sp>
      <p:sp>
        <p:nvSpPr>
          <p:cNvPr id="410628" name="AutoShape 4" descr="data:image/jpeg;base64,/9j/4AAQSkZJRgABAQAAAQABAAD/2wCEAAkGBhQQERIUExQRExIUGRUVGRMUFhgXEhUVFBYVFxcYGBoXHSYfGBojGxUUHy8gIycpLCwsFR4xNzAqNSYsLCkBCQoKDgwOGg8PGikkHyIqLSoqKiwsKiwsLSwtLCksNSksLCwuLCkpLCksNCksKSwsLDQsKiwsLywpLCwpLDUsKf/AABEIAHYBqwMBIgACEQEDEQH/xAAcAAEAAgIDAQAAAAAAAAAAAAAABgcEBQIDCAH/xABLEAABAwICBQYICggGAgMAAAABAAIDBBEFIQYHEjFBEyJRYXGRFTJCc4GSobEWNVJTVHKTstHSFBcjNGKCs8ElM0Oi4vCj4SREY//EABoBAQADAQEBAAAAAAAAAAAAAAABAwQCBQb/xAAyEQACAgEDAQYDBwUBAAAAAAAAAQIDEQQSITETMkFRcZEFImEUM0KhwdHwI4Gx4fFS/9oADAMBAAIRAxEAPwC8UREARFgnFQ64ia6UjK7bcmD9c2b3XKlRb6HMpKPUzkWveak7v0dnUdt/tGytRiOks9E5pqYo3QuNuVhJyPW13G1+PpVkaZTeI4z5FM9RGtZkml54JOi6DVXYHtBe0gOGzvLSLggHevtJWMlaHMIc33EbwRwPUVTlZx4mlJtbl0O5ERSQEREAREQBERAEREAREQBERAEREAREQBERAEREAREQBERAEREAREQBERAEREAREQBERAEREAREQBERAEREAXF7w0EkgAAkk7gBvJXJaXTKN7qKcR3LtkZDfs7Q2v8Abddwjuko+bK7Z7IOSWcJs+UZNb+0dcU3kR7jKB5cn8J4M9JvuW1bUMAFi0C+wLbtoZbI7LEehQyj09iZQ2bzaiOMMbGQbOeBstIO617E+lMW0mpoqWKOKUSSxOhcLB3PMb2l9yRa7ht961T09jlt2vGcL9/9mOrVUKG9zWWuefy/0SSWs5SUxCV8EwFwxzWEPaPLbcc8dNjlxAUM0yxGeRwo9qKdxc137JjmvDhezHAuLb53uCLWzsu3EsQqMVLWQU+xGxwc2d+TmuHlNcPFPU25XPQ9rKKrkp6lmxVPzimJuyaM8GE7nXvcbyrq61R88u8vw8e7KbbJatdnXna+svp5Lz9Te6M6RwObHTXfFPExrDDO3k5ea0C4Bydu8klY+EVOziNQxviO2iRw2m7Nz3lwX3TyKmfEGysD5d8ZBtIw/KDhmAPao/guMihmjkqI3thqAWtqTmxrtrc7jnbf78yPDvl218IV9U8v6f8AfI+i09fY6ec59Gtq+v8Awsh0gFgSBc2F+JsTYddge5clGtP6zk6Fz2mzg6JzHD5QeHAj0Arf0k23Gx27aa13eAf7rRnnB5ysTscPJJ++TuREUloREQBERAEREAREQBERAEREAREQBERAEREAREQBERAEREAREQBERAEREAREQBERAEREAREQBERAEREB01cpZG9w3ta4jtAJWPglSJKeJwN+aAenaAs6/Xe6zSFE6jCKije59KdqJxuY99uqx39ozWa2cq5KSWV446+ppphGyLg3h+GenoY+l+EQGooGCJjXTz2eWixdGyNznA26Ts571uZ9DqYxSMbDG0vY5oda7htNIuCbkHNRTFcYlkqKWWSPYfTueWts4B5e0NIsc8gOC2J0irZcmRFvW2N3vdddy+KR2pRcvTnzIXwh7nJxivrwZur7GeUoI+UID6e8Em0bWMWQvf8Ah2fatXpviNPVsbGAXvY4ObM07JYQRfZO83tbo3HgFqG4cRWMppf2MlTtS3IGy92ZJOybFxsclPMK0Xhgsbbbx5T87HqG4e9VWW6i2Wa47E+cvr/YvjXpqV/Ulva8F09yIaOQMq6uRk0jjJGGudG6+28HrPAc2/1gp5iOFRVELoZGh0bhs7O61t1ugjKxG6yiOsPBHsLMQpsqinzeB/qRDfe2+wJv/CT0Ba7SHWVy0TI6UPa+RrdpxHOYXDNjBxdfK/d0jRCiGngpQfL6vxz/ADoedrfiHjb0XRL9P1I/NFM6VmG8sJYY5tlj+OybCxP8I2suBuOhXIZGx7Db22jsNHSQ0ut6rT3Ksn6uZGUD5rubWMtMwA+JyfO2etxGfaAOlbuj0oFdJhQZ4zuUnlA8jk4pI7dheXAdisabj2r6t8mf4bROcpSs4bTfokm8E4REUGoIiIAiIgCIiAIiIAiIgCIiAIiIAiIgCIiAIiIAiIgCIiAIiIAiIgCIiAIiIAiIgCIiAIiIAiIgCIiAwcZrXQRGUAuawhz2jMmPc8jrAO1/Ku+jrGTMD43Nex2Yc03H/epd5Ch2I6CvY90lDM6nc7Mx3PJE9Vt3YQfQuXlFFkrIPdFZXl4+q/Y+6x3ckyjqOFPUxOd9R12u/sPSpeCqxxvD8WmhfDMxssbrAlvJ3NiCCCLOBuBwWLhGK4rVRDkHExs/Z3HJNILABYl1je1t67dmYJYfH8/cy/bcP7ufsSXWfhbnU8dVFlNSPEoI37NxtdxDXeg9K7JtZ1M2GN42nyPaHGJozYSM2uJyFjccVoP1f19SQaicAfxyOkI7AOaPQVj4Fo1DBiT6Srbyl2h8D7lrJALkgjid+V/IO+4U7p2R2pdOf7Fbu1M38kNufGX7HXU4zXYu4xxNLYr5tZcRgf8A6PO/s9izNFcMGH4oKeoax7pIw6GWxttC5cBfccnC+/mjpVlwU7Y2hrGta0bmtAAHYAoHrWxCFjIHCRorIJGyRtGb7XG0HW8UGwOe/ZC5rUE/n9/I06b4bOdifM5/z2JhjuORUcLpZTZo3Dynu4NaOJKgGqCja6Wrm2dh3NDWcGRylz8r7wdlufQOtdeC4JUY3M2qrObStJ2IhcBw6Gjfs5Zu3m1h1TfCaER1lY5os1zaZoAFgOTZILDsBaoh82W+ngfQ6hQ0dbpi07JcSa6Jddq+ucZ9jeIiKTygixn4jE0kGSMEZEF7QR7V88Kw/Oxeu38VOGRkykWL4Vh+di9dv4p4Vh+di9dv4phjJlIuuGoa/wAVzXfVIPuXYoJCLpnrGMNnvY0ng5wHvK6/CsPzsXrt/FThjJlIsXwrD87F67fxTwrD87F67fxTDIyZSLF8Kw/Oxeu38V2wVLH32HNdbfskG3cmGSdqLHkxCNpIdJG0jgXNBHoJXHwrD87F67fxTDGTKRYvhWH52L12/inhWH52L12/imGRkykXVDVMf4rmu+qQfcu1QSERY9ZiEcI2pZGRt6XuDR7d6dQZCKOy6w8Pbvqoj9Xad90FdbdZOHn/AOyz0tePe1WdlP8A8v2Od0fMkyLWUGk9LOQIqiF5PAPbtH0XutmuGmupKeQiLF8Kw/Oxeu38UwSZSLGZiUTiAJIyTkAHtJJ71kqMAIi09dphRwG0lTA09G2Ce5typUW+iIbS6m4RRg6ysP8ApLfUk/Ksim08oJCA2qhueDjs/esu+ymvwv2I3R8zfouEUzXgOaQ5p3EEEHsI3rmqzoIi4yShoJcQ0DMkmwHaTuQHJFoarTuhjNnVUNxwa7a+7dY36ysP+kt9ST8qsVU3+F+xzuj5knRaSj02opTZlTAT0Fwaf91lumuvmMwuXFx6olNPofURFySFgYpiZpwHuje+LynRgufH/EWDNzektuR0WzGeiHUWk+VlGDh2OQVAvDNFJ1NcC70jeO5RCd3gjETIcqKuPOPkxT9J6Acz2E/JW7xrQCjqiXPiDJD/AKkZ2HX6TbInrIK0M+qCJ2QqanY+S4tcP7KYTlHKaymbFRpLOe0cfWOfzT59kTeqxGKIXkkjjHS9zWj2lVzrF0oopmRuhm2quB4fE+NpIBuLguyFsgcicwFqnaBQ0dQW1xm/R3EcnVRkCIH5M3NJYeu9v7WFheglDCA5kEb9xD3kyX6xtEjuT+pBqS4/MuUfh0e9Kc/okor822QhumWJ4oNikiETRYPkZwNs7yOyb02Ga3mjuqqKI8pVu/SZTmWm/JgneTfN56z3LNxqj8HTmuhA5F1hUwAgbTRuljBy228RxF+K4VesLl38jh0TqqXjIQW08d+LibE+zt4KVp3L5lz+hzZ8Vai6qIquP05b9ZdWcdFsUFFTyUzrvlhnlp4oh/mSA2kjt0DYeCXHIDepjAHbI2yC62ez4t+q/BaTR3Rf9Hc+eZ4mrJfHmtYAZcyMeS0WHWbehb9d2tOXB5cU8chERVHR5z00H+IVnnn+9aWy3WmnxhWeef71pV9FDur0POl1Y2UsvQsWglAWj/4lPuHkDoWn0y0BoxRzvjhjhkjY57Xs5ubRexG4g7s+lZI62DeMMudLSyUtBO6NwcxzmOG5zSWuHYRmre1YadPqiaaodtStbtMkPjPaPGa7pcMjfiL9GdPKRavJS3EqS3F5aexzHhXaitTg8nFcmpEi11/vNN5p331XVlY2uv8AeabzTvvquk033URZ3mfLJZWloBgOHzUTH1LYDKXPBL5Nl1g7LLaHBSP4K4P8ik+1/wCa4lqoxbWGSqm1nJRVlbWpIfsqr68f3St38FcH+RSfa/8ANb7AsFpqdhNKxjWSWJLCXNcRle9z1rNfqYzg4pMtrrcZZKS1kD/E6rtZ/TYozZSbWR8Z1Xaz+mxRkrfV3I+iM8+8xspZX1gmhNC+mgc6lgLnRxuJLBcksaST6SuvSHV9QmmmLYI4ntY9zXsGyWlrSQTbIjLcVm+2wzjDLexeMlGRSFpBaS0jcWkgjsIzCtTVhp7JLIKWocXkgmOR3j3aLljj5WVyDvytnkqoC2+iMpbX0hG/loh6zg0+wlX3VqcGmVwk4suTWFpgcPgHJ2M8pLWXzDQBznkcbXFh0nqKoyur5J3l8r3SPO9zzc/+h1BT7XWD+k03yeSdbovt5/2VdKvSQUa1LxZ3bJuWD6xhJsASegZlcpYHM8Zrm/WBHvUz1eacQYc2RssT3F7geVjDS61gNkhxGQIvkeO5TmbWDhlZG6OV9muBBbLG4AXG+9iAesFTO6cZY2NrzIjBNdSj1M9C9Ys1G9rJnulpiQCHG7ox8phOdh8ndboWzo9WdHNbk8SjeTwAjLu7butj+pFn0p/2Q/MubLqZLbL/AAyYwmuUWVK8FhIzBaSDwIIXl9wzK9LUNDyFMyIuL+TjDNsixdsNsCR6F5qdvKp0P4sfT9Tu/wADb6Gj/EKPz0f3gvQ1dWsgjfJIQ1jAXOJ4ALzzob8YUfno/vBWRrnxUsp4YQbcq8ud1tjsbdm05p/lCnUw32xiRVLbFshGl2sCeuc5oc6Kn3CJpttDpkI8Yno3D2qKr6pXq70QbiE7uUvyEQDngGxcSeay/C9iSegda2fLVDySKeZsid19XpGDRekY3ZbTU4b0cm0+0i5VY60tCY6XYqKduxG92w+MeK1xBLS0cAbOuN1wOlUVauM5bcYLJVOKyQ/AdJZ6J4dBIW9LDnG7qc3ce3f1q+NEtKGYhTiVo2XDmvZe5Y8cOsHeD0LzrsHoKnOqDEnRVpiz2ZmEEcNqPnNPdtj0qNVSpQcvFCqbTwWnpTpLHQU7pX5nxWMG97zuHUN5J4AFUPpBpRUVzy6Z5IvcRjKJvY3+5uetSfXFihkrGw35sLBl/HJzifVDFA00tKjFSfVi2bbwF8urJ1YaBxVLDU1Ddtm0WxxnxTs+M53TnkBuyKst+jVKW7JpqfZ3W5Jn4JZq4wltxkRqclk82LfaMaa1FA8bDi6K/OhcbsI42+Qesem63es3QllC5ksAtDKS0s3hjwL5E+SRfLhbsUGWiLjdDPgzhpwZ6XwTGI6uBk0Rux43He0jItPWDks5VTqUxU7VRTk82wlaOg+I7v5ncrWXi3V9nNxNkJblkIiKk7C6amDbbYOew8HMIuPWBB7CCu5EBH63BatwLW1jC05Fs1Mx4I6DsloPctFRaBVsW0I8QEMbv9OKGzB9RpeQz+WynqK1XSSwseyOHBMhUOq6F7g+qnqatw+ceQzuGftUtocPjgYGRMZGweSwAD2cVkIuZWSl1ZKil0CIi4OgiIgPOemnxhWeef71pludNPjCs88/3rTL6KHdXoedLqyVt1o4gBblm/ZR/lWFi+nVZVRmOWYmM72taxgdbp2QCR1KVM1KykA/pMWef+W78y5fqSl+kxfZu/Msqs06eVj2LdtjK1U01T4O6aubLY7EALieG04FrR25uP8AKpBQ6kgCDNUkt+THHsk/zOcfcrCwbBIaOIRQsDGDPpc48XOJzJXF+qg4uMOcnUKnnLKu11/vNN5p331XSsXXX+803mnffVdLRpvuoldneZ8sllaOgOF4bJRMdVCl5bafflHta+wdlkXDgpF4CwbooPtW/mXEtUotrDJVWVnKKMsvQGrb4spfqu/qPWF4CwbooPtW/mUjwV1OIxHTOiMceQbE4Oa29zbIm28lZNTerI4SfUurhtfUo/WR8Z1Xaz+mxRlSbWR8Z1Xaz+mxRlejV3I+iM0+8yUU2sqvjY1jZmhrAGgclGbBoAG9vQF04nrArqiN0ck52HZODWMZtDoJa0G3VdSGg1OySxRyCojAka19jG642mh1vG61kfqSl+kxfZu/MqO006fh7Fm2wrVSjVtg7qivhIHMhPKvPABvijtLrdx6FKqTUjn+1qsuiOOx73ONu5WBgGjsNDHycDNkHNzjm956XHj7guLtXDa1Dlkwqecs1mneh4xGANaQ2aMl0bjuz3td1Gwz4EBUlimjdTSkiaGVlvK2SWHscOae9XPpRrFhw+YQyRTvcWNftM2Nmzi4W5zgb832rT/rqpvmKr/x/nVOnldCPEco7sUG+vJTq+q6sE0qw/FZjC6laHlpcOXZFzrEXAsSSc7+grPrdWOHyA/seTPTG9zbei5b7FoerUXicWivss8plC2W90e0zqaJwMcjiwb4nkujI6LHxe0WWtxalbFPNGx22xj3ta/5TWuIByyWKtTSmuSrLTPSGEY0yspWzsya9p5p3tcLhzT2EFecHbyrl1R38HS33crJbs2GX9t1TTt5WTSxUJziv51LrXlJm30N+MKPz0f3gpjrtP7al6OTk+8y/wDZQ7Q34wo/PR/eCsPXVhxdDTzAZRucx3UJACPaz2rqx4vj6ER+7ZUitvUmByFSePKMv2bGXvKqRTfVZpUyjnfHM4MinDeefFa9t7Fx4AgkX4ZLvUxcq2kc1vElku5FwZKCNoEFu+4Nx3qsdZ+ndiyCkmcHNO1JJE4i1gQI9ppz3kkdQXkVVOyW1GyUlFZZaFksvOPwurfpVT9q/wDFTDVbiVVVVv7SeeSKJjnOa6RxaS7mtBBNuJP8q0T0bhFyb6FauTeMEf1lE+E6q/TH3cjHZRlTfW9hxjr+UtzZmNdf+Jg2HDuDO9QhelS81x9DNPvMv/VsB4MpbfJd38o+/tUmVY6p9MI2xfokrwx7XExlxs1zXG5aCfKBvlxurMMgAvcW6b5Lx74ONjz5mytpxRCdcIHg/P52O3bzv7XVJKxdbOl0dQY6aFwe2Nxe97TdpfYhrQeNrkk9Y61XS9TSRca+TLa05cE41PE+ED5mS/rRf+ldqqTUphxM1RPbmtaIwet52j7Gt7wrbXn6x5tNFPdCIiyFoREQBERAEREAREQBERAec9NPjCs88/3rTL0ZU6G0cr3PfTQue4lznFuZJ3krq+AlD9Fg9VepHWxSSwzK6W2bqDxW9g9y7F8Asvq8s1BERAU/rr/eabzTvvqul6UxPR2nqXNdPDHK5osC8XIF72WF8BKH6LB6q9GrVxhBRaZnnU5PJ54sll6H+AlD9Fg9VPgJQ/RYPVVv26HkzjsGeeLK2tSX+VVfXj+6VLfgJQ/RYPVWwwvBIKUOEETIg4gkMFrkbrqm/VRsg4pHcKnF5KN1kfGdV2s/psUZK9H1uiVJM90klPE97t7nNuTYWz9AC6PgJQ/RYPVXcNZGMUsPgiVLbyZ2j37pTeai/ptWwXCGEMa1rQA1oDQBuAAsAPQua81vLyaEERFBJBNaOhr6yNk0I2pogQWDe+M52HS4HMDjc9SpZ7C0kEEEZEEWIPQQdy9SLV4toxTVf+dBG8/KIs/1m2d7Vto1XZrbJcFE6tzyjzcDbtWQ/EpXDZMspb0F7iO66umbVHQOOTZm/VkNv9110jU7RdNR9oPyrX9sqfmVdjIpRZ+C4FNWSCOFhe7ifJYOlx8kf9zV00mqygjz5Jz/ADj3EdwICk1HQxwtDImMjaPJY0Nb3BVz10cfKjpUPxNfgeBtoqNsDTfYabu3bTjcud6ST7F5ydvK9RkXWi+AtD9Fg9VZ6NQq23LnJZZXuxgpDQ34wo/PR/eC9A4vhTKqCSGQXZILHpHEEdYIBHYsKm0No43teymha9hDmuDcwRuIW5XOovVklKPGCa4bVhnnPSfROfD5C2VpLCeZKBzHjhnwd0tOfvWmXqGenbI0te1r2nItcAWntByKjFdqvoJTfkTGT829zR3XsPQFpr1yx86KpUPwKHbK4Cwc4DoBNu5cFdh1OUXTUfaD8qyKbVNQMNyyR/U+R1v9tlb9tr+pz2Mik6DD5J5GxxMdJI7c1oue3qHWclfOgeiQw6n2XWM0hDpHDdcbmjqbn2kk8VuMMwaGmbswxRxDjsNAJ7TvPpWasV+pdi2rhF1dW3kj2m2ibcRp9i4bKznRvO4OtmD/AAncfQeCoXE8KlppDHMx0bxwPHradzh1hem1i4hhcVQ3Ymjjkb0PaDbrF9x6wlGpdXD5RM693J5jXMzOIsXOI6Lm3cryqtU9A83DJI+pkjrdzrrG/U5RfKqPtB+Vbfttf1KOxkUotjgWj81bII4WFx4u8hg6XHgPaeCuWk1VUEZuYnSece4juBAUopKKOFoZGxkbBuaxoa3uCrnro4+RHUaH4mDozo+yhp2Qsztm524vefGcfdbgAFtUReY25PLNKWOAiIoJ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0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0" y="170080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628" name="AutoShape 4" descr="data:image/jpeg;base64,/9j/4AAQSkZJRgABAQAAAQABAAD/2wCEAAkGBhQQERIUExQRExIUGRUVGRMUFhgXEhUVFBYVFxcYGBoXHSYfGBojGxUUHy8gIycpLCwsFR4xNzAqNSYsLCkBCQoKDgwOGg8PGikkHyIqLSoqKiwsKiwsLSwtLCksNSksLCwuLCkpLCksNCksKSwsLDQsKiwsLywpLCwpLDUsKf/AABEIAHYBqwMBIgACEQEDEQH/xAAcAAEAAgIDAQAAAAAAAAAAAAAABgcEBQIDCAH/xABLEAABAwICBQYICggGAgMAAAABAAIDBBEFIQYHEjFBEyJRYXGRFTJCc4GSobEWNVJTVHKTstHSFBcjNGKCs8ElM0Oi4vCj4SREY//EABoBAQADAQEBAAAAAAAAAAAAAAABAwQCBQb/xAAyEQACAgEDAQYDBwUBAAAAAAAAAQIDEQQSITETMkFRcZEFImEUM0KhwdHwI4Gx4fFS/9oADAMBAAIRAxEAPwC8UREARFgnFQ64ia6UjK7bcmD9c2b3XKlRb6HMpKPUzkWveak7v0dnUdt/tGytRiOks9E5pqYo3QuNuVhJyPW13G1+PpVkaZTeI4z5FM9RGtZkml54JOi6DVXYHtBe0gOGzvLSLggHevtJWMlaHMIc33EbwRwPUVTlZx4mlJtbl0O5ERSQEREAREQBERAEREAREQBERAEREAREQBERAEREAREQBERAEREAREQBERAEREAREQBERAEREAREQBERAEREAXF7w0EkgAAkk7gBvJXJaXTKN7qKcR3LtkZDfs7Q2v8Abddwjuko+bK7Z7IOSWcJs+UZNb+0dcU3kR7jKB5cn8J4M9JvuW1bUMAFi0C+wLbtoZbI7LEehQyj09iZQ2bzaiOMMbGQbOeBstIO617E+lMW0mpoqWKOKUSSxOhcLB3PMb2l9yRa7ht961T09jlt2vGcL9/9mOrVUKG9zWWuefy/0SSWs5SUxCV8EwFwxzWEPaPLbcc8dNjlxAUM0yxGeRwo9qKdxc137JjmvDhezHAuLb53uCLWzsu3EsQqMVLWQU+xGxwc2d+TmuHlNcPFPU25XPQ9rKKrkp6lmxVPzimJuyaM8GE7nXvcbyrq61R88u8vw8e7KbbJatdnXna+svp5Lz9Te6M6RwObHTXfFPExrDDO3k5ea0C4Bydu8klY+EVOziNQxviO2iRw2m7Nz3lwX3TyKmfEGysD5d8ZBtIw/KDhmAPao/guMihmjkqI3thqAWtqTmxrtrc7jnbf78yPDvl218IV9U8v6f8AfI+i09fY6ec59Gtq+v8Awsh0gFgSBc2F+JsTYddge5clGtP6zk6Fz2mzg6JzHD5QeHAj0Arf0k23Gx27aa13eAf7rRnnB5ysTscPJJ++TuREUloREQBERAEREAREQBERAEREAREQBERAEREAREQBERAEREAREQBERAEREAREQBERAEREAREQBERAEREB01cpZG9w3ta4jtAJWPglSJKeJwN+aAenaAs6/Xe6zSFE6jCKije59KdqJxuY99uqx39ozWa2cq5KSWV446+ppphGyLg3h+GenoY+l+EQGooGCJjXTz2eWixdGyNznA26Ts571uZ9DqYxSMbDG0vY5oda7htNIuCbkHNRTFcYlkqKWWSPYfTueWts4B5e0NIsc8gOC2J0irZcmRFvW2N3vdddy+KR2pRcvTnzIXwh7nJxivrwZur7GeUoI+UID6e8Em0bWMWQvf8Ah2fatXpviNPVsbGAXvY4ObM07JYQRfZO83tbo3HgFqG4cRWMppf2MlTtS3IGy92ZJOybFxsclPMK0Xhgsbbbx5T87HqG4e9VWW6i2Wa47E+cvr/YvjXpqV/Ulva8F09yIaOQMq6uRk0jjJGGudG6+28HrPAc2/1gp5iOFRVELoZGh0bhs7O61t1ugjKxG6yiOsPBHsLMQpsqinzeB/qRDfe2+wJv/CT0Ba7SHWVy0TI6UPa+RrdpxHOYXDNjBxdfK/d0jRCiGngpQfL6vxz/ADoedrfiHjb0XRL9P1I/NFM6VmG8sJYY5tlj+OybCxP8I2suBuOhXIZGx7Db22jsNHSQ0ut6rT3Ksn6uZGUD5rubWMtMwA+JyfO2etxGfaAOlbuj0oFdJhQZ4zuUnlA8jk4pI7dheXAdisabj2r6t8mf4bROcpSs4bTfokm8E4REUGoIiIAiIgCIiAIiIAiIgCIiAIiIAiIgCIiAIiIAiIgCIiAIiIAiIgCIiAIiIAiIgCIiAIiIAiIgCIiAwcZrXQRGUAuawhz2jMmPc8jrAO1/Ku+jrGTMD43Nex2Yc03H/epd5Ch2I6CvY90lDM6nc7Mx3PJE9Vt3YQfQuXlFFkrIPdFZXl4+q/Y+6x3ckyjqOFPUxOd9R12u/sPSpeCqxxvD8WmhfDMxssbrAlvJ3NiCCCLOBuBwWLhGK4rVRDkHExs/Z3HJNILABYl1je1t67dmYJYfH8/cy/bcP7ufsSXWfhbnU8dVFlNSPEoI37NxtdxDXeg9K7JtZ1M2GN42nyPaHGJozYSM2uJyFjccVoP1f19SQaicAfxyOkI7AOaPQVj4Fo1DBiT6Srbyl2h8D7lrJALkgjid+V/IO+4U7p2R2pdOf7Fbu1M38kNufGX7HXU4zXYu4xxNLYr5tZcRgf8A6PO/s9izNFcMGH4oKeoax7pIw6GWxttC5cBfccnC+/mjpVlwU7Y2hrGta0bmtAAHYAoHrWxCFjIHCRorIJGyRtGb7XG0HW8UGwOe/ZC5rUE/n9/I06b4bOdifM5/z2JhjuORUcLpZTZo3Dynu4NaOJKgGqCja6Wrm2dh3NDWcGRylz8r7wdlufQOtdeC4JUY3M2qrObStJ2IhcBw6Gjfs5Zu3m1h1TfCaER1lY5os1zaZoAFgOTZILDsBaoh82W+ngfQ6hQ0dbpi07JcSa6Jddq+ucZ9jeIiKTygixn4jE0kGSMEZEF7QR7V88Kw/Oxeu38VOGRkykWL4Vh+di9dv4p4Vh+di9dv4phjJlIuuGoa/wAVzXfVIPuXYoJCLpnrGMNnvY0ng5wHvK6/CsPzsXrt/FThjJlIsXwrD87F67fxTwrD87F67fxTDIyZSLF8Kw/Oxeu38V2wVLH32HNdbfskG3cmGSdqLHkxCNpIdJG0jgXNBHoJXHwrD87F67fxTDGTKRYvhWH52L12/inhWH52L12/imGRkykXVDVMf4rmu+qQfcu1QSERY9ZiEcI2pZGRt6XuDR7d6dQZCKOy6w8Pbvqoj9Xad90FdbdZOHn/AOyz0tePe1WdlP8A8v2Od0fMkyLWUGk9LOQIqiF5PAPbtH0XutmuGmupKeQiLF8Kw/Oxeu38UwSZSLGZiUTiAJIyTkAHtJJ71kqMAIi09dphRwG0lTA09G2Ce5typUW+iIbS6m4RRg6ysP8ApLfUk/Ksim08oJCA2qhueDjs/esu+ymvwv2I3R8zfouEUzXgOaQ5p3EEEHsI3rmqzoIi4yShoJcQ0DMkmwHaTuQHJFoarTuhjNnVUNxwa7a+7dY36ysP+kt9ST8qsVU3+F+xzuj5knRaSj02opTZlTAT0Fwaf91lumuvmMwuXFx6olNPofURFySFgYpiZpwHuje+LynRgufH/EWDNzektuR0WzGeiHUWk+VlGDh2OQVAvDNFJ1NcC70jeO5RCd3gjETIcqKuPOPkxT9J6Acz2E/JW7xrQCjqiXPiDJD/AKkZ2HX6TbInrIK0M+qCJ2QqanY+S4tcP7KYTlHKaymbFRpLOe0cfWOfzT59kTeqxGKIXkkjjHS9zWj2lVzrF0oopmRuhm2quB4fE+NpIBuLguyFsgcicwFqnaBQ0dQW1xm/R3EcnVRkCIH5M3NJYeu9v7WFheglDCA5kEb9xD3kyX6xtEjuT+pBqS4/MuUfh0e9Kc/okor822QhumWJ4oNikiETRYPkZwNs7yOyb02Ga3mjuqqKI8pVu/SZTmWm/JgneTfN56z3LNxqj8HTmuhA5F1hUwAgbTRuljBy228RxF+K4VesLl38jh0TqqXjIQW08d+LibE+zt4KVp3L5lz+hzZ8Vai6qIquP05b9ZdWcdFsUFFTyUzrvlhnlp4oh/mSA2kjt0DYeCXHIDepjAHbI2yC62ez4t+q/BaTR3Rf9Hc+eZ4mrJfHmtYAZcyMeS0WHWbehb9d2tOXB5cU8chERVHR5z00H+IVnnn+9aWy3WmnxhWeef71pV9FDur0POl1Y2UsvQsWglAWj/4lPuHkDoWn0y0BoxRzvjhjhkjY57Xs5ubRexG4g7s+lZI62DeMMudLSyUtBO6NwcxzmOG5zSWuHYRmre1YadPqiaaodtStbtMkPjPaPGa7pcMjfiL9GdPKRavJS3EqS3F5aexzHhXaitTg8nFcmpEi11/vNN5p331XVlY2uv8AeabzTvvquk033URZ3mfLJZWloBgOHzUTH1LYDKXPBL5Nl1g7LLaHBSP4K4P8ik+1/wCa4lqoxbWGSqm1nJRVlbWpIfsqr68f3St38FcH+RSfa/8ANb7AsFpqdhNKxjWSWJLCXNcRle9z1rNfqYzg4pMtrrcZZKS1kD/E6rtZ/TYozZSbWR8Z1Xaz+mxRkrfV3I+iM8+8xspZX1gmhNC+mgc6lgLnRxuJLBcksaST6SuvSHV9QmmmLYI4ntY9zXsGyWlrSQTbIjLcVm+2wzjDLexeMlGRSFpBaS0jcWkgjsIzCtTVhp7JLIKWocXkgmOR3j3aLljj5WVyDvytnkqoC2+iMpbX0hG/loh6zg0+wlX3VqcGmVwk4suTWFpgcPgHJ2M8pLWXzDQBznkcbXFh0nqKoyur5J3l8r3SPO9zzc/+h1BT7XWD+k03yeSdbovt5/2VdKvSQUa1LxZ3bJuWD6xhJsASegZlcpYHM8Zrm/WBHvUz1eacQYc2RssT3F7geVjDS61gNkhxGQIvkeO5TmbWDhlZG6OV9muBBbLG4AXG+9iAesFTO6cZY2NrzIjBNdSj1M9C9Ys1G9rJnulpiQCHG7ox8phOdh8ndboWzo9WdHNbk8SjeTwAjLu7butj+pFn0p/2Q/MubLqZLbL/AAyYwmuUWVK8FhIzBaSDwIIXl9wzK9LUNDyFMyIuL+TjDNsixdsNsCR6F5qdvKp0P4sfT9Tu/wADb6Gj/EKPz0f3gvQ1dWsgjfJIQ1jAXOJ4ALzzob8YUfno/vBWRrnxUsp4YQbcq8ud1tjsbdm05p/lCnUw32xiRVLbFshGl2sCeuc5oc6Kn3CJpttDpkI8Yno3D2qKr6pXq70QbiE7uUvyEQDngGxcSeay/C9iSegda2fLVDySKeZsid19XpGDRekY3ZbTU4b0cm0+0i5VY60tCY6XYqKduxG92w+MeK1xBLS0cAbOuN1wOlUVauM5bcYLJVOKyQ/AdJZ6J4dBIW9LDnG7qc3ce3f1q+NEtKGYhTiVo2XDmvZe5Y8cOsHeD0LzrsHoKnOqDEnRVpiz2ZmEEcNqPnNPdtj0qNVSpQcvFCqbTwWnpTpLHQU7pX5nxWMG97zuHUN5J4AFUPpBpRUVzy6Z5IvcRjKJvY3+5uetSfXFihkrGw35sLBl/HJzifVDFA00tKjFSfVi2bbwF8urJ1YaBxVLDU1Ddtm0WxxnxTs+M53TnkBuyKst+jVKW7JpqfZ3W5Jn4JZq4wltxkRqclk82LfaMaa1FA8bDi6K/OhcbsI42+Qesem63es3QllC5ksAtDKS0s3hjwL5E+SRfLhbsUGWiLjdDPgzhpwZ6XwTGI6uBk0Rux43He0jItPWDks5VTqUxU7VRTk82wlaOg+I7v5ncrWXi3V9nNxNkJblkIiKk7C6amDbbYOew8HMIuPWBB7CCu5EBH63BatwLW1jC05Fs1Mx4I6DsloPctFRaBVsW0I8QEMbv9OKGzB9RpeQz+WynqK1XSSwseyOHBMhUOq6F7g+qnqatw+ceQzuGftUtocPjgYGRMZGweSwAD2cVkIuZWSl1ZKil0CIi4OgiIgPOemnxhWeef71pludNPjCs88/3rTL6KHdXoedLqyVt1o4gBblm/ZR/lWFi+nVZVRmOWYmM72taxgdbp2QCR1KVM1KykA/pMWef+W78y5fqSl+kxfZu/Msqs06eVj2LdtjK1U01T4O6aubLY7EALieG04FrR25uP8AKpBQ6kgCDNUkt+THHsk/zOcfcrCwbBIaOIRQsDGDPpc48XOJzJXF+qg4uMOcnUKnnLKu11/vNN5p331XSsXXX+803mnffVdLRpvuoldneZ8sllaOgOF4bJRMdVCl5bafflHta+wdlkXDgpF4CwbooPtW/mXEtUotrDJVWVnKKMsvQGrb4spfqu/qPWF4CwbooPtW/mUjwV1OIxHTOiMceQbE4Oa29zbIm28lZNTerI4SfUurhtfUo/WR8Z1Xaz+mxRlSbWR8Z1Xaz+mxRlejV3I+iM0+8yUU2sqvjY1jZmhrAGgclGbBoAG9vQF04nrArqiN0ck52HZODWMZtDoJa0G3VdSGg1OySxRyCojAka19jG642mh1vG61kfqSl+kxfZu/MqO006fh7Fm2wrVSjVtg7qivhIHMhPKvPABvijtLrdx6FKqTUjn+1qsuiOOx73ONu5WBgGjsNDHycDNkHNzjm956XHj7guLtXDa1Dlkwqecs1mneh4xGANaQ2aMl0bjuz3td1Gwz4EBUlimjdTSkiaGVlvK2SWHscOae9XPpRrFhw+YQyRTvcWNftM2Nmzi4W5zgb832rT/rqpvmKr/x/nVOnldCPEco7sUG+vJTq+q6sE0qw/FZjC6laHlpcOXZFzrEXAsSSc7+grPrdWOHyA/seTPTG9zbei5b7FoerUXicWivss8plC2W90e0zqaJwMcjiwb4nkujI6LHxe0WWtxalbFPNGx22xj3ta/5TWuIByyWKtTSmuSrLTPSGEY0yspWzsya9p5p3tcLhzT2EFecHbyrl1R38HS33crJbs2GX9t1TTt5WTSxUJziv51LrXlJm30N+MKPz0f3gpjrtP7al6OTk+8y/wDZQ7Q34wo/PR/eCsPXVhxdDTzAZRucx3UJACPaz2rqx4vj6ER+7ZUitvUmByFSePKMv2bGXvKqRTfVZpUyjnfHM4MinDeefFa9t7Fx4AgkX4ZLvUxcq2kc1vElku5FwZKCNoEFu+4Nx3qsdZ+ndiyCkmcHNO1JJE4i1gQI9ppz3kkdQXkVVOyW1GyUlFZZaFksvOPwurfpVT9q/wDFTDVbiVVVVv7SeeSKJjnOa6RxaS7mtBBNuJP8q0T0bhFyb6FauTeMEf1lE+E6q/TH3cjHZRlTfW9hxjr+UtzZmNdf+Jg2HDuDO9QhelS81x9DNPvMv/VsB4MpbfJd38o+/tUmVY6p9MI2xfokrwx7XExlxs1zXG5aCfKBvlxurMMgAvcW6b5Lx74ONjz5mytpxRCdcIHg/P52O3bzv7XVJKxdbOl0dQY6aFwe2Nxe97TdpfYhrQeNrkk9Y61XS9TSRca+TLa05cE41PE+ED5mS/rRf+ldqqTUphxM1RPbmtaIwet52j7Gt7wrbXn6x5tNFPdCIiyFoREQBERAEREAREQBERAec9NPjCs88/3rTL0ZU6G0cr3PfTQue4lznFuZJ3krq+AlD9Fg9VepHWxSSwzK6W2bqDxW9g9y7F8Asvq8s1BERAU/rr/eabzTvvqul6UxPR2nqXNdPDHK5osC8XIF72WF8BKH6LB6q9GrVxhBRaZnnU5PJ54sll6H+AlD9Fg9VPgJQ/RYPVVv26HkzjsGeeLK2tSX+VVfXj+6VLfgJQ/RYPVWwwvBIKUOEETIg4gkMFrkbrqm/VRsg4pHcKnF5KN1kfGdV2s/psUZK9H1uiVJM90klPE97t7nNuTYWz9AC6PgJQ/RYPVXcNZGMUsPgiVLbyZ2j37pTeai/ptWwXCGEMa1rQA1oDQBuAAsAPQua81vLyaEERFBJBNaOhr6yNk0I2pogQWDe+M52HS4HMDjc9SpZ7C0kEEEZEEWIPQQdy9SLV4toxTVf+dBG8/KIs/1m2d7Vto1XZrbJcFE6tzyjzcDbtWQ/EpXDZMspb0F7iO66umbVHQOOTZm/VkNv9110jU7RdNR9oPyrX9sqfmVdjIpRZ+C4FNWSCOFhe7ifJYOlx8kf9zV00mqygjz5Jz/ADj3EdwICk1HQxwtDImMjaPJY0Nb3BVz10cfKjpUPxNfgeBtoqNsDTfYabu3bTjcud6ST7F5ydvK9RkXWi+AtD9Fg9VZ6NQq23LnJZZXuxgpDQ34wo/PR/eC9A4vhTKqCSGQXZILHpHEEdYIBHYsKm0No43teymha9hDmuDcwRuIW5XOovVklKPGCa4bVhnnPSfROfD5C2VpLCeZKBzHjhnwd0tOfvWmXqGenbI0te1r2nItcAWntByKjFdqvoJTfkTGT829zR3XsPQFpr1yx86KpUPwKHbK4Cwc4DoBNu5cFdh1OUXTUfaD8qyKbVNQMNyyR/U+R1v9tlb9tr+pz2Mik6DD5J5GxxMdJI7c1oue3qHWclfOgeiQw6n2XWM0hDpHDdcbmjqbn2kk8VuMMwaGmbswxRxDjsNAJ7TvPpWasV+pdi2rhF1dW3kj2m2ibcRp9i4bKznRvO4OtmD/AAncfQeCoXE8KlppDHMx0bxwPHradzh1hem1i4hhcVQ3Ymjjkb0PaDbrF9x6wlGpdXD5RM693J5jXMzOIsXOI6Lm3cryqtU9A83DJI+pkjrdzrrG/U5RfKqPtB+Vbfttf1KOxkUotjgWj81bII4WFx4u8hg6XHgPaeCuWk1VUEZuYnSece4juBAUopKKOFoZGxkbBuaxoa3uCrnro4+RHUaH4mDozo+yhp2Qsztm524vefGcfdbgAFtUReY25PLNKWOAiIoJ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Rectangle 17"/>
          <p:cNvSpPr/>
          <p:nvPr/>
        </p:nvSpPr>
        <p:spPr>
          <a:xfrm rot="9980503">
            <a:off x="2758214" y="2951591"/>
            <a:ext cx="1673055" cy="114724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4355976" y="2766414"/>
            <a:ext cx="1883517" cy="128404"/>
          </a:xfrm>
          <a:prstGeom prst="rect">
            <a:avLst/>
          </a:prstGeom>
          <a:gradFill flip="none" rotWithShape="1">
            <a:gsLst>
              <a:gs pos="50000">
                <a:srgbClr val="C7E7D9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 19"/>
          <p:cNvSpPr/>
          <p:nvPr/>
        </p:nvSpPr>
        <p:spPr>
          <a:xfrm rot="20442339">
            <a:off x="6090860" y="2474688"/>
            <a:ext cx="1897285" cy="120018"/>
          </a:xfrm>
          <a:prstGeom prst="rect">
            <a:avLst/>
          </a:prstGeom>
          <a:gradFill flip="none" rotWithShape="1">
            <a:gsLst>
              <a:gs pos="5000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/>
          <p:cNvSpPr/>
          <p:nvPr/>
        </p:nvSpPr>
        <p:spPr>
          <a:xfrm rot="651400">
            <a:off x="1183456" y="2980444"/>
            <a:ext cx="1673055" cy="114724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Graaddagen correctie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5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0" y="170080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628" name="AutoShape 4" descr="data:image/jpeg;base64,/9j/4AAQSkZJRgABAQAAAQABAAD/2wCEAAkGBhQQERIUExQRExIUGRUVGRMUFhgXEhUVFBYVFxcYGBoXHSYfGBojGxUUHy8gIycpLCwsFR4xNzAqNSYsLCkBCQoKDgwOGg8PGikkHyIqLSoqKiwsKiwsLSwtLCksNSksLCwuLCkpLCksNCksKSwsLDQsKiwsLywpLCwpLDUsKf/AABEIAHYBqwMBIgACEQEDEQH/xAAcAAEAAgIDAQAAAAAAAAAAAAAABgcEBQIDCAH/xABLEAABAwICBQYICggGAgMAAAABAAIDBBEFIQYHEjFBEyJRYXGRFTJCc4GSobEWNVJTVHKTstHSFBcjNGKCs8ElM0Oi4vCj4SREY//EABoBAQADAQEBAAAAAAAAAAAAAAABAwQCBQb/xAAyEQACAgEDAQYDBwUBAAAAAAAAAQIDEQQSITETMkFRcZEFImEUM0KhwdHwI4Gx4fFS/9oADAMBAAIRAxEAPwC8UREARFgnFQ64ia6UjK7bcmD9c2b3XKlRb6HMpKPUzkWveak7v0dnUdt/tGytRiOks9E5pqYo3QuNuVhJyPW13G1+PpVkaZTeI4z5FM9RGtZkml54JOi6DVXYHtBe0gOGzvLSLggHevtJWMlaHMIc33EbwRwPUVTlZx4mlJtbl0O5ERSQEREAREQBERAEREAREQBERAEREAREQBERAEREAREQBERAEREAREQBERAEREAREQBERAEREAREQBERAEREAXF7w0EkgAAkk7gBvJXJaXTKN7qKcR3LtkZDfs7Q2v8Abddwjuko+bK7Z7IOSWcJs+UZNb+0dcU3kR7jKB5cn8J4M9JvuW1bUMAFi0C+wLbtoZbI7LEehQyj09iZQ2bzaiOMMbGQbOeBstIO617E+lMW0mpoqWKOKUSSxOhcLB3PMb2l9yRa7ht961T09jlt2vGcL9/9mOrVUKG9zWWuefy/0SSWs5SUxCV8EwFwxzWEPaPLbcc8dNjlxAUM0yxGeRwo9qKdxc137JjmvDhezHAuLb53uCLWzsu3EsQqMVLWQU+xGxwc2d+TmuHlNcPFPU25XPQ9rKKrkp6lmxVPzimJuyaM8GE7nXvcbyrq61R88u8vw8e7KbbJatdnXna+svp5Lz9Te6M6RwObHTXfFPExrDDO3k5ea0C4Bydu8klY+EVOziNQxviO2iRw2m7Nz3lwX3TyKmfEGysD5d8ZBtIw/KDhmAPao/guMihmjkqI3thqAWtqTmxrtrc7jnbf78yPDvl218IV9U8v6f8AfI+i09fY6ec59Gtq+v8Awsh0gFgSBc2F+JsTYddge5clGtP6zk6Fz2mzg6JzHD5QeHAj0Arf0k23Gx27aa13eAf7rRnnB5ysTscPJJ++TuREUloREQBERAEREAREQBERAEREAREQBERAEREAREQBERAEREAREQBERAEREAREQBERAEREAREQBERAEREB01cpZG9w3ta4jtAJWPglSJKeJwN+aAenaAs6/Xe6zSFE6jCKije59KdqJxuY99uqx39ozWa2cq5KSWV446+ppphGyLg3h+GenoY+l+EQGooGCJjXTz2eWixdGyNznA26Ts571uZ9DqYxSMbDG0vY5oda7htNIuCbkHNRTFcYlkqKWWSPYfTueWts4B5e0NIsc8gOC2J0irZcmRFvW2N3vdddy+KR2pRcvTnzIXwh7nJxivrwZur7GeUoI+UID6e8Em0bWMWQvf8Ah2fatXpviNPVsbGAXvY4ObM07JYQRfZO83tbo3HgFqG4cRWMppf2MlTtS3IGy92ZJOybFxsclPMK0Xhgsbbbx5T87HqG4e9VWW6i2Wa47E+cvr/YvjXpqV/Ulva8F09yIaOQMq6uRk0jjJGGudG6+28HrPAc2/1gp5iOFRVELoZGh0bhs7O61t1ugjKxG6yiOsPBHsLMQpsqinzeB/qRDfe2+wJv/CT0Ba7SHWVy0TI6UPa+RrdpxHOYXDNjBxdfK/d0jRCiGngpQfL6vxz/ADoedrfiHjb0XRL9P1I/NFM6VmG8sJYY5tlj+OybCxP8I2suBuOhXIZGx7Db22jsNHSQ0ut6rT3Ksn6uZGUD5rubWMtMwA+JyfO2etxGfaAOlbuj0oFdJhQZ4zuUnlA8jk4pI7dheXAdisabj2r6t8mf4bROcpSs4bTfokm8E4REUGoIiIAiIgCIiAIiIAiIgCIiAIiIAiIgCIiAIiIAiIgCIiAIiIAiIgCIiAIiIAiIgCIiAIiIAiIgCIiAwcZrXQRGUAuawhz2jMmPc8jrAO1/Ku+jrGTMD43Nex2Yc03H/epd5Ch2I6CvY90lDM6nc7Mx3PJE9Vt3YQfQuXlFFkrIPdFZXl4+q/Y+6x3ckyjqOFPUxOd9R12u/sPSpeCqxxvD8WmhfDMxssbrAlvJ3NiCCCLOBuBwWLhGK4rVRDkHExs/Z3HJNILABYl1je1t67dmYJYfH8/cy/bcP7ufsSXWfhbnU8dVFlNSPEoI37NxtdxDXeg9K7JtZ1M2GN42nyPaHGJozYSM2uJyFjccVoP1f19SQaicAfxyOkI7AOaPQVj4Fo1DBiT6Srbyl2h8D7lrJALkgjid+V/IO+4U7p2R2pdOf7Fbu1M38kNufGX7HXU4zXYu4xxNLYr5tZcRgf8A6PO/s9izNFcMGH4oKeoax7pIw6GWxttC5cBfccnC+/mjpVlwU7Y2hrGta0bmtAAHYAoHrWxCFjIHCRorIJGyRtGb7XG0HW8UGwOe/ZC5rUE/n9/I06b4bOdifM5/z2JhjuORUcLpZTZo3Dynu4NaOJKgGqCja6Wrm2dh3NDWcGRylz8r7wdlufQOtdeC4JUY3M2qrObStJ2IhcBw6Gjfs5Zu3m1h1TfCaER1lY5os1zaZoAFgOTZILDsBaoh82W+ngfQ6hQ0dbpi07JcSa6Jddq+ucZ9jeIiKTygixn4jE0kGSMEZEF7QR7V88Kw/Oxeu38VOGRkykWL4Vh+di9dv4p4Vh+di9dv4phjJlIuuGoa/wAVzXfVIPuXYoJCLpnrGMNnvY0ng5wHvK6/CsPzsXrt/FThjJlIsXwrD87F67fxTwrD87F67fxTDIyZSLF8Kw/Oxeu38V2wVLH32HNdbfskG3cmGSdqLHkxCNpIdJG0jgXNBHoJXHwrD87F67fxTDGTKRYvhWH52L12/inhWH52L12/imGRkykXVDVMf4rmu+qQfcu1QSERY9ZiEcI2pZGRt6XuDR7d6dQZCKOy6w8Pbvqoj9Xad90FdbdZOHn/AOyz0tePe1WdlP8A8v2Od0fMkyLWUGk9LOQIqiF5PAPbtH0XutmuGmupKeQiLF8Kw/Oxeu38UwSZSLGZiUTiAJIyTkAHtJJ71kqMAIi09dphRwG0lTA09G2Ce5typUW+iIbS6m4RRg6ysP8ApLfUk/Ksim08oJCA2qhueDjs/esu+ymvwv2I3R8zfouEUzXgOaQ5p3EEEHsI3rmqzoIi4yShoJcQ0DMkmwHaTuQHJFoarTuhjNnVUNxwa7a+7dY36ysP+kt9ST8qsVU3+F+xzuj5knRaSj02opTZlTAT0Fwaf91lumuvmMwuXFx6olNPofURFySFgYpiZpwHuje+LynRgufH/EWDNzektuR0WzGeiHUWk+VlGDh2OQVAvDNFJ1NcC70jeO5RCd3gjETIcqKuPOPkxT9J6Acz2E/JW7xrQCjqiXPiDJD/AKkZ2HX6TbInrIK0M+qCJ2QqanY+S4tcP7KYTlHKaymbFRpLOe0cfWOfzT59kTeqxGKIXkkjjHS9zWj2lVzrF0oopmRuhm2quB4fE+NpIBuLguyFsgcicwFqnaBQ0dQW1xm/R3EcnVRkCIH5M3NJYeu9v7WFheglDCA5kEb9xD3kyX6xtEjuT+pBqS4/MuUfh0e9Kc/okor822QhumWJ4oNikiETRYPkZwNs7yOyb02Ga3mjuqqKI8pVu/SZTmWm/JgneTfN56z3LNxqj8HTmuhA5F1hUwAgbTRuljBy228RxF+K4VesLl38jh0TqqXjIQW08d+LibE+zt4KVp3L5lz+hzZ8Vai6qIquP05b9ZdWcdFsUFFTyUzrvlhnlp4oh/mSA2kjt0DYeCXHIDepjAHbI2yC62ez4t+q/BaTR3Rf9Hc+eZ4mrJfHmtYAZcyMeS0WHWbehb9d2tOXB5cU8chERVHR5z00H+IVnnn+9aWy3WmnxhWeef71pV9FDur0POl1Y2UsvQsWglAWj/4lPuHkDoWn0y0BoxRzvjhjhkjY57Xs5ubRexG4g7s+lZI62DeMMudLSyUtBO6NwcxzmOG5zSWuHYRmre1YadPqiaaodtStbtMkPjPaPGa7pcMjfiL9GdPKRavJS3EqS3F5aexzHhXaitTg8nFcmpEi11/vNN5p331XVlY2uv8AeabzTvvquk033URZ3mfLJZWloBgOHzUTH1LYDKXPBL5Nl1g7LLaHBSP4K4P8ik+1/wCa4lqoxbWGSqm1nJRVlbWpIfsqr68f3St38FcH+RSfa/8ANb7AsFpqdhNKxjWSWJLCXNcRle9z1rNfqYzg4pMtrrcZZKS1kD/E6rtZ/TYozZSbWR8Z1Xaz+mxRkrfV3I+iM8+8xspZX1gmhNC+mgc6lgLnRxuJLBcksaST6SuvSHV9QmmmLYI4ntY9zXsGyWlrSQTbIjLcVm+2wzjDLexeMlGRSFpBaS0jcWkgjsIzCtTVhp7JLIKWocXkgmOR3j3aLljj5WVyDvytnkqoC2+iMpbX0hG/loh6zg0+wlX3VqcGmVwk4suTWFpgcPgHJ2M8pLWXzDQBznkcbXFh0nqKoyur5J3l8r3SPO9zzc/+h1BT7XWD+k03yeSdbovt5/2VdKvSQUa1LxZ3bJuWD6xhJsASegZlcpYHM8Zrm/WBHvUz1eacQYc2RssT3F7geVjDS61gNkhxGQIvkeO5TmbWDhlZG6OV9muBBbLG4AXG+9iAesFTO6cZY2NrzIjBNdSj1M9C9Ys1G9rJnulpiQCHG7ox8phOdh8ndboWzo9WdHNbk8SjeTwAjLu7butj+pFn0p/2Q/MubLqZLbL/AAyYwmuUWVK8FhIzBaSDwIIXl9wzK9LUNDyFMyIuL+TjDNsixdsNsCR6F5qdvKp0P4sfT9Tu/wADb6Gj/EKPz0f3gvQ1dWsgjfJIQ1jAXOJ4ALzzob8YUfno/vBWRrnxUsp4YQbcq8ud1tjsbdm05p/lCnUw32xiRVLbFshGl2sCeuc5oc6Kn3CJpttDpkI8Yno3D2qKr6pXq70QbiE7uUvyEQDngGxcSeay/C9iSegda2fLVDySKeZsid19XpGDRekY3ZbTU4b0cm0+0i5VY60tCY6XYqKduxG92w+MeK1xBLS0cAbOuN1wOlUVauM5bcYLJVOKyQ/AdJZ6J4dBIW9LDnG7qc3ce3f1q+NEtKGYhTiVo2XDmvZe5Y8cOsHeD0LzrsHoKnOqDEnRVpiz2ZmEEcNqPnNPdtj0qNVSpQcvFCqbTwWnpTpLHQU7pX5nxWMG97zuHUN5J4AFUPpBpRUVzy6Z5IvcRjKJvY3+5uetSfXFihkrGw35sLBl/HJzifVDFA00tKjFSfVi2bbwF8urJ1YaBxVLDU1Ddtm0WxxnxTs+M53TnkBuyKst+jVKW7JpqfZ3W5Jn4JZq4wltxkRqclk82LfaMaa1FA8bDi6K/OhcbsI42+Qesem63es3QllC5ksAtDKS0s3hjwL5E+SRfLhbsUGWiLjdDPgzhpwZ6XwTGI6uBk0Rux43He0jItPWDks5VTqUxU7VRTk82wlaOg+I7v5ncrWXi3V9nNxNkJblkIiKk7C6amDbbYOew8HMIuPWBB7CCu5EBH63BatwLW1jC05Fs1Mx4I6DsloPctFRaBVsW0I8QEMbv9OKGzB9RpeQz+WynqK1XSSwseyOHBMhUOq6F7g+qnqatw+ceQzuGftUtocPjgYGRMZGweSwAD2cVkIuZWSl1ZKil0CIi4OgiIgPOemnxhWeef71pludNPjCs88/3rTL6KHdXoedLqyVt1o4gBblm/ZR/lWFi+nVZVRmOWYmM72taxgdbp2QCR1KVM1KykA/pMWef+W78y5fqSl+kxfZu/Msqs06eVj2LdtjK1U01T4O6aubLY7EALieG04FrR25uP8AKpBQ6kgCDNUkt+THHsk/zOcfcrCwbBIaOIRQsDGDPpc48XOJzJXF+qg4uMOcnUKnnLKu11/vNN5p331XSsXXX+803mnffVdLRpvuoldneZ8sllaOgOF4bJRMdVCl5bafflHta+wdlkXDgpF4CwbooPtW/mXEtUotrDJVWVnKKMsvQGrb4spfqu/qPWF4CwbooPtW/mUjwV1OIxHTOiMceQbE4Oa29zbIm28lZNTerI4SfUurhtfUo/WR8Z1Xaz+mxRlSbWR8Z1Xaz+mxRlejV3I+iM0+8yUU2sqvjY1jZmhrAGgclGbBoAG9vQF04nrArqiN0ck52HZODWMZtDoJa0G3VdSGg1OySxRyCojAka19jG642mh1vG61kfqSl+kxfZu/MqO006fh7Fm2wrVSjVtg7qivhIHMhPKvPABvijtLrdx6FKqTUjn+1qsuiOOx73ONu5WBgGjsNDHycDNkHNzjm956XHj7guLtXDa1Dlkwqecs1mneh4xGANaQ2aMl0bjuz3td1Gwz4EBUlimjdTSkiaGVlvK2SWHscOae9XPpRrFhw+YQyRTvcWNftM2Nmzi4W5zgb832rT/rqpvmKr/x/nVOnldCPEco7sUG+vJTq+q6sE0qw/FZjC6laHlpcOXZFzrEXAsSSc7+grPrdWOHyA/seTPTG9zbei5b7FoerUXicWivss8plC2W90e0zqaJwMcjiwb4nkujI6LHxe0WWtxalbFPNGx22xj3ta/5TWuIByyWKtTSmuSrLTPSGEY0yspWzsya9p5p3tcLhzT2EFecHbyrl1R38HS33crJbs2GX9t1TTt5WTSxUJziv51LrXlJm30N+MKPz0f3gpjrtP7al6OTk+8y/wDZQ7Q34wo/PR/eCsPXVhxdDTzAZRucx3UJACPaz2rqx4vj6ER+7ZUitvUmByFSePKMv2bGXvKqRTfVZpUyjnfHM4MinDeefFa9t7Fx4AgkX4ZLvUxcq2kc1vElku5FwZKCNoEFu+4Nx3qsdZ+ndiyCkmcHNO1JJE4i1gQI9ppz3kkdQXkVVOyW1GyUlFZZaFksvOPwurfpVT9q/wDFTDVbiVVVVv7SeeSKJjnOa6RxaS7mtBBNuJP8q0T0bhFyb6FauTeMEf1lE+E6q/TH3cjHZRlTfW9hxjr+UtzZmNdf+Jg2HDuDO9QhelS81x9DNPvMv/VsB4MpbfJd38o+/tUmVY6p9MI2xfokrwx7XExlxs1zXG5aCfKBvlxurMMgAvcW6b5Lx74ONjz5mytpxRCdcIHg/P52O3bzv7XVJKxdbOl0dQY6aFwe2Nxe97TdpfYhrQeNrkk9Y61XS9TSRca+TLa05cE41PE+ED5mS/rRf+ldqqTUphxM1RPbmtaIwet52j7Gt7wrbXn6x5tNFPdCIiyFoREQBERAEREAREQBERAec9NPjCs88/3rTL0ZU6G0cr3PfTQue4lznFuZJ3krq+AlD9Fg9VepHWxSSwzK6W2bqDxW9g9y7F8Asvq8s1BERAU/rr/eabzTvvqul6UxPR2nqXNdPDHK5osC8XIF72WF8BKH6LB6q9GrVxhBRaZnnU5PJ54sll6H+AlD9Fg9VPgJQ/RYPVVv26HkzjsGeeLK2tSX+VVfXj+6VLfgJQ/RYPVWwwvBIKUOEETIg4gkMFrkbrqm/VRsg4pHcKnF5KN1kfGdV2s/psUZK9H1uiVJM90klPE97t7nNuTYWz9AC6PgJQ/RYPVXcNZGMUsPgiVLbyZ2j37pTeai/ptWwXCGEMa1rQA1oDQBuAAsAPQua81vLyaEERFBJBNaOhr6yNk0I2pogQWDe+M52HS4HMDjc9SpZ7C0kEEEZEEWIPQQdy9SLV4toxTVf+dBG8/KIs/1m2d7Vto1XZrbJcFE6tzyjzcDbtWQ/EpXDZMspb0F7iO66umbVHQOOTZm/VkNv9110jU7RdNR9oPyrX9sqfmVdjIpRZ+C4FNWSCOFhe7ifJYOlx8kf9zV00mqygjz5Jz/ADj3EdwICk1HQxwtDImMjaPJY0Nb3BVz10cfKjpUPxNfgeBtoqNsDTfYabu3bTjcud6ST7F5ydvK9RkXWi+AtD9Fg9VZ6NQq23LnJZZXuxgpDQ34wo/PR/eC9A4vhTKqCSGQXZILHpHEEdYIBHYsKm0No43teymha9hDmuDcwRuIW5XOovVklKPGCa4bVhnnPSfROfD5C2VpLCeZKBzHjhnwd0tOfvWmXqGenbI0te1r2nItcAWntByKjFdqvoJTfkTGT829zR3XsPQFpr1yx86KpUPwKHbK4Cwc4DoBNu5cFdh1OUXTUfaD8qyKbVNQMNyyR/U+R1v9tlb9tr+pz2Mik6DD5J5GxxMdJI7c1oue3qHWclfOgeiQw6n2XWM0hDpHDdcbmjqbn2kk8VuMMwaGmbswxRxDjsNAJ7TvPpWasV+pdi2rhF1dW3kj2m2ibcRp9i4bKznRvO4OtmD/AAncfQeCoXE8KlppDHMx0bxwPHradzh1hem1i4hhcVQ3Ymjjkb0PaDbrF9x6wlGpdXD5RM693J5jXMzOIsXOI6Lm3cryqtU9A83DJI+pkjrdzrrG/U5RfKqPtB+Vbfttf1KOxkUotjgWj81bII4WFx4u8hg6XHgPaeCuWk1VUEZuYnSece4juBAUopKKOFoZGxkbBuaxoa3uCrnro4+RHUaH4mDozo+yhp2Qsztm524vefGcfdbgAFtUReY25PLNKWOAiIoJ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Rectangle 17"/>
          <p:cNvSpPr/>
          <p:nvPr/>
        </p:nvSpPr>
        <p:spPr>
          <a:xfrm rot="9980503">
            <a:off x="2758214" y="2951591"/>
            <a:ext cx="1673055" cy="114724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4355976" y="2766414"/>
            <a:ext cx="1883517" cy="128404"/>
          </a:xfrm>
          <a:prstGeom prst="rect">
            <a:avLst/>
          </a:prstGeom>
          <a:gradFill flip="none" rotWithShape="1">
            <a:gsLst>
              <a:gs pos="50000">
                <a:srgbClr val="C7E7D9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 19"/>
          <p:cNvSpPr/>
          <p:nvPr/>
        </p:nvSpPr>
        <p:spPr>
          <a:xfrm rot="20442339">
            <a:off x="6090860" y="2474688"/>
            <a:ext cx="1897285" cy="120018"/>
          </a:xfrm>
          <a:prstGeom prst="rect">
            <a:avLst/>
          </a:prstGeom>
          <a:gradFill flip="none" rotWithShape="1">
            <a:gsLst>
              <a:gs pos="5000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/>
          <p:cNvSpPr/>
          <p:nvPr/>
        </p:nvSpPr>
        <p:spPr>
          <a:xfrm rot="651400">
            <a:off x="1183456" y="2980444"/>
            <a:ext cx="1673055" cy="114724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50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Graaddagen correctie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4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37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5720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encrypted-tbn2.gstatic.com/images?q=tbn:ANd9GcRiq39T8VpVuVidMZP-F-rrBXFs1rjFDqvljYAsvJddREkQtr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33000"/>
            <a:ext cx="2952328" cy="17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429000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Well-chosen KPI’s</a:t>
            </a:r>
            <a:endParaRPr lang="nl-BE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00808"/>
            <a:ext cx="0" cy="453650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4077072"/>
            <a:ext cx="856895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s://encrypted-tbn2.gstatic.com/images?q=tbn:ANd9GcSBshwe9b4W1Ab62sV-1Z7vd8qHCv9ijzGj8wVGfJVcwTHS9WU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071" y="4562822"/>
            <a:ext cx="3150857" cy="1890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4221088"/>
            <a:ext cx="256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Reliable benchmarking</a:t>
            </a:r>
            <a:endParaRPr lang="nl-BE" sz="2000" dirty="0">
              <a:latin typeface="+mj-lt"/>
            </a:endParaRPr>
          </a:p>
        </p:txBody>
      </p:sp>
      <p:pic>
        <p:nvPicPr>
          <p:cNvPr id="13" name="Picture 6" descr="https://encrypted-tbn0.gstatic.com/images?q=tbn:ANd9GcQIl-eCsmvoGR7w7EAU63OrRpSGRu4jaI9A-P7JQYKHvu8hHj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2387115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94769" y="4235602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+mj-lt"/>
              </a:rPr>
              <a:t>A list of energy saving measures</a:t>
            </a:r>
            <a:endParaRPr lang="nl-BE" sz="2000" dirty="0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228184" y="2969212"/>
            <a:ext cx="689501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3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accent6"/>
                </a:solidFill>
              </a:rPr>
              <a:t>Energieaudit: Rapport</a:t>
            </a:r>
            <a:endParaRPr lang="nl-BE" sz="2400" dirty="0" smtClean="0">
              <a:solidFill>
                <a:schemeClr val="accent6"/>
              </a:solidFill>
            </a:endParaRPr>
          </a:p>
          <a:p>
            <a:r>
              <a:rPr lang="nl-BE" sz="2000" dirty="0" smtClean="0"/>
              <a:t>Energiebalans</a:t>
            </a:r>
          </a:p>
          <a:p>
            <a:r>
              <a:rPr lang="nl-BE" sz="2000" dirty="0" smtClean="0"/>
              <a:t>Resultaten metingen</a:t>
            </a:r>
          </a:p>
          <a:p>
            <a:r>
              <a:rPr lang="nl-BE" sz="2000" dirty="0" smtClean="0"/>
              <a:t>Energieverlies in kaart gebracht </a:t>
            </a:r>
          </a:p>
          <a:p>
            <a:r>
              <a:rPr lang="nl-BE" sz="2000" dirty="0" smtClean="0"/>
              <a:t>Maatregelen uitgewerkt, met prioriteiten</a:t>
            </a:r>
          </a:p>
          <a:p>
            <a:pPr lvl="1"/>
            <a:r>
              <a:rPr lang="nl-BE" sz="1600" dirty="0" smtClean="0"/>
              <a:t>Prijs investering</a:t>
            </a:r>
          </a:p>
          <a:p>
            <a:pPr lvl="1"/>
            <a:r>
              <a:rPr lang="nl-BE" sz="1600" dirty="0" smtClean="0"/>
              <a:t>TVT</a:t>
            </a:r>
          </a:p>
          <a:p>
            <a:pPr lvl="1"/>
            <a:r>
              <a:rPr lang="nl-BE" sz="1600" dirty="0" smtClean="0"/>
              <a:t>IRR</a:t>
            </a:r>
          </a:p>
          <a:p>
            <a:pPr lvl="1"/>
            <a:r>
              <a:rPr lang="nl-BE" sz="1600" dirty="0" smtClean="0"/>
              <a:t>Complexiteit</a:t>
            </a:r>
          </a:p>
          <a:p>
            <a:pPr lvl="1"/>
            <a:r>
              <a:rPr lang="nl-BE" sz="1600" dirty="0" smtClean="0"/>
              <a:t>CO2 besparing</a:t>
            </a:r>
          </a:p>
          <a:p>
            <a:pPr lvl="1"/>
            <a:endParaRPr lang="nl-BE" sz="1600" dirty="0" smtClean="0"/>
          </a:p>
          <a:p>
            <a:r>
              <a:rPr lang="nl-BE" sz="2000" dirty="0" smtClean="0"/>
              <a:t>Toelichting van het rapport</a:t>
            </a:r>
            <a:endParaRPr lang="nl-BE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38</a:t>
            </a:fld>
            <a:endParaRPr lang="nl-BE"/>
          </a:p>
        </p:txBody>
      </p:sp>
      <p:sp>
        <p:nvSpPr>
          <p:cNvPr id="2" name="Afgeronde rechthoek 1"/>
          <p:cNvSpPr/>
          <p:nvPr/>
        </p:nvSpPr>
        <p:spPr>
          <a:xfrm>
            <a:off x="560962" y="3117822"/>
            <a:ext cx="4824536" cy="1800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6271589" y="4041938"/>
            <a:ext cx="291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+mn-lt"/>
              </a:rPr>
              <a:t>INPUT</a:t>
            </a:r>
          </a:p>
          <a:p>
            <a:r>
              <a:rPr lang="nl-BE" dirty="0" smtClean="0">
                <a:latin typeface="+mn-lt"/>
              </a:rPr>
              <a:t>Energie Actie Plan</a:t>
            </a:r>
            <a:endParaRPr lang="nl-BE" dirty="0">
              <a:latin typeface="+mn-lt"/>
            </a:endParaRPr>
          </a:p>
        </p:txBody>
      </p:sp>
      <p:sp>
        <p:nvSpPr>
          <p:cNvPr id="12" name="PIJL-RECHTS 11"/>
          <p:cNvSpPr/>
          <p:nvPr/>
        </p:nvSpPr>
        <p:spPr>
          <a:xfrm rot="10800000">
            <a:off x="5508104" y="4191513"/>
            <a:ext cx="720080" cy="3471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Lijst van maatregelen</a:t>
            </a:r>
            <a:endParaRPr lang="nl-B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Maatregelen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Quick wins! </a:t>
            </a:r>
          </a:p>
          <a:p>
            <a:pPr lvl="1"/>
            <a:r>
              <a:rPr lang="nl-BE" dirty="0" smtClean="0"/>
              <a:t>“gratis”</a:t>
            </a:r>
          </a:p>
          <a:p>
            <a:pPr lvl="1"/>
            <a:r>
              <a:rPr lang="nl-BE" dirty="0" smtClean="0"/>
              <a:t>Meestal gelinkt aan regelingen/sturingen</a:t>
            </a:r>
          </a:p>
          <a:p>
            <a:r>
              <a:rPr lang="nl-BE" dirty="0" smtClean="0"/>
              <a:t>Investeringskost vs jaarlijkse opbrengst</a:t>
            </a:r>
          </a:p>
          <a:p>
            <a:pPr lvl="1"/>
            <a:r>
              <a:rPr lang="nl-BE" dirty="0" smtClean="0"/>
              <a:t>Pay back</a:t>
            </a:r>
          </a:p>
          <a:p>
            <a:pPr lvl="1"/>
            <a:r>
              <a:rPr lang="nl-BE" dirty="0" smtClean="0"/>
              <a:t>IRR</a:t>
            </a:r>
          </a:p>
          <a:p>
            <a:r>
              <a:rPr lang="nl-BE" dirty="0" smtClean="0"/>
              <a:t>Subsidies in rekening brengen</a:t>
            </a:r>
          </a:p>
          <a:p>
            <a:pPr lvl="1"/>
            <a:r>
              <a:rPr lang="nl-BE" dirty="0" smtClean="0"/>
              <a:t>Verschillend voor lokale besturen / bedrijven / vzw’s</a:t>
            </a:r>
          </a:p>
          <a:p>
            <a:pPr lvl="1"/>
            <a:r>
              <a:rPr lang="nl-BE" dirty="0" smtClean="0"/>
              <a:t>Zie energiesparen.be of PIVA </a:t>
            </a:r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76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RUir2dgmBBS2_jrRSAQnouGe61fiuZHE2oofqGDXRCHOODin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070" y="4952187"/>
            <a:ext cx="753287" cy="753288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SHABhWjtddO0a6OnM-8BYQmIXZg4qJ9z3LT0QIBpb-b_-vmSLS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51" y="4814754"/>
            <a:ext cx="2086715" cy="636626"/>
          </a:xfrm>
          <a:prstGeom prst="rect">
            <a:avLst/>
          </a:prstGeom>
          <a:noFill/>
        </p:spPr>
      </p:pic>
      <p:pic>
        <p:nvPicPr>
          <p:cNvPr id="6" name="Picture 8" descr="https://encrypted-tbn1.gstatic.com/images?q=tbn:ANd9GcQpK0Pz2hbP50l5WMxnDDbSv6AKZYLJU7e9FoAPVt7hxnnDsOU0Xs5Z5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051" y="2155392"/>
            <a:ext cx="1512168" cy="1080120"/>
          </a:xfrm>
          <a:prstGeom prst="rect">
            <a:avLst/>
          </a:prstGeom>
          <a:noFill/>
        </p:spPr>
      </p:pic>
      <p:pic>
        <p:nvPicPr>
          <p:cNvPr id="8" name="Picture 24" descr="branta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766" y="2301440"/>
            <a:ext cx="2232248" cy="781288"/>
          </a:xfrm>
          <a:prstGeom prst="rect">
            <a:avLst/>
          </a:prstGeom>
          <a:noFill/>
        </p:spPr>
      </p:pic>
      <p:pic>
        <p:nvPicPr>
          <p:cNvPr id="9" name="Picture 26" descr="Law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3666" y="1248825"/>
            <a:ext cx="2087432" cy="680685"/>
          </a:xfrm>
          <a:prstGeom prst="rect">
            <a:avLst/>
          </a:prstGeom>
          <a:noFill/>
        </p:spPr>
      </p:pic>
      <p:pic>
        <p:nvPicPr>
          <p:cNvPr id="10" name="Picture 28" descr="https://encrypted-tbn2.gstatic.com/images?q=tbn:ANd9GcQH15u1Qs73k6vcU6qTGg67SKrKwz39ON629yCIGj6hH4NA5EDG"/>
          <p:cNvPicPr>
            <a:picLocks noChangeAspect="1" noChangeArrowheads="1"/>
          </p:cNvPicPr>
          <p:nvPr/>
        </p:nvPicPr>
        <p:blipFill rotWithShape="1">
          <a:blip r:embed="rId9" cstate="print"/>
          <a:srcRect l="11320" t="11507" r="11983" b="15758"/>
          <a:stretch/>
        </p:blipFill>
        <p:spPr bwMode="auto">
          <a:xfrm>
            <a:off x="6862070" y="5722767"/>
            <a:ext cx="1973942" cy="972457"/>
          </a:xfrm>
          <a:prstGeom prst="rect">
            <a:avLst/>
          </a:prstGeom>
          <a:noFill/>
        </p:spPr>
      </p:pic>
      <p:pic>
        <p:nvPicPr>
          <p:cNvPr id="11" name="Picture 32" descr="https://encrypted-tbn2.gstatic.com/images?q=tbn:ANd9GcRFc8RlgBm7k1kXWfFYyCD36rIjdABIeMfPTjrVCZbrqsqQA5OOM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3956" y="5634494"/>
            <a:ext cx="1143000" cy="1143000"/>
          </a:xfrm>
          <a:prstGeom prst="rect">
            <a:avLst/>
          </a:prstGeom>
          <a:noFill/>
        </p:spPr>
      </p:pic>
      <p:pic>
        <p:nvPicPr>
          <p:cNvPr id="12" name="Picture 36" descr="https://encrypted-tbn2.gstatic.com/images?q=tbn:ANd9GcREgk2JJy2ONwDMzq5a9FN32WQXpTP0iYlcjQp6DJFQNHoKxJu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31448" y="1195617"/>
            <a:ext cx="1785798" cy="720080"/>
          </a:xfrm>
          <a:prstGeom prst="rect">
            <a:avLst/>
          </a:prstGeom>
          <a:noFill/>
        </p:spPr>
      </p:pic>
      <p:pic>
        <p:nvPicPr>
          <p:cNvPr id="13" name="Picture 38" descr="https://encrypted-tbn2.gstatic.com/images?q=tbn:ANd9GcRPal4GLfU8fhKOPm6LdQFaelLyHrfFayVWQfrIgD0tJ7iv78z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62422" y="4428982"/>
            <a:ext cx="659467" cy="1152128"/>
          </a:xfrm>
          <a:prstGeom prst="rect">
            <a:avLst/>
          </a:prstGeom>
          <a:noFill/>
        </p:spPr>
      </p:pic>
      <p:pic>
        <p:nvPicPr>
          <p:cNvPr id="14" name="Picture 6" descr="https://encrypted-tbn0.gstatic.com/images?q=tbn:ANd9GcTIB0G4WuUEgh8Xx1Pxc9crr3wIUDj-xVBmsd1TZ3MgBlB-evn-HQ"/>
          <p:cNvPicPr>
            <a:picLocks noChangeAspect="1" noChangeArrowheads="1"/>
          </p:cNvPicPr>
          <p:nvPr/>
        </p:nvPicPr>
        <p:blipFill>
          <a:blip r:embed="rId13" cstate="print"/>
          <a:srcRect t="23625" b="24401"/>
          <a:stretch>
            <a:fillRect/>
          </a:stretch>
        </p:blipFill>
        <p:spPr bwMode="auto">
          <a:xfrm>
            <a:off x="5683918" y="4252044"/>
            <a:ext cx="1800200" cy="623761"/>
          </a:xfrm>
          <a:prstGeom prst="rect">
            <a:avLst/>
          </a:prstGeom>
          <a:noFill/>
        </p:spPr>
      </p:pic>
      <p:pic>
        <p:nvPicPr>
          <p:cNvPr id="15" name="Picture 18" descr="https://encrypted-tbn1.gstatic.com/images?q=tbn:ANd9GcQIFcu8Uf01yByEWXcpwjIkXZRri0aTzvH_LKYAdRpdjkt-RAvJR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9845" y="1015111"/>
            <a:ext cx="2375584" cy="1140281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09" y="4911169"/>
            <a:ext cx="2766327" cy="4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36" y="2321467"/>
            <a:ext cx="2777972" cy="5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43" y="5460936"/>
            <a:ext cx="2618073" cy="9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65" y="2981809"/>
            <a:ext cx="2218582" cy="9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8" y="5985157"/>
            <a:ext cx="1400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5" y="1240991"/>
            <a:ext cx="1590382" cy="6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0" b="25592"/>
          <a:stretch/>
        </p:blipFill>
        <p:spPr bwMode="auto">
          <a:xfrm>
            <a:off x="0" y="3541635"/>
            <a:ext cx="1828752" cy="8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12848" r="86701" b="79612"/>
          <a:stretch/>
        </p:blipFill>
        <p:spPr bwMode="auto">
          <a:xfrm>
            <a:off x="3905120" y="4146550"/>
            <a:ext cx="1349829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61" y="3373785"/>
            <a:ext cx="2087432" cy="7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41115" r="13429" b="16489"/>
          <a:stretch/>
        </p:blipFill>
        <p:spPr bwMode="auto">
          <a:xfrm>
            <a:off x="4836865" y="3089354"/>
            <a:ext cx="1465942" cy="9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</a:t>
            </a:fld>
            <a:endParaRPr lang="nl-BE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8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40</a:t>
            </a:fld>
            <a:endParaRPr lang="nl-BE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accent6"/>
                </a:solidFill>
              </a:rPr>
              <a:t>Energieaudit: Maatregelen uitgewerkt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91116"/>
            <a:ext cx="7371035" cy="48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Lijst van maatregelen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5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Andere aanbevelingen</a:t>
            </a:r>
          </a:p>
          <a:p>
            <a:pPr lvl="1"/>
            <a:r>
              <a:rPr lang="nl-BE" dirty="0" smtClean="0"/>
              <a:t>Koelsysteem: </a:t>
            </a:r>
          </a:p>
          <a:p>
            <a:pPr lvl="2"/>
            <a:r>
              <a:rPr lang="nl-BE" dirty="0" smtClean="0"/>
              <a:t>Koel plaatsen van de condensors</a:t>
            </a:r>
          </a:p>
          <a:p>
            <a:pPr lvl="2"/>
            <a:r>
              <a:rPr lang="nl-BE" dirty="0" smtClean="0"/>
              <a:t>Reinigen van condensors</a:t>
            </a:r>
          </a:p>
          <a:p>
            <a:pPr lvl="2"/>
            <a:r>
              <a:rPr lang="nl-BE" dirty="0" smtClean="0"/>
              <a:t>Temperaturen bijstellen</a:t>
            </a:r>
          </a:p>
          <a:p>
            <a:pPr lvl="1"/>
            <a:r>
              <a:rPr lang="nl-BE" dirty="0" smtClean="0"/>
              <a:t>Verwarming: </a:t>
            </a:r>
          </a:p>
          <a:p>
            <a:pPr lvl="2"/>
            <a:r>
              <a:rPr lang="nl-BE" dirty="0" smtClean="0"/>
              <a:t>Bijstellen temperaturen (7% per °C)</a:t>
            </a:r>
          </a:p>
          <a:p>
            <a:pPr lvl="1"/>
            <a:r>
              <a:rPr lang="nl-BE" dirty="0" smtClean="0"/>
              <a:t>Regeling! Regeling! Regeling!</a:t>
            </a:r>
          </a:p>
          <a:p>
            <a:pPr lvl="1"/>
            <a:r>
              <a:rPr lang="nl-BE" dirty="0" smtClean="0"/>
              <a:t>Compressor</a:t>
            </a:r>
          </a:p>
          <a:p>
            <a:pPr lvl="2"/>
            <a:r>
              <a:rPr lang="nl-BE" dirty="0" smtClean="0"/>
              <a:t>Verlaag aanzuiglucht temperatuur</a:t>
            </a:r>
          </a:p>
          <a:p>
            <a:pPr lvl="1"/>
            <a:r>
              <a:rPr lang="nl-BE" dirty="0" smtClean="0"/>
              <a:t>Gebouwschil</a:t>
            </a:r>
          </a:p>
          <a:p>
            <a:pPr lvl="2"/>
            <a:r>
              <a:rPr lang="nl-BE" dirty="0" smtClean="0"/>
              <a:t>Zonnewering</a:t>
            </a:r>
          </a:p>
          <a:p>
            <a:pPr lvl="1"/>
            <a:r>
              <a:rPr lang="nl-BE" dirty="0" smtClean="0"/>
              <a:t>Onderhoudsprogramma</a:t>
            </a:r>
          </a:p>
          <a:p>
            <a:pPr lvl="1"/>
            <a:endParaRPr lang="nl-BE" dirty="0"/>
          </a:p>
          <a:p>
            <a:endParaRPr lang="nl-BE" dirty="0" smtClean="0"/>
          </a:p>
          <a:p>
            <a:pPr lvl="1"/>
            <a:endParaRPr lang="nl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414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PRIORITEITEN KIEZEN</a:t>
            </a:r>
          </a:p>
          <a:p>
            <a:pPr algn="ctr">
              <a:buNone/>
            </a:pPr>
            <a:endParaRPr lang="en-US" sz="2400" dirty="0" smtClean="0"/>
          </a:p>
          <a:p>
            <a:pPr algn="ctr"/>
            <a:r>
              <a:rPr lang="en-US" sz="2400" dirty="0" smtClean="0"/>
              <a:t>Lager </a:t>
            </a:r>
            <a:r>
              <a:rPr lang="en-US" sz="2400" dirty="0" err="1" smtClean="0"/>
              <a:t>energieverbruik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latin typeface="Calibri"/>
                <a:cs typeface="Calibri"/>
              </a:rPr>
              <a:t>≠</a:t>
            </a:r>
            <a:endParaRPr lang="en-US" sz="2400" dirty="0" smtClean="0"/>
          </a:p>
          <a:p>
            <a:pPr algn="ctr"/>
            <a:r>
              <a:rPr lang="en-US" sz="2400" dirty="0" err="1" smtClean="0"/>
              <a:t>Lagere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energiekost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cs typeface="Calibri"/>
              </a:rPr>
              <a:t>≠</a:t>
            </a:r>
            <a:endParaRPr lang="en-US" sz="2400" dirty="0" smtClean="0"/>
          </a:p>
          <a:p>
            <a:pPr algn="ctr"/>
            <a:r>
              <a:rPr lang="en-US" sz="2400" dirty="0" err="1" smtClean="0"/>
              <a:t>Lagere</a:t>
            </a:r>
            <a:r>
              <a:rPr lang="en-US" sz="2400" dirty="0" smtClean="0"/>
              <a:t> </a:t>
            </a:r>
            <a:r>
              <a:rPr lang="en-US" sz="2400" dirty="0" err="1" smtClean="0"/>
              <a:t>uitstoot</a:t>
            </a:r>
            <a:r>
              <a:rPr lang="en-US" sz="2400" dirty="0" smtClean="0"/>
              <a:t> van CO</a:t>
            </a:r>
            <a:r>
              <a:rPr lang="en-US" sz="2400" baseline="-25000" dirty="0" smtClean="0"/>
              <a:t>2 </a:t>
            </a:r>
          </a:p>
          <a:p>
            <a:pPr algn="ctr">
              <a:buNone/>
            </a:pPr>
            <a:r>
              <a:rPr lang="en-US" sz="2400" dirty="0" smtClean="0">
                <a:cs typeface="Calibri"/>
              </a:rPr>
              <a:t>≠</a:t>
            </a:r>
            <a:endParaRPr lang="en-US" sz="2400" dirty="0" smtClean="0"/>
          </a:p>
          <a:p>
            <a:pPr algn="ctr"/>
            <a:r>
              <a:rPr lang="nl-B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Hoger bewustzijn bij personeel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CCF78-9212-4B26-8C68-9217A1DCEB43}" type="slidenum">
              <a:rPr lang="nl-BE" smtClean="0"/>
              <a:pPr>
                <a:defRPr/>
              </a:pPr>
              <a:t>42</a:t>
            </a:fld>
            <a:endParaRPr lang="nl-BE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Lijst van maatregelen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90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accent6"/>
                </a:solidFill>
              </a:rPr>
              <a:t>Energieaudit: Voordelen</a:t>
            </a:r>
            <a:endParaRPr lang="nl-BE" sz="2400" dirty="0" smtClean="0">
              <a:solidFill>
                <a:schemeClr val="accent6"/>
              </a:solidFill>
            </a:endParaRPr>
          </a:p>
          <a:p>
            <a:r>
              <a:rPr lang="nl-BE" sz="2000" dirty="0" smtClean="0">
                <a:solidFill>
                  <a:srgbClr val="000000"/>
                </a:solidFill>
              </a:rPr>
              <a:t>Input voor energie besparingsplan</a:t>
            </a:r>
          </a:p>
          <a:p>
            <a:pPr lvl="1"/>
            <a:r>
              <a:rPr lang="nl-BE" sz="2000" dirty="0" smtClean="0">
                <a:solidFill>
                  <a:srgbClr val="000000"/>
                </a:solidFill>
              </a:rPr>
              <a:t>Quick wins</a:t>
            </a:r>
          </a:p>
          <a:p>
            <a:pPr lvl="1"/>
            <a:r>
              <a:rPr lang="nl-BE" sz="2000" dirty="0" smtClean="0">
                <a:solidFill>
                  <a:srgbClr val="000000"/>
                </a:solidFill>
              </a:rPr>
              <a:t>Energiebesparende maatregelen</a:t>
            </a:r>
          </a:p>
          <a:p>
            <a:pPr lvl="1"/>
            <a:r>
              <a:rPr lang="nl-BE" sz="2000" dirty="0" smtClean="0">
                <a:solidFill>
                  <a:srgbClr val="000000"/>
                </a:solidFill>
              </a:rPr>
              <a:t>Kostprijs / Terugverdientijden / IRR</a:t>
            </a:r>
          </a:p>
          <a:p>
            <a:pPr lvl="1"/>
            <a:r>
              <a:rPr lang="nl-BE" sz="2000" dirty="0" smtClean="0">
                <a:solidFill>
                  <a:srgbClr val="000000"/>
                </a:solidFill>
              </a:rPr>
              <a:t>Prioriteiten</a:t>
            </a:r>
          </a:p>
          <a:p>
            <a:r>
              <a:rPr lang="nl-BE" sz="2000" dirty="0" smtClean="0">
                <a:solidFill>
                  <a:srgbClr val="000000"/>
                </a:solidFill>
              </a:rPr>
              <a:t>Geeft aan waarvoor verdere studie aangewezen is</a:t>
            </a:r>
            <a:endParaRPr lang="nl-BE" sz="2000" dirty="0"/>
          </a:p>
          <a:p>
            <a:pPr lvl="1"/>
            <a:r>
              <a:rPr lang="nl-BE" sz="2000" dirty="0" smtClean="0">
                <a:solidFill>
                  <a:srgbClr val="000000"/>
                </a:solidFill>
              </a:rPr>
              <a:t>abnormale </a:t>
            </a:r>
            <a:r>
              <a:rPr lang="nl-BE" sz="2000" dirty="0">
                <a:solidFill>
                  <a:srgbClr val="000000"/>
                </a:solidFill>
              </a:rPr>
              <a:t>verbruiken worden vastgesteld</a:t>
            </a:r>
          </a:p>
          <a:p>
            <a:pPr lvl="1"/>
            <a:r>
              <a:rPr lang="nl-BE" sz="2000" dirty="0" smtClean="0"/>
              <a:t>Gebouwen/processen/</a:t>
            </a:r>
            <a:r>
              <a:rPr lang="nl-BE" sz="2000" dirty="0" err="1" smtClean="0"/>
              <a:t>utility</a:t>
            </a:r>
            <a:r>
              <a:rPr lang="nl-BE" sz="2000" dirty="0" smtClean="0"/>
              <a:t> </a:t>
            </a:r>
            <a:r>
              <a:rPr lang="nl-BE" sz="2000" dirty="0"/>
              <a:t>met maximaal besparingspotentieel </a:t>
            </a:r>
          </a:p>
          <a:p>
            <a:endParaRPr lang="nl-BE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43</a:t>
            </a:fld>
            <a:endParaRPr lang="nl-BE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>
                <a:solidFill>
                  <a:schemeClr val="accent6"/>
                </a:solidFill>
              </a:rPr>
              <a:t>Energieaudit: Soorten energie besparende maatregelen</a:t>
            </a:r>
          </a:p>
          <a:p>
            <a:r>
              <a:rPr lang="nl-BE" sz="2000" dirty="0" smtClean="0"/>
              <a:t>organisatorische maatregelen </a:t>
            </a:r>
          </a:p>
          <a:p>
            <a:pPr marL="400050" lvl="1" indent="0">
              <a:buNone/>
            </a:pPr>
            <a:r>
              <a:rPr lang="nl-BE" sz="2000" dirty="0" smtClean="0"/>
              <a:t>(vb. invoeren van controlerondes, onderhoudsplan ifv energetische besparingen</a:t>
            </a:r>
            <a:r>
              <a:rPr lang="nl-BE" sz="2000" dirty="0"/>
              <a:t>, herorganiseren van productielijn, </a:t>
            </a:r>
            <a:r>
              <a:rPr lang="nl-BE" sz="2000" dirty="0" smtClean="0"/>
              <a:t>insteltemperaturen wijzigen, …)</a:t>
            </a:r>
          </a:p>
          <a:p>
            <a:pPr marL="0" indent="0">
              <a:buNone/>
            </a:pPr>
            <a:endParaRPr lang="nl-BE" sz="2000" dirty="0" smtClean="0"/>
          </a:p>
          <a:p>
            <a:r>
              <a:rPr lang="nl-BE" sz="2000" dirty="0" smtClean="0"/>
              <a:t>technische maatregelen </a:t>
            </a:r>
          </a:p>
          <a:p>
            <a:pPr marL="400050" lvl="1" indent="0">
              <a:buNone/>
            </a:pPr>
            <a:r>
              <a:rPr lang="nl-BE" sz="2000" dirty="0" smtClean="0"/>
              <a:t>(vb. nieuwe ketel installeren, nieuwe ramen plaatsen, economiser plaatsen, automatische deursluiter plaatsen, tijdschakelaar plaatsen …)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 smtClean="0"/>
              <a:t>Gedragsmaatregelen </a:t>
            </a:r>
          </a:p>
          <a:p>
            <a:pPr marL="400050" lvl="1" indent="0">
              <a:buNone/>
            </a:pPr>
            <a:r>
              <a:rPr lang="nl-BE" sz="2000" dirty="0" smtClean="0"/>
              <a:t>(vb. uitzetten van toestellen aan het eind van de werkdag,  …)</a:t>
            </a:r>
            <a:endParaRPr lang="nl-BE" sz="2000" dirty="0"/>
          </a:p>
          <a:p>
            <a:endParaRPr lang="nl-NL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44</a:t>
            </a:fld>
            <a:endParaRPr lang="nl-B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Audit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20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560" y="1268760"/>
            <a:ext cx="7560840" cy="5229200"/>
            <a:chOff x="467544" y="1628800"/>
            <a:chExt cx="7560840" cy="5229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194" y="1628800"/>
              <a:ext cx="7545190" cy="5154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26345" y="4090841"/>
              <a:ext cx="255711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% Energy consumption</a:t>
              </a:r>
              <a:endParaRPr lang="nl-B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9952" y="6550223"/>
              <a:ext cx="57554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nl-BE" sz="1400" dirty="0" smtClean="0"/>
                <a:t>Time</a:t>
              </a:r>
              <a:endParaRPr lang="nl-BE" sz="1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62825" y="1412776"/>
            <a:ext cx="79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AUDIT</a:t>
            </a:r>
            <a:endParaRPr lang="nl-B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58543" y="2924944"/>
            <a:ext cx="1632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AUDIT, </a:t>
            </a:r>
          </a:p>
          <a:p>
            <a:r>
              <a:rPr lang="nl-BE" b="1" dirty="0" smtClean="0"/>
              <a:t>MONITORING </a:t>
            </a:r>
          </a:p>
          <a:p>
            <a:r>
              <a:rPr lang="nl-BE" b="1" dirty="0" err="1" smtClean="0"/>
              <a:t>and</a:t>
            </a:r>
            <a:r>
              <a:rPr lang="nl-BE" b="1" dirty="0" smtClean="0"/>
              <a:t> ANALYTICS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Energy consumption evolution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45</a:t>
            </a:fld>
            <a:endParaRPr lang="nl-BE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08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9339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46</a:t>
            </a:fld>
            <a:endParaRPr lang="nl-BE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4355976" y="43020"/>
            <a:ext cx="4608512" cy="331397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6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Energiemonitoring</a:t>
            </a:r>
            <a:endParaRPr lang="nl-BE" sz="2000" dirty="0">
              <a:solidFill>
                <a:schemeClr val="accent6"/>
              </a:solidFill>
              <a:latin typeface="Dotum" pitchFamily="34" charset="-127"/>
              <a:ea typeface="Dotum" pitchFamily="34" charset="-127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accent6"/>
                </a:solidFill>
              </a:rPr>
              <a:t>= Verbruiken periodiek opvolgen</a:t>
            </a:r>
          </a:p>
          <a:p>
            <a:r>
              <a:rPr lang="nl-BE" sz="2000" dirty="0" smtClean="0"/>
              <a:t>Het </a:t>
            </a:r>
            <a:r>
              <a:rPr lang="nl-BE" sz="2000" dirty="0"/>
              <a:t>verzamelen, verwerken, analyseren en rapporteren van energie-verbruiksgegevens</a:t>
            </a:r>
          </a:p>
          <a:p>
            <a:r>
              <a:rPr lang="nl-BE" sz="2000" dirty="0" smtClean="0"/>
              <a:t>Vergelijken </a:t>
            </a:r>
            <a:r>
              <a:rPr lang="nl-BE" sz="2000" dirty="0"/>
              <a:t>met referentiewaarden en verwacht </a:t>
            </a:r>
            <a:r>
              <a:rPr lang="nl-BE" sz="2000" dirty="0" smtClean="0"/>
              <a:t>verbruik</a:t>
            </a:r>
          </a:p>
          <a:p>
            <a:r>
              <a:rPr lang="nl-BE" sz="2000" dirty="0" smtClean="0"/>
              <a:t>Afwijkingen vaststellen, registreren en verklaren</a:t>
            </a:r>
          </a:p>
          <a:p>
            <a:pPr marL="0" indent="0">
              <a:buNone/>
            </a:pPr>
            <a:endParaRPr lang="nl-BE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47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</a:t>
            </a:r>
            <a:endParaRPr lang="nl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Actieplan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29930"/>
              </p:ext>
            </p:extLst>
          </p:nvPr>
        </p:nvGraphicFramePr>
        <p:xfrm>
          <a:off x="446856" y="1196752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1194543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SHORT TERM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3508" y="2852936"/>
            <a:ext cx="8229600" cy="1584176"/>
            <a:chOff x="611560" y="3429000"/>
            <a:chExt cx="8229600" cy="2057475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7945476"/>
                </p:ext>
              </p:extLst>
            </p:nvPr>
          </p:nvGraphicFramePr>
          <p:xfrm>
            <a:off x="611560" y="3429000"/>
            <a:ext cx="8229600" cy="20574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076328" y="3429000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LONG TERM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83767" y="5517232"/>
            <a:ext cx="4455281" cy="6428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solidFill>
                  <a:schemeClr val="accent6">
                    <a:lumMod val="75000"/>
                  </a:schemeClr>
                </a:solidFill>
              </a:rPr>
              <a:t>Cost saving ACTIONS</a:t>
            </a:r>
            <a:endParaRPr lang="nl-B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48</a:t>
            </a:fld>
            <a:endParaRPr lang="nl-BE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9" name="Right Arrow 8"/>
          <p:cNvSpPr/>
          <p:nvPr/>
        </p:nvSpPr>
        <p:spPr>
          <a:xfrm>
            <a:off x="1043608" y="56612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90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49</a:t>
            </a:fld>
            <a:endParaRPr lang="nl-BE"/>
          </a:p>
        </p:txBody>
      </p:sp>
      <p:sp>
        <p:nvSpPr>
          <p:cNvPr id="6" name="Content Placeholder 27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mtClean="0"/>
              <a:t>Opvolgingssysteem: aandachtspunten</a:t>
            </a:r>
          </a:p>
          <a:p>
            <a:pPr lvl="1"/>
            <a:endParaRPr lang="nl-BE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0364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63601" y="1988840"/>
            <a:ext cx="4320480" cy="1728192"/>
          </a:xfrm>
          <a:prstGeom prst="rect">
            <a:avLst/>
          </a:prstGeom>
          <a:solidFill>
            <a:srgbClr val="9ED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859627" y="2252771"/>
            <a:ext cx="432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help you to </a:t>
            </a:r>
            <a:r>
              <a:rPr lang="en-GB" sz="2400" b="1" dirty="0" smtClean="0"/>
              <a:t>lower costs</a:t>
            </a:r>
            <a:endParaRPr lang="en-GB" sz="2400" dirty="0" smtClean="0"/>
          </a:p>
          <a:p>
            <a:pPr algn="ctr"/>
            <a:r>
              <a:rPr lang="en-GB" sz="2400" dirty="0" smtClean="0"/>
              <a:t>by achieving higher</a:t>
            </a:r>
          </a:p>
          <a:p>
            <a:pPr algn="ctr"/>
            <a:r>
              <a:rPr lang="en-GB" sz="2400" b="1" dirty="0" smtClean="0"/>
              <a:t>energy efficiency</a:t>
            </a:r>
          </a:p>
        </p:txBody>
      </p:sp>
      <p:pic>
        <p:nvPicPr>
          <p:cNvPr id="7" name="Picture 2" descr="https://encrypted-tbn3.gstatic.com/images?q=tbn:ANd9GcS0qRsmfJsK57YbqS70HSJYVkwVqauUloVCbsQz9mB2JBI9OB2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1261646" cy="1728192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S2Ajr7bebnnWzIVZf26fO4suCS1hfNlVZ8v5S-MtfITMV0F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842" y="1988840"/>
            <a:ext cx="2304255" cy="1728192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5</a:t>
            </a:fld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2411760" y="4008029"/>
            <a:ext cx="4320480" cy="1728192"/>
          </a:xfrm>
          <a:prstGeom prst="rect">
            <a:avLst/>
          </a:prstGeom>
          <a:solidFill>
            <a:srgbClr val="9ED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2407786" y="4271960"/>
            <a:ext cx="432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Through </a:t>
            </a:r>
            <a:r>
              <a:rPr lang="en-GB" sz="2400" b="1" dirty="0" smtClean="0"/>
              <a:t>advanced analytics</a:t>
            </a:r>
            <a:r>
              <a:rPr lang="en-GB" sz="2400" dirty="0" smtClean="0"/>
              <a:t>, we help you </a:t>
            </a:r>
            <a:r>
              <a:rPr lang="en-GB" sz="2400" b="1" dirty="0" smtClean="0"/>
              <a:t>improving </a:t>
            </a:r>
            <a:r>
              <a:rPr lang="en-GB" sz="2400" dirty="0" smtClean="0"/>
              <a:t>your operations and bottom line</a:t>
            </a:r>
          </a:p>
        </p:txBody>
      </p:sp>
      <p:pic>
        <p:nvPicPr>
          <p:cNvPr id="1026" name="Picture 2" descr="http://www.thriveanalytics.com/Data-Analytics-Slid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57696"/>
          <a:stretch/>
        </p:blipFill>
        <p:spPr bwMode="auto">
          <a:xfrm>
            <a:off x="467545" y="4005064"/>
            <a:ext cx="1827206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hTFLOt2tyKaRuDN1KUHyXk_vBtjyn_ybpWRPwwXaZf_ZasTj_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4" r="10749"/>
          <a:stretch/>
        </p:blipFill>
        <p:spPr bwMode="auto">
          <a:xfrm>
            <a:off x="6853690" y="4008028"/>
            <a:ext cx="1760407" cy="17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Rondgang + excel</a:t>
            </a:r>
          </a:p>
          <a:p>
            <a:pPr lvl="1"/>
            <a:r>
              <a:rPr lang="nl-BE" dirty="0" smtClean="0"/>
              <a:t>Geen grote investeringen (enkel tijd)</a:t>
            </a:r>
          </a:p>
          <a:p>
            <a:pPr lvl="1"/>
            <a:r>
              <a:rPr lang="nl-BE" dirty="0" smtClean="0"/>
              <a:t>Onderhevig aan fouten</a:t>
            </a:r>
          </a:p>
          <a:p>
            <a:pPr lvl="1"/>
            <a:r>
              <a:rPr lang="nl-BE" dirty="0" smtClean="0"/>
              <a:t>Traag</a:t>
            </a:r>
          </a:p>
          <a:p>
            <a:pPr lvl="1"/>
            <a:r>
              <a:rPr lang="nl-BE" dirty="0" smtClean="0"/>
              <a:t>Problemen worden gezien na een maand of langer</a:t>
            </a:r>
          </a:p>
          <a:p>
            <a:r>
              <a:rPr lang="nl-BE" dirty="0" smtClean="0"/>
              <a:t>Automatisch systeem</a:t>
            </a:r>
          </a:p>
          <a:p>
            <a:pPr lvl="1"/>
            <a:r>
              <a:rPr lang="nl-BE" dirty="0" smtClean="0"/>
              <a:t>Investering</a:t>
            </a:r>
          </a:p>
          <a:p>
            <a:pPr lvl="1"/>
            <a:r>
              <a:rPr lang="nl-BE" dirty="0" smtClean="0"/>
              <a:t>Betrouwbare registraties</a:t>
            </a:r>
          </a:p>
          <a:p>
            <a:pPr lvl="1"/>
            <a:r>
              <a:rPr lang="nl-BE" dirty="0" smtClean="0"/>
              <a:t>Real time</a:t>
            </a:r>
          </a:p>
          <a:p>
            <a:pPr lvl="1"/>
            <a:r>
              <a:rPr lang="nl-BE" dirty="0" smtClean="0"/>
              <a:t>Problemen worden onmiddellijk gezien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119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Energiemonitoring 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nl-BE" sz="2000" dirty="0" smtClean="0">
                <a:solidFill>
                  <a:schemeClr val="accent6"/>
                </a:solidFill>
              </a:rPr>
              <a:t>Voordelen</a:t>
            </a:r>
            <a:endParaRPr lang="nl-BE" sz="2600" dirty="0" smtClean="0">
              <a:solidFill>
                <a:schemeClr val="accent6"/>
              </a:solidFill>
            </a:endParaRPr>
          </a:p>
          <a:p>
            <a:r>
              <a:rPr lang="nl-BE" sz="2000" dirty="0" smtClean="0"/>
              <a:t>Bewaking </a:t>
            </a:r>
            <a:r>
              <a:rPr lang="nl-BE" sz="2000" dirty="0"/>
              <a:t>en </a:t>
            </a:r>
            <a:r>
              <a:rPr lang="nl-BE" sz="2000" dirty="0" smtClean="0"/>
              <a:t>bijsturing (vb. controle op correcte sturing van apparaten, …)</a:t>
            </a:r>
          </a:p>
          <a:p>
            <a:r>
              <a:rPr lang="nl-BE" sz="2000" dirty="0" smtClean="0"/>
              <a:t>Meten van resultaten van  energiebesparende maatregelen</a:t>
            </a:r>
          </a:p>
          <a:p>
            <a:r>
              <a:rPr lang="nl-BE" sz="2000" dirty="0" smtClean="0"/>
              <a:t>Lekken opsporen </a:t>
            </a:r>
          </a:p>
          <a:p>
            <a:r>
              <a:rPr lang="nl-BE" sz="2000" dirty="0" smtClean="0"/>
              <a:t>Efficiëntie opvolgen (verbruik </a:t>
            </a:r>
            <a:r>
              <a:rPr lang="nl-BE" sz="2000" dirty="0" err="1" smtClean="0"/>
              <a:t>tov</a:t>
            </a:r>
            <a:r>
              <a:rPr lang="nl-BE" sz="2000" dirty="0" smtClean="0"/>
              <a:t> budget, verbruik </a:t>
            </a:r>
            <a:r>
              <a:rPr lang="nl-BE" sz="2000" dirty="0" err="1" smtClean="0"/>
              <a:t>tov</a:t>
            </a:r>
            <a:r>
              <a:rPr lang="nl-BE" sz="2000" dirty="0" smtClean="0"/>
              <a:t> productie)</a:t>
            </a:r>
          </a:p>
          <a:p>
            <a:r>
              <a:rPr lang="nl-BE" sz="2000" dirty="0" smtClean="0"/>
              <a:t>Factuurcontrole</a:t>
            </a:r>
          </a:p>
          <a:p>
            <a:r>
              <a:rPr lang="nl-BE" sz="2000" dirty="0" err="1" smtClean="0"/>
              <a:t>Budgetten</a:t>
            </a:r>
            <a:r>
              <a:rPr lang="nl-BE" sz="2000" dirty="0" smtClean="0"/>
              <a:t> voor investeringen berekenen</a:t>
            </a:r>
          </a:p>
          <a:p>
            <a:r>
              <a:rPr lang="nl-BE" sz="2000" dirty="0" smtClean="0"/>
              <a:t>Sensibiliseren van gebouwverantwoordelijke, onderhoudsteam, gebruikers, directie, boekhouding, …</a:t>
            </a:r>
          </a:p>
          <a:p>
            <a:pPr marL="457200" lvl="1" indent="0">
              <a:buNone/>
            </a:pPr>
            <a:r>
              <a:rPr lang="nl-BE" sz="2000" dirty="0" smtClean="0"/>
              <a:t>-&gt; verschillende soorten rapporten</a:t>
            </a:r>
          </a:p>
          <a:p>
            <a:endParaRPr lang="nl-NL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51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</a:t>
            </a:r>
            <a:endParaRPr lang="nl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BEKNOPTE ENQUETE =&gt; VOORDELEN</a:t>
            </a:r>
            <a:endParaRPr lang="nl-BE" sz="2600" dirty="0" smtClean="0">
              <a:solidFill>
                <a:schemeClr val="accent6"/>
              </a:solidFill>
            </a:endParaRPr>
          </a:p>
          <a:p>
            <a:r>
              <a:rPr lang="nl-BE" sz="2000" dirty="0" smtClean="0"/>
              <a:t>Vergemakkelijkt investeringsbeslissing bij defecte installatie</a:t>
            </a:r>
          </a:p>
          <a:p>
            <a:r>
              <a:rPr lang="nl-BE" sz="2000" dirty="0" smtClean="0"/>
              <a:t>Systeem vaak maar gekend door 1 persoon</a:t>
            </a:r>
          </a:p>
          <a:p>
            <a:r>
              <a:rPr lang="nl-BE" sz="2000" dirty="0" smtClean="0"/>
              <a:t>Sneller besparingen vinden = grotere besparing</a:t>
            </a:r>
          </a:p>
          <a:p>
            <a:r>
              <a:rPr lang="nl-BE" sz="2000" dirty="0" smtClean="0"/>
              <a:t>Betrokkenheid creëren</a:t>
            </a:r>
          </a:p>
          <a:p>
            <a:r>
              <a:rPr lang="nl-BE" sz="2000" dirty="0" smtClean="0"/>
              <a:t>Investeringsdossier kunnen verdedigen tov management</a:t>
            </a:r>
          </a:p>
          <a:p>
            <a:r>
              <a:rPr lang="nl-BE" sz="2000" dirty="0" smtClean="0"/>
              <a:t>Oorzaken zoeken van schommelingen</a:t>
            </a:r>
          </a:p>
          <a:p>
            <a:r>
              <a:rPr lang="nl-BE" sz="2000" dirty="0" smtClean="0"/>
              <a:t>Energie kosten doorrekenen aan dochter- of andere bedrijven</a:t>
            </a:r>
          </a:p>
          <a:p>
            <a:endParaRPr lang="nl-NL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52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Monitoring</a:t>
            </a:r>
            <a:endParaRPr lang="nl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98" y="4961061"/>
            <a:ext cx="999999" cy="8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0" y="6003832"/>
            <a:ext cx="944904" cy="7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64" y="6003832"/>
            <a:ext cx="907982" cy="7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6429" y="6003832"/>
            <a:ext cx="6051230" cy="81953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2786429" y="4924285"/>
            <a:ext cx="6051229" cy="900872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5"/>
          <a:stretch/>
        </p:blipFill>
        <p:spPr bwMode="auto">
          <a:xfrm>
            <a:off x="4915014" y="4015715"/>
            <a:ext cx="895576" cy="7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58" y="3088853"/>
            <a:ext cx="849486" cy="8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86429" y="3016845"/>
            <a:ext cx="6051230" cy="936104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266150" y="6003832"/>
            <a:ext cx="2520279" cy="81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SENSORS / PLC INFORMATION / ...</a:t>
            </a:r>
            <a:endParaRPr lang="nl-BE" dirty="0"/>
          </a:p>
        </p:txBody>
      </p:sp>
      <p:sp>
        <p:nvSpPr>
          <p:cNvPr id="15" name="Rectangle 14"/>
          <p:cNvSpPr/>
          <p:nvPr/>
        </p:nvSpPr>
        <p:spPr>
          <a:xfrm>
            <a:off x="251520" y="4924285"/>
            <a:ext cx="2520279" cy="90087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LOCAL LOGGERS</a:t>
            </a:r>
            <a:endParaRPr lang="nl-BE" dirty="0"/>
          </a:p>
        </p:txBody>
      </p:sp>
      <p:sp>
        <p:nvSpPr>
          <p:cNvPr id="16" name="Rectangle 15"/>
          <p:cNvSpPr/>
          <p:nvPr/>
        </p:nvSpPr>
        <p:spPr>
          <a:xfrm>
            <a:off x="266149" y="3016845"/>
            <a:ext cx="2520279" cy="93610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(CLOUD) SERVER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266150" y="2276871"/>
            <a:ext cx="8571509" cy="595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>
                <a:solidFill>
                  <a:schemeClr val="bg1"/>
                </a:solidFill>
              </a:rPr>
              <a:t>Visualisatie</a:t>
            </a:r>
            <a:endParaRPr lang="nl-BE" sz="4400" dirty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434346" y="4015715"/>
            <a:ext cx="183883" cy="801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96" y="3996219"/>
            <a:ext cx="809930" cy="8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20" y="6113188"/>
            <a:ext cx="641633" cy="6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53" y="605300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83" y="4961061"/>
            <a:ext cx="999999" cy="8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2" r="70313" b="53019"/>
          <a:stretch/>
        </p:blipFill>
        <p:spPr bwMode="auto">
          <a:xfrm>
            <a:off x="2786429" y="6045397"/>
            <a:ext cx="1369897" cy="7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data:image/jpeg;base64,/9j/4AAQSkZJRgABAQAAAQABAAD/2wCEAAkGBhAQEBITEBMSEBUSFxgPFxIQEBQQFBIWFBIYFRQUEhYYHCYfGRkjGhIUHy8gJCcpLS0sFR8xNTAqNSYrLCkBCQoKDgwOGg8PFywcHB4pKSksLCkpKSosKSkpKSkpLCkpKSkpLCksKSkpKSwsKSksLCkpKSwpKSwsLCwpLCksLP/AABEIAOEA4QMBIgACEQEDEQH/xAAcAAEAAgMBAQEAAAAAAAAAAAAABQYDBAcIAgH/xABAEAACAQIDBQMIBwcEAwAAAAAAAQIDEQQhMQUGEkFREyJxByMyYYGRobFCYnKCwcLRFDNDUpKisiTS4fBEc6P/xAAYAQEBAQEBAAAAAAAAAAAAAAAAAQIDBP/EAB0RAQEAAwADAQEAAAAAAAAAAAABAhExEiFRQQP/2gAMAwEAAhEDEQA/AO4gAAAAAAAAAAAAABgx82qVRp2ahJprlaLzAzg41i9lNYiL4nZSknec3J2Wt2+pdtwK8328ZSlJRcWlKc524nO9uJu2iyRNot4AKoAAAAAAAAAAAAAAAAAAAAAAAAAAAAAAAAam1n5ip9lr35fibZo7Z/cT+6vfNIDnfpVmnopSelua5lk3Dd5Yl9XD85XqMV2l8/pvS30lzt6iw7g/+R4w/OZRbgCA2lv1gKE3TnWUpx1p0k6slna0uFNL2s0qfBBYHfbBVdKnA+lSMofHT4kvh8XTqK8JxmusZKXyBtmAAAAAAAAAAAAAAAAAAAAAAAAAAAAACP26/Mvxj/kn+BIEXvC/NL7XyhJ/gSig0G+PS2UnfPPvll3B0r+MPlIq9Keb+y/jNlo3BWVfxj8pE+Ix797bqW/ZcPdTqLvzTt2cXfLLO7Sb8LdSq7J2FCnDzfCr58dlJyfW/S/TojYnUlVxuKlLNKTV9XnWqRt7I0YLlqZK8Vho1KqnPhefAuFxhfXgi1a7fxkXevbnlu3Uae1sKk0uNKpJpRXd4ndqN7ZcUVq9cr2zsaOytp1F3lelVpydOfC9Jx1t9Vpp+D8TLsilWx2JWLqJ06VJOlShJR4qjUnerUtknfRLT2u+faezlTrznH+JGnJrK3FGMo8XtVl7C72llnp0bdrbn7VSu7KcO7NLS/KS9T/Bkuc/3BrNYmUeUoO/jGSt837zoAdZfQAAoAAAAAAAAAAAAAAAAAAAAAAAARG8kvNLxk//AJy/UlyD3onaEfCT+CX4kvBRc/X6PO3Ob0LXuGu7W8Y/KRVeFdGslr4t5Fs3E9Ct9qPyZmdFdxOC7PG4mDyv5yN0mpLtJ1Mr80qz/p5EJiqc8enJOUqFKdlGmuN1ZQjxOdSOritFBK97PW3D0Te/dyWJhGpQtGvS70HkuP6kn0zeuWefVUv9udpQxEKmHlK0excXFNqzbi45v0fXrqWxnl23HiJ4ejCFKEFafY8NVOClll2XB1bsm7aPQhltaWJlUmlanxcNO6zcaa4W397i9xk2vtqHZ9nxumpLhlZ8VTh0tBPTL6TPvYWy6uJcY4fDypUklFVJWVNRWV737z9Sv+JpjW6se4WCbq1KnKMezv65NP5R+JeTU2Xs2GHpRpw5ZtvWTesmbYdJNAACgAAAAAAAAAAAAAAAAAAAAAAYMZjqVGDnWnClBazqTUIrxbyAzlW3xx8INKUkrU3LN/zTil/iyVpb04GSvHFYaXhiKT/Mc48p+1OBVJxcZp1qSWd04xpqaSa5XWq6ks2NWltSLlK8lwpR1burJ8V7l63ArxnTrcLT70dH9U41u5vD+zU5ycbw4VFy4rOcpRmlCKtm3xNt3skvBPV2ZvpicOpRw85UIzeahK8sm2ru18rvS2omNNvTRXN+9254/C9lTnGnKM1VUpJ27sZK11mvS1z0ONzxuLqJVFi69XitZRqNKLsm4zbn6WfS2WTZs7Dw8qlVU8XKXDPJVFUTlTk7qPE2u9G7+WdlYvU2jd2tlyxFdU4ShxVJOmnOTSuoubbdtLRZ37dzZzw+Fo0W4ydOKg5RzTfO3vOLY3Y1OhPgnBqrTbzVlF35253VrP8A5MmB2zVw0uOlUlB9E8pepxeT9pmTS3Lbu4OcbI8rCiqccZTaT7rr07Na5OVNK6y14W/DkTWN8puChG9PtK76Qg4e287I0LaCJ3c3moY+m50XJcL4JwmrThLpJJte1MlgAAAAAAAAAAAAAAAAAAAAAAcJ8vm0KjxtCi21ThRVWK5Oc5zjKXjanFe/qd2ILejcrB7SUViqbk4X4Zwk4TinqrrVZaO6A8ybC2asViqFCTcY1JcLatdKzbtfnZF42vs+hTwUcPF1FCnUk1Kyle3F61ydy2Y/yAYWTToYmvRad1xxhWS8LcD+Job2bmYnDUe72lanTbfaNx0bvxTjeyzk9I9OlwjnW3KHZxoQi24qMp5rhbcpWba8IxXsIxwsk7yzSdrZZ6rXK3gTu0MN+0UYypuPFTTk1mrpauN4xXX4EBZcVrvLRO91nkuHrzt4+B1x4zVj3SxLfawavePFdcnCcWn7p1F94nZRIXdfY7jDtZ3i2+GEb+l/O31irRXi3/KyfdtOvTU5Ze61ONjygbSjFUarbc3RpyajZ31cuK+j70beq5EQg3m/ne/q8Dd2pSlXn2ko8Kslw8azSVoq180o2WmepubN2BicRJRp0pu/0pRcYL1uTysL1IiJYeU7wjqzfluljYQcnh67Sy7tKUm/CKXE/cdT3f3Hw+Fam/O1LLvTSag1q6atlm+d3kixkVRPJbu9Xw8K9WvCVLtnBRp1FwzSgn3pR+jdy0eeXrL2AVQAAAAAAAAAAAAAAAAAAAAAAAA89eUfffHyxmNwvbyVCFTgVOMYRVklk5JcTWuTZ3zaOOjQo1Kss1ThKo0sm1CLk0r88jzrvtvjhdocbpYGnh6s5KUsQqvFOaSs1KKglnlnfkRjKqlRxM4NOMmms7nU/JfufDaWGq1a1ScHCq6KVJRimuzhJ3TVvpWtploc22FhI1cVQp1FeNStTpySbV4yqRjJJrNZNnp3YewMLsyi6WGg4QlJ1OFzlNuTik3eT6RXuKYoWp5O8HCznUrysrKKlTjklpFRikl6lZGzs/cLBqXG6fEtUpzlK6u7XV7dP+3J2lQ7RqU9LdVn4W5W65/G+6G2rhtmUaX7ulTh64win70jaAAAAAAAAAAAAAAAAAAAAAAAAAAAADnPlM8pVTZ9WOHoRXHKCqyqSV+FSk1FQi8m+683lpl05jjN/wDFVv3uIru/JVHGP9MbL4G95asfTq7T83KM1ClCnJwfElJTm5RbXNcSKFCLbt83YzXDLe+pzE7VU4tOUm2mlxXfLrchlFn3UpKKzeZg7VhmW3jJSbjJPNZp5ZPXk+pctm79bQotOOJqSSt3a0u2jk7q3HdrnoylRqMkISuloEyzuL0ZuDvg9pYeU5RUJ05dnPhvwybV1KN814eos5yryI7QpxhXpSnFVJyU4wbs5KMWpOPW2R1U074XeO6AANgAAAAAAAAAAAAAAAAAAAAAAABHbx1HHB4pp2ao1WmsmmqUmmiRNHbmElWwtelC3FUpVKcbuyvODirvpdhK8ubQjdp5K60NJ05dCW3j2bVw1Tsq8HTnHJxl809GvWiM47WMvH7jDKHU/FQM0ZO+Zs8QLnY0uxNuMWkv0/U+41Hpd+8+eYYuVqT3exEoYii4txcakJJp5q0keoTzhuNuzWxuLpqEZRhF8c6vD3YRWftb0S9fiejyx6f470AAruAAAAAAAAAAAAAAAAAAAAAAAAAACk767OhWq2nCM+7F96Klzd9ShY7crCSllBx+xJx+GnwOk70O1ePrhH/OSK7iKOZPHbFk/YpktwKD9GVSP34v8hkh5Pads5z/AKor8pc8NhlzRKUcFB6r4seFYuOHxzyjuDQWcnUa6caXygiQwe6GHWcaSduck5L+65fYYKnFZRj7jBiI2RfD6ax/Iy7kYdQlVS5RiunNlsK1ugu9W+785FlJHaAAKAAAAAAAAAAAAAAAAAAAAAAAAAAAqu9y85B/V+U/+SDdRN5NO3R3J7fKPepP1S+Di/xKnRTVV3STzyWmsnf1XVixjJJ0ZK+qJLDyK7W/er7nK/02SMJf6iHgrf01TpGKl6uKhFZySvpnrfSxo4rEKytzvblon18DTqS7tO3OEFq+srZLw5o/Zru0+LW8vV1z/wC9RUTm5jzrfc/MWYrW5iyrP60V8H+pZTk7TgAAoAAAAAAAAAAAAAAAAAAAAAAAAAAK3vmu7Sfrkvgn+BU+yaqXfNt315O2fu/Ut++q8zB9J298JfoVaNVO9uTsWOeXWtiV5xepR69ZdPD4GfZUn2kLvLupLPLzc8szWxT84sr2UXy6yMmzpqM4t3SVvSenmpezRnSMNntnJK/C+FRjlnyvfP7T66e0+5StGlzzemWrty8TUpv2aWWas+FJr3NmWrO8af2n7EpWXyRKLTuYu5Vf10v7V+pYivbl/uqn2/yRLCc3acAAFAAAAAAAAAAAAAAAAAAAAAAAAAABAb6r/TeE4v4SX4lQopd6zveV9LWLtvbTvhJ+pxl/ek/g2UmNlpz+JY5Z9a0pNuDvnbXw4tT4hkuTvrfL+G3mzcpUVbOz9nVv9TYpYaHRW6W9VvkdGGmtdc8ur+joZJRlaN7+lz5+Htu/1JGnTjHRJeCS+RirsVVi3MXmZ/8Asf8AhEsBBbnwaw7fWcn45RX4MnTk7TgAAoAAAAAAAAAAAAAAAAAAAAAAAAAAMWKw0akJQlnGScX4MoW0th1sO3dOcFpUSyt9ZL0X8DoQLLpm47cxpzNmEy8V9i4eecqULvmo8L96szCt28Mv4f8AfP8A3GvJjwqpceRtYLYtWu1k4Q5zkrZfVT1+RbKGzKMPRpwT68Kb97zNolyWYfWLDYeNOEYRVlFWRlAMug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6" descr="data:image/jpeg;base64,/9j/4AAQSkZJRgABAQAAAQABAAD/2wCEAAkGBhAQEBITEBMSEBUSFxgPFxIQEBQQFBIWFBIYFRQUEhYYHCYfGRkjGhIUHy8gJCcpLS0sFR8xNTAqNSYrLCkBCQoKDgwOGg8PFywcHB4pKSksLCkpKSosKSkpKSkpLCkpKSkpLCksKSkpKSwsKSksLCkpKSwpKSwsLCwpLCksLP/AABEIAOEA4QMBIgACEQEDEQH/xAAcAAEAAgMBAQEAAAAAAAAAAAAABQYDBAcIAgH/xABAEAACAQIDBQMIBwcEAwAAAAAAAQIDEQQhMQUGEkFREyJxByMyYYGRobFCYnKCwcLRFDNDUpKisiTS4fBEc6P/xAAYAQEBAQEBAAAAAAAAAAAAAAAAAQIDBP/EAB0RAQEAAwADAQEAAAAAAAAAAAABAhExEiFRQQP/2gAMAwEAAhEDEQA/AO4gAAAAAAAAAAAAABgx82qVRp2ahJprlaLzAzg41i9lNYiL4nZSknec3J2Wt2+pdtwK8328ZSlJRcWlKc524nO9uJu2iyRNot4AKoAAAAAAAAAAAAAAAAAAAAAAAAAAAAAAAAam1n5ip9lr35fibZo7Z/cT+6vfNIDnfpVmnopSelua5lk3Dd5Yl9XD85XqMV2l8/pvS30lzt6iw7g/+R4w/OZRbgCA2lv1gKE3TnWUpx1p0k6slna0uFNL2s0qfBBYHfbBVdKnA+lSMofHT4kvh8XTqK8JxmusZKXyBtmAAAAAAAAAAAAAAAAAAAAAAAAAAAAACP26/Mvxj/kn+BIEXvC/NL7XyhJ/gSig0G+PS2UnfPPvll3B0r+MPlIq9Keb+y/jNlo3BWVfxj8pE+Ix797bqW/ZcPdTqLvzTt2cXfLLO7Sb8LdSq7J2FCnDzfCr58dlJyfW/S/TojYnUlVxuKlLNKTV9XnWqRt7I0YLlqZK8Vho1KqnPhefAuFxhfXgi1a7fxkXevbnlu3Uae1sKk0uNKpJpRXd4ndqN7ZcUVq9cr2zsaOytp1F3lelVpydOfC9Jx1t9Vpp+D8TLsilWx2JWLqJ06VJOlShJR4qjUnerUtknfRLT2u+faezlTrznH+JGnJrK3FGMo8XtVl7C72llnp0bdrbn7VSu7KcO7NLS/KS9T/Bkuc/3BrNYmUeUoO/jGSt837zoAdZfQAAoAAAAAAAAAAAAAAAAAAAAAAAARG8kvNLxk//AJy/UlyD3onaEfCT+CX4kvBRc/X6PO3Ob0LXuGu7W8Y/KRVeFdGslr4t5Fs3E9Ct9qPyZmdFdxOC7PG4mDyv5yN0mpLtJ1Mr80qz/p5EJiqc8enJOUqFKdlGmuN1ZQjxOdSOritFBK97PW3D0Te/dyWJhGpQtGvS70HkuP6kn0zeuWefVUv9udpQxEKmHlK0excXFNqzbi45v0fXrqWxnl23HiJ4ejCFKEFafY8NVOClll2XB1bsm7aPQhltaWJlUmlanxcNO6zcaa4W397i9xk2vtqHZ9nxumpLhlZ8VTh0tBPTL6TPvYWy6uJcY4fDypUklFVJWVNRWV737z9Sv+JpjW6se4WCbq1KnKMezv65NP5R+JeTU2Xs2GHpRpw5ZtvWTesmbYdJNAACgAAAAAAAAAAAAAAAAAAAAAAYMZjqVGDnWnClBazqTUIrxbyAzlW3xx8INKUkrU3LN/zTil/iyVpb04GSvHFYaXhiKT/Mc48p+1OBVJxcZp1qSWd04xpqaSa5XWq6ks2NWltSLlK8lwpR1burJ8V7l63ArxnTrcLT70dH9U41u5vD+zU5ycbw4VFy4rOcpRmlCKtm3xNt3skvBPV2ZvpicOpRw85UIzeahK8sm2ru18rvS2omNNvTRXN+9254/C9lTnGnKM1VUpJ27sZK11mvS1z0ONzxuLqJVFi69XitZRqNKLsm4zbn6WfS2WTZs7Dw8qlVU8XKXDPJVFUTlTk7qPE2u9G7+WdlYvU2jd2tlyxFdU4ShxVJOmnOTSuoubbdtLRZ37dzZzw+Fo0W4ydOKg5RzTfO3vOLY3Y1OhPgnBqrTbzVlF35253VrP8A5MmB2zVw0uOlUlB9E8pepxeT9pmTS3Lbu4OcbI8rCiqccZTaT7rr07Na5OVNK6y14W/DkTWN8puChG9PtK76Qg4e287I0LaCJ3c3moY+m50XJcL4JwmrThLpJJte1MlgAAAAAAAAAAAAAAAAAAAAAAcJ8vm0KjxtCi21ThRVWK5Oc5zjKXjanFe/qd2ILejcrB7SUViqbk4X4Zwk4TinqrrVZaO6A8ybC2asViqFCTcY1JcLatdKzbtfnZF42vs+hTwUcPF1FCnUk1Kyle3F61ydy2Y/yAYWTToYmvRad1xxhWS8LcD+Job2bmYnDUe72lanTbfaNx0bvxTjeyzk9I9OlwjnW3KHZxoQi24qMp5rhbcpWba8IxXsIxwsk7yzSdrZZ6rXK3gTu0MN+0UYypuPFTTk1mrpauN4xXX4EBZcVrvLRO91nkuHrzt4+B1x4zVj3SxLfawavePFdcnCcWn7p1F94nZRIXdfY7jDtZ3i2+GEb+l/O31irRXi3/KyfdtOvTU5Ze61ONjygbSjFUarbc3RpyajZ31cuK+j70beq5EQg3m/ne/q8Dd2pSlXn2ko8Kslw8azSVoq180o2WmepubN2BicRJRp0pu/0pRcYL1uTysL1IiJYeU7wjqzfluljYQcnh67Sy7tKUm/CKXE/cdT3f3Hw+Fam/O1LLvTSag1q6atlm+d3kixkVRPJbu9Xw8K9WvCVLtnBRp1FwzSgn3pR+jdy0eeXrL2AVQAAAAAAAAAAAAAAAAAAAAAAAA89eUfffHyxmNwvbyVCFTgVOMYRVklk5JcTWuTZ3zaOOjQo1Kss1ThKo0sm1CLk0r88jzrvtvjhdocbpYGnh6s5KUsQqvFOaSs1KKglnlnfkRjKqlRxM4NOMmms7nU/JfufDaWGq1a1ScHCq6KVJRimuzhJ3TVvpWtploc22FhI1cVQp1FeNStTpySbV4yqRjJJrNZNnp3YewMLsyi6WGg4QlJ1OFzlNuTik3eT6RXuKYoWp5O8HCznUrysrKKlTjklpFRikl6lZGzs/cLBqXG6fEtUpzlK6u7XV7dP+3J2lQ7RqU9LdVn4W5W65/G+6G2rhtmUaX7ulTh64win70jaAAAAAAAAAAAAAAAAAAAAAAAAAAAADnPlM8pVTZ9WOHoRXHKCqyqSV+FSk1FQi8m+683lpl05jjN/wDFVv3uIru/JVHGP9MbL4G95asfTq7T83KM1ClCnJwfElJTm5RbXNcSKFCLbt83YzXDLe+pzE7VU4tOUm2mlxXfLrchlFn3UpKKzeZg7VhmW3jJSbjJPNZp5ZPXk+pctm79bQotOOJqSSt3a0u2jk7q3HdrnoylRqMkISuloEyzuL0ZuDvg9pYeU5RUJ05dnPhvwybV1KN814eos5yryI7QpxhXpSnFVJyU4wbs5KMWpOPW2R1U074XeO6AANgAAAAAAAAAAAAAAAAAAAAAAABHbx1HHB4pp2ao1WmsmmqUmmiRNHbmElWwtelC3FUpVKcbuyvODirvpdhK8ubQjdp5K60NJ05dCW3j2bVw1Tsq8HTnHJxl809GvWiM47WMvH7jDKHU/FQM0ZO+Zs8QLnY0uxNuMWkv0/U+41Hpd+8+eYYuVqT3exEoYii4txcakJJp5q0keoTzhuNuzWxuLpqEZRhF8c6vD3YRWftb0S9fiejyx6f470AAruAAAAAAAAAAAAAAAAAAAAAAAAAACk767OhWq2nCM+7F96Klzd9ShY7crCSllBx+xJx+GnwOk70O1ePrhH/OSK7iKOZPHbFk/YpktwKD9GVSP34v8hkh5Pads5z/AKor8pc8NhlzRKUcFB6r4seFYuOHxzyjuDQWcnUa6caXygiQwe6GHWcaSduck5L+65fYYKnFZRj7jBiI2RfD6ax/Iy7kYdQlVS5RiunNlsK1ugu9W+785FlJHaAAKAAAAAAAAAAAAAAAAAAAAAAAAAAAqu9y85B/V+U/+SDdRN5NO3R3J7fKPepP1S+Di/xKnRTVV3STzyWmsnf1XVixjJJ0ZK+qJLDyK7W/er7nK/02SMJf6iHgrf01TpGKl6uKhFZySvpnrfSxo4rEKytzvblon18DTqS7tO3OEFq+srZLw5o/Zru0+LW8vV1z/wC9RUTm5jzrfc/MWYrW5iyrP60V8H+pZTk7TgAAoAAAAAAAAAAAAAAAAAAAAAAAAAAK3vmu7Sfrkvgn+BU+yaqXfNt315O2fu/Ut++q8zB9J298JfoVaNVO9uTsWOeXWtiV5xepR69ZdPD4GfZUn2kLvLupLPLzc8szWxT84sr2UXy6yMmzpqM4t3SVvSenmpezRnSMNntnJK/C+FRjlnyvfP7T66e0+5StGlzzemWrty8TUpv2aWWas+FJr3NmWrO8af2n7EpWXyRKLTuYu5Vf10v7V+pYivbl/uqn2/yRLCc3acAAFAAAAAAAAAAAAAAAAAAAAAAAAAABAb6r/TeE4v4SX4lQopd6zveV9LWLtvbTvhJ+pxl/ek/g2UmNlpz+JY5Z9a0pNuDvnbXw4tT4hkuTvrfL+G3mzcpUVbOz9nVv9TYpYaHRW6W9VvkdGGmtdc8ur+joZJRlaN7+lz5+Htu/1JGnTjHRJeCS+RirsVVi3MXmZ/8Asf8AhEsBBbnwaw7fWcn45RX4MnTk7TgAAoAAAAAAAAAAAAAAAAAAAAAAAAAAMWKw0akJQlnGScX4MoW0th1sO3dOcFpUSyt9ZL0X8DoQLLpm47cxpzNmEy8V9i4eecqULvmo8L96szCt28Mv4f8AfP8A3GvJjwqpceRtYLYtWu1k4Q5zkrZfVT1+RbKGzKMPRpwT68Kb97zNolyWYfWLDYeNOEYRVlFWRlAMug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34" y="6025294"/>
            <a:ext cx="786509" cy="7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4" r="43173" b="23324"/>
          <a:stretch/>
        </p:blipFill>
        <p:spPr bwMode="auto">
          <a:xfrm>
            <a:off x="7902043" y="6085414"/>
            <a:ext cx="811919" cy="7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51630" y="6520259"/>
            <a:ext cx="2133600" cy="365125"/>
          </a:xfrm>
        </p:spPr>
        <p:txBody>
          <a:bodyPr/>
          <a:lstStyle/>
          <a:p>
            <a:fld id="{01B3B3A3-42CD-4C32-B708-C73C6F248219}" type="slidenum">
              <a:rPr lang="nl-BE" smtClean="0"/>
              <a:t>53</a:t>
            </a:fld>
            <a:endParaRPr lang="nl-BE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66150" y="1556792"/>
            <a:ext cx="8571509" cy="595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>
                <a:solidFill>
                  <a:schemeClr val="bg1"/>
                </a:solidFill>
              </a:rPr>
              <a:t>Analyse</a:t>
            </a:r>
            <a:endParaRPr lang="nl-BE" sz="44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9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Hoeveel elektriciteitsmeters plaatsen?</a:t>
            </a:r>
          </a:p>
          <a:p>
            <a:pPr lvl="1"/>
            <a:r>
              <a:rPr lang="nl-BE" dirty="0" smtClean="0"/>
              <a:t>Meter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aanschaf + installatie </a:t>
            </a:r>
            <a:r>
              <a:rPr lang="nl-BE" dirty="0" smtClean="0"/>
              <a:t>(3 fasen) =&gt; 300-500€</a:t>
            </a:r>
          </a:p>
          <a:p>
            <a:pPr lvl="1"/>
            <a:r>
              <a:rPr lang="nl-BE" dirty="0" smtClean="0"/>
              <a:t>Mogelijke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besparing</a:t>
            </a:r>
            <a:r>
              <a:rPr lang="nl-BE" dirty="0" smtClean="0"/>
              <a:t> door het plaatsen van een meter (sneller opsporen van verliezen): 5%</a:t>
            </a:r>
          </a:p>
          <a:p>
            <a:pPr lvl="1"/>
            <a:r>
              <a:rPr lang="nl-BE" dirty="0" smtClean="0"/>
              <a:t>op minder dan 1 jaar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terugverdiend</a:t>
            </a:r>
            <a:r>
              <a:rPr lang="nl-BE" dirty="0" smtClean="0"/>
              <a:t> vanaf een verbruik van €10.000 (100€/MWh)</a:t>
            </a:r>
          </a:p>
          <a:p>
            <a:pPr lvl="1"/>
            <a:r>
              <a:rPr lang="nl-BE" dirty="0" smtClean="0"/>
              <a:t>Geïnstalleerd vermogen </a:t>
            </a:r>
          </a:p>
          <a:p>
            <a:pPr lvl="2"/>
            <a:r>
              <a:rPr lang="nl-BE" dirty="0" smtClean="0"/>
              <a:t>1 shift zonder weekend: 50 kW</a:t>
            </a:r>
          </a:p>
          <a:p>
            <a:pPr lvl="2"/>
            <a:r>
              <a:rPr lang="nl-BE" dirty="0" smtClean="0"/>
              <a:t>24u/24u: 10 kW</a:t>
            </a:r>
            <a:endParaRPr lang="nl-BE" dirty="0"/>
          </a:p>
          <a:p>
            <a:pPr lvl="1"/>
            <a:r>
              <a:rPr lang="nl-BE" dirty="0" smtClean="0"/>
              <a:t>Niet bij (tenzij om te checken of ze aanstaan):</a:t>
            </a:r>
          </a:p>
          <a:p>
            <a:pPr lvl="2"/>
            <a:r>
              <a:rPr lang="nl-BE" dirty="0" smtClean="0"/>
              <a:t>verlichting =&gt; voorspelbare verbruiken</a:t>
            </a:r>
          </a:p>
          <a:p>
            <a:pPr lvl="2"/>
            <a:r>
              <a:rPr lang="nl-BE" dirty="0" smtClean="0"/>
              <a:t>Motoren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44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nl-BE" dirty="0" smtClean="0"/>
              <a:t>Hoeveel gasmeters plaatsen?</a:t>
            </a:r>
            <a:endParaRPr lang="nl-BE" dirty="0"/>
          </a:p>
          <a:p>
            <a:pPr lvl="1"/>
            <a:r>
              <a:rPr lang="nl-BE" dirty="0"/>
              <a:t>Meter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aanschaf</a:t>
            </a:r>
            <a:r>
              <a:rPr lang="nl-BE" dirty="0"/>
              <a:t> </a:t>
            </a:r>
            <a:r>
              <a:rPr lang="nl-BE" dirty="0" smtClean="0"/>
              <a:t>: 250 - 1.500 €</a:t>
            </a:r>
            <a:endParaRPr lang="nl-BE" dirty="0"/>
          </a:p>
          <a:p>
            <a:pPr lvl="1"/>
            <a:r>
              <a:rPr lang="nl-BE" dirty="0"/>
              <a:t>Mogelijke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besparing</a:t>
            </a:r>
            <a:r>
              <a:rPr lang="nl-BE" dirty="0"/>
              <a:t> door het plaatsen van een meter (sneller opsporen van verliezen): 5%</a:t>
            </a:r>
          </a:p>
          <a:p>
            <a:pPr lvl="1"/>
            <a:r>
              <a:rPr lang="nl-BE" dirty="0"/>
              <a:t>=&gt; op minder dan 1 jaar 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terugverdiend</a:t>
            </a:r>
            <a:r>
              <a:rPr lang="nl-BE" dirty="0"/>
              <a:t> vanaf een verbruik van €</a:t>
            </a:r>
            <a:r>
              <a:rPr lang="nl-BE" dirty="0" smtClean="0"/>
              <a:t>10.000 (35€/MWh)</a:t>
            </a:r>
            <a:endParaRPr lang="nl-BE" dirty="0"/>
          </a:p>
          <a:p>
            <a:pPr lvl="1"/>
            <a:r>
              <a:rPr lang="nl-BE" dirty="0"/>
              <a:t>Geïnstalleerd vermogen </a:t>
            </a:r>
          </a:p>
          <a:p>
            <a:pPr lvl="2"/>
            <a:r>
              <a:rPr lang="nl-BE" dirty="0"/>
              <a:t>1 shift zonder weekend: </a:t>
            </a:r>
            <a:r>
              <a:rPr lang="nl-BE" dirty="0" smtClean="0"/>
              <a:t>140 </a:t>
            </a:r>
            <a:r>
              <a:rPr lang="nl-BE" dirty="0"/>
              <a:t>kW</a:t>
            </a:r>
          </a:p>
          <a:p>
            <a:pPr lvl="2"/>
            <a:r>
              <a:rPr lang="nl-BE" dirty="0"/>
              <a:t>24u/24u: </a:t>
            </a:r>
            <a:r>
              <a:rPr lang="nl-BE" dirty="0" smtClean="0"/>
              <a:t>35 kW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64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032448" cy="385018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56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nl-BE" sz="2000" dirty="0" smtClean="0"/>
              <a:t>Vraag kwartiergegevens op bij uw leverancier!</a:t>
            </a: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163" y="2055759"/>
            <a:ext cx="7272808" cy="446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5580112" y="2897291"/>
            <a:ext cx="15121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Gebruik pompen</a:t>
            </a:r>
            <a:endParaRPr lang="nl-BE" sz="1400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6660232" y="3205068"/>
            <a:ext cx="648072" cy="7279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907704" y="5589240"/>
            <a:ext cx="612068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267744" y="4561383"/>
            <a:ext cx="10441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 err="1" smtClean="0"/>
              <a:t>Baseload</a:t>
            </a:r>
            <a:endParaRPr lang="nl-BE" sz="1400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2789802" y="4869160"/>
            <a:ext cx="0" cy="7200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660232" y="5445224"/>
            <a:ext cx="136815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1907704" y="5445224"/>
            <a:ext cx="136815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139952" y="4406006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 err="1" smtClean="0"/>
              <a:t>Baseload</a:t>
            </a:r>
            <a:r>
              <a:rPr lang="nl-BE" sz="1400" dirty="0" smtClean="0"/>
              <a:t> winter</a:t>
            </a:r>
            <a:endParaRPr lang="nl-BE" sz="1400" dirty="0"/>
          </a:p>
        </p:txBody>
      </p:sp>
      <p:cxnSp>
        <p:nvCxnSpPr>
          <p:cNvPr id="18" name="Rechte verbindingslijn met pijl 17"/>
          <p:cNvCxnSpPr/>
          <p:nvPr/>
        </p:nvCxnSpPr>
        <p:spPr>
          <a:xfrm flipH="1">
            <a:off x="3131840" y="4715271"/>
            <a:ext cx="1008112" cy="72995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5796136" y="4715271"/>
            <a:ext cx="1188132" cy="72995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Kwartiergegevens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1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Slechte sturing verwarming: geen nachtverlaging / onvoldoende WE verlaging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3464024" cy="227012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57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96127"/>
              </p:ext>
            </p:extLst>
          </p:nvPr>
        </p:nvGraphicFramePr>
        <p:xfrm>
          <a:off x="323528" y="2204864"/>
          <a:ext cx="84249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4932040" y="2276872"/>
            <a:ext cx="136815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35% meer verbruik!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Controle van regelingen</a:t>
            </a:r>
            <a:endParaRPr lang="nl-B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1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Een lek: verbruik op onverwacht/onverklaarbaar moment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3248000" cy="227012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58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7"/>
            <a:ext cx="8451155" cy="334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al 10"/>
          <p:cNvSpPr/>
          <p:nvPr/>
        </p:nvSpPr>
        <p:spPr>
          <a:xfrm>
            <a:off x="1340024" y="5597624"/>
            <a:ext cx="2088232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6698608" y="5534000"/>
            <a:ext cx="2088232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2384140" y="2132856"/>
            <a:ext cx="315652" cy="3401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2771800" y="2132856"/>
            <a:ext cx="468052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Lekken detecteren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03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Voorbeeld van meten van resultaten van energiebesparende maatregel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3175992" cy="227012"/>
          </a:xfrm>
        </p:spPr>
        <p:txBody>
          <a:bodyPr/>
          <a:lstStyle/>
          <a:p>
            <a:pPr>
              <a:defRPr/>
            </a:pPr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59</a:t>
            </a:fld>
            <a:endParaRPr lang="nl-BE"/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2675" y="6308725"/>
            <a:ext cx="44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469389"/>
              </p:ext>
            </p:extLst>
          </p:nvPr>
        </p:nvGraphicFramePr>
        <p:xfrm>
          <a:off x="251520" y="2612321"/>
          <a:ext cx="8248773" cy="367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Acties opvolgen</a:t>
            </a:r>
            <a:endParaRPr lang="nl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5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725" t="78541" r="4367"/>
          <a:stretch>
            <a:fillRect/>
          </a:stretch>
        </p:blipFill>
        <p:spPr bwMode="auto">
          <a:xfrm>
            <a:off x="0" y="3202930"/>
            <a:ext cx="9144000" cy="31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9864"/>
            <a:ext cx="9144001" cy="38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</a:t>
            </a:fld>
            <a:endParaRPr lang="nl-B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Improving energy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9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09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www.enprove.be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16198" r="10775" b="3838"/>
          <a:stretch/>
        </p:blipFill>
        <p:spPr>
          <a:xfrm>
            <a:off x="2051720" y="1246442"/>
            <a:ext cx="4968552" cy="56013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60</a:t>
            </a:fld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Herken</a:t>
            </a:r>
            <a:r>
              <a:rPr lang="en-GB" dirty="0" smtClean="0"/>
              <a:t> je </a:t>
            </a:r>
            <a:r>
              <a:rPr lang="en-GB" dirty="0" err="1" smtClean="0"/>
              <a:t>dit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Verbruiksprofiel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Continue afname / voorspelbaar verloop (seizoensverloop)</a:t>
            </a:r>
          </a:p>
          <a:p>
            <a:pPr lvl="1"/>
            <a:r>
              <a:rPr lang="nl-BE" dirty="0" smtClean="0"/>
              <a:t>Gemakkelijk op te volgen </a:t>
            </a:r>
          </a:p>
          <a:p>
            <a:pPr lvl="1"/>
            <a:r>
              <a:rPr lang="nl-BE" dirty="0" smtClean="0"/>
              <a:t>Evolutie is historisch te vergelijken (na elimineren van verliezen!)</a:t>
            </a:r>
          </a:p>
          <a:p>
            <a:r>
              <a:rPr lang="nl-BE" dirty="0" smtClean="0"/>
              <a:t>Meer onvoorspelbaar verbruik, afhankelijk van temperaturen, productie, ...</a:t>
            </a:r>
          </a:p>
          <a:p>
            <a:pPr lvl="1"/>
            <a:r>
              <a:rPr lang="nl-BE" dirty="0" smtClean="0"/>
              <a:t>Moeilijk te vergelijken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92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Onvoorspelbaar verbruiksprofiel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Ipv focus op absoluut of relatief verbruik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Focus op minimale verliezen</a:t>
            </a:r>
            <a:endParaRPr lang="nl-BE" dirty="0"/>
          </a:p>
          <a:p>
            <a:pPr algn="ctr"/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M.a.w.: check of de installatie optimaal draait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427984" y="2325630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427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5789959"/>
              </p:ext>
            </p:extLst>
          </p:nvPr>
        </p:nvGraphicFramePr>
        <p:xfrm>
          <a:off x="899592" y="1628800"/>
          <a:ext cx="662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gemeten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63</a:t>
            </a:fld>
            <a:endParaRPr lang="nl-B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6" name="Down Arrow 5"/>
          <p:cNvSpPr/>
          <p:nvPr/>
        </p:nvSpPr>
        <p:spPr>
          <a:xfrm>
            <a:off x="2123728" y="1916832"/>
            <a:ext cx="14401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3563888" y="1807694"/>
            <a:ext cx="14401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flipV="1">
            <a:off x="5868144" y="3284984"/>
            <a:ext cx="144016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051720" y="14391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3749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9649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38782427"/>
              </p:ext>
            </p:extLst>
          </p:nvPr>
        </p:nvGraphicFramePr>
        <p:xfrm>
          <a:off x="899592" y="1628800"/>
          <a:ext cx="662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Wat wordt gemeten?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64</a:t>
            </a:fld>
            <a:endParaRPr lang="nl-B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  <p:sp>
        <p:nvSpPr>
          <p:cNvPr id="7" name="Down Arrow 6"/>
          <p:cNvSpPr/>
          <p:nvPr/>
        </p:nvSpPr>
        <p:spPr>
          <a:xfrm>
            <a:off x="2123728" y="1916832"/>
            <a:ext cx="144016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3563888" y="1807694"/>
            <a:ext cx="144016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flipV="1">
            <a:off x="5868144" y="3284984"/>
            <a:ext cx="144016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79712" y="1439146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OK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3868" y="142204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OK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8124" y="4067780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OK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1414508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LEAK!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wordt gemeten?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65</a:t>
            </a:fld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323528" y="2276872"/>
          <a:ext cx="80648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 rot="921505">
            <a:off x="6084168" y="2420888"/>
            <a:ext cx="4320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6588224" y="23488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</a:rPr>
              <a:t>?</a:t>
            </a:r>
            <a:endParaRPr lang="nl-B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431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5"/>
            <a:ext cx="6575761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66</a:t>
            </a:fld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Analytics: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err="1" smtClean="0"/>
              <a:t>verder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meten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3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Voorbeeld van analyse aan de hand van het verwacht verbruik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67</a:t>
            </a:fld>
            <a:endParaRPr lang="nl-BE"/>
          </a:p>
        </p:txBody>
      </p:sp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63797"/>
              </p:ext>
            </p:extLst>
          </p:nvPr>
        </p:nvGraphicFramePr>
        <p:xfrm>
          <a:off x="1132609" y="2278856"/>
          <a:ext cx="6878782" cy="359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Modelleren verwacht verbruik</a:t>
            </a:r>
            <a:endParaRPr lang="nl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Voorbeeld van meten van resultaten van energiebesparende maatregel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CAF04FD-9BA7-41D4-B482-B4213C8B6EC5}" type="slidenum">
              <a:rPr lang="nl-BE" smtClean="0"/>
              <a:pPr>
                <a:defRPr/>
              </a:pPr>
              <a:t>68</a:t>
            </a:fld>
            <a:endParaRPr lang="nl-BE"/>
          </a:p>
        </p:txBody>
      </p:sp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14024"/>
              </p:ext>
            </p:extLst>
          </p:nvPr>
        </p:nvGraphicFramePr>
        <p:xfrm>
          <a:off x="1043608" y="2454046"/>
          <a:ext cx="727280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3203848" y="2420888"/>
            <a:ext cx="15121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Nieuwe ketel</a:t>
            </a:r>
            <a:endParaRPr lang="nl-BE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804248" y="2437372"/>
            <a:ext cx="15121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Regeling op punt</a:t>
            </a:r>
            <a:endParaRPr lang="nl-BE" sz="1200" dirty="0"/>
          </a:p>
        </p:txBody>
      </p:sp>
      <p:cxnSp>
        <p:nvCxnSpPr>
          <p:cNvPr id="7" name="Rechte verbindingslijn met pijl 6"/>
          <p:cNvCxnSpPr>
            <a:stCxn id="2" idx="2"/>
          </p:cNvCxnSpPr>
          <p:nvPr/>
        </p:nvCxnSpPr>
        <p:spPr>
          <a:xfrm>
            <a:off x="3959932" y="2697887"/>
            <a:ext cx="972108" cy="51508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12" idx="2"/>
          </p:cNvCxnSpPr>
          <p:nvPr/>
        </p:nvCxnSpPr>
        <p:spPr>
          <a:xfrm flipH="1">
            <a:off x="6948264" y="2714371"/>
            <a:ext cx="612068" cy="35458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Modelleren verwacht verbruik</a:t>
            </a:r>
            <a:endParaRPr lang="nl-B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16" b="50000"/>
          <a:stretch/>
        </p:blipFill>
        <p:spPr bwMode="auto">
          <a:xfrm>
            <a:off x="218511" y="332656"/>
            <a:ext cx="586490" cy="7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ISO 50001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5259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765"/>
          <a:stretch/>
        </p:blipFill>
        <p:spPr bwMode="auto">
          <a:xfrm>
            <a:off x="1043629" y="1799427"/>
            <a:ext cx="7103428" cy="46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31640" y="4869160"/>
            <a:ext cx="3384376" cy="360040"/>
          </a:xfrm>
          <a:prstGeom prst="rect">
            <a:avLst/>
          </a:prstGeom>
          <a:noFill/>
          <a:ln w="57150">
            <a:solidFill>
              <a:srgbClr val="9ED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Left Arrow 8"/>
          <p:cNvSpPr/>
          <p:nvPr/>
        </p:nvSpPr>
        <p:spPr>
          <a:xfrm rot="18784496">
            <a:off x="4531206" y="4074497"/>
            <a:ext cx="1512168" cy="288032"/>
          </a:xfrm>
          <a:prstGeom prst="leftArrow">
            <a:avLst/>
          </a:prstGeom>
          <a:solidFill>
            <a:srgbClr val="9ED5BC"/>
          </a:solidFill>
          <a:ln>
            <a:solidFill>
              <a:srgbClr val="50B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69</a:t>
            </a:fld>
            <a:endParaRPr lang="nl-BE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93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9339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</a:t>
            </a:fld>
            <a:endParaRPr lang="nl-BE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76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4581128"/>
            <a:ext cx="5040560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Estimate future energy use and consumption</a:t>
            </a:r>
          </a:p>
          <a:p>
            <a:endParaRPr lang="nl-BE" dirty="0" smtClean="0"/>
          </a:p>
        </p:txBody>
      </p:sp>
      <p:pic>
        <p:nvPicPr>
          <p:cNvPr id="6" name="Picture 2" descr="https://encrypted-tbn0.gstatic.com/images?q=tbn:ANd9GcR5Neh5IeDslbJ_ZkF-GEpO__UEMtrmtjYuILN-9cqXQx2ZmxP3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361932"/>
            <a:ext cx="2018159" cy="1973707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SePb5MxlrrYvV4ID2M1vMuoSlpwc2XPGPMGbpB4QqiImfK-_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2667000" cy="16573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4941168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Lucida Sans Typewriter" pitchFamily="49" charset="0"/>
              </a:rPr>
              <a:t>The hard way</a:t>
            </a:r>
            <a:endParaRPr lang="nl-BE" sz="1400" dirty="0">
              <a:latin typeface="Lucida Sans Typewriter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242088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Based on historical data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661248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Using the energy drivers to make predictions</a:t>
            </a:r>
            <a:endParaRPr lang="nl-BE" dirty="0"/>
          </a:p>
        </p:txBody>
      </p:sp>
      <p:sp>
        <p:nvSpPr>
          <p:cNvPr id="11" name="Up Arrow 10"/>
          <p:cNvSpPr/>
          <p:nvPr/>
        </p:nvSpPr>
        <p:spPr>
          <a:xfrm>
            <a:off x="3779912" y="5085184"/>
            <a:ext cx="144016" cy="432048"/>
          </a:xfrm>
          <a:prstGeom prst="upArrow">
            <a:avLst/>
          </a:prstGeom>
          <a:solidFill>
            <a:srgbClr val="9ED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Down Arrow 11"/>
          <p:cNvSpPr/>
          <p:nvPr/>
        </p:nvSpPr>
        <p:spPr>
          <a:xfrm>
            <a:off x="4283968" y="2852936"/>
            <a:ext cx="144016" cy="432048"/>
          </a:xfrm>
          <a:prstGeom prst="downArrow">
            <a:avLst/>
          </a:prstGeom>
          <a:solidFill>
            <a:srgbClr val="9ED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50B487"/>
                </a:solidFill>
              </a:rPr>
              <a:t>Less significant energy users</a:t>
            </a:r>
            <a:endParaRPr lang="nl-BE" dirty="0">
              <a:solidFill>
                <a:srgbClr val="50B48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58112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50B487"/>
                </a:solidFill>
              </a:rPr>
              <a:t>Biggest energy users</a:t>
            </a:r>
            <a:endParaRPr lang="nl-BE" b="1" dirty="0">
              <a:solidFill>
                <a:srgbClr val="50B48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221088"/>
            <a:ext cx="503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ADVANTAGE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</a:rPr>
              <a:t>: you can see losses more easily!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319" y="2133439"/>
            <a:ext cx="8568952" cy="2088232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ISO 50001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70</a:t>
            </a:fld>
            <a:endParaRPr lang="nl-BE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96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Wetgevend kader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Moet dat nu echt allemaal?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Wat zegt Europa? Vlaanderen? ...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Wat staat ons te wachten?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3121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Europese directieve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Publieke instanties</a:t>
            </a:r>
          </a:p>
          <a:p>
            <a:pPr lvl="1"/>
            <a:r>
              <a:rPr lang="nl-BE" dirty="0" smtClean="0"/>
              <a:t>Jaarlijks renovatietempo (“centrale” overheid: 3% per jaar) </a:t>
            </a:r>
            <a:endParaRPr lang="nl-BE" dirty="0"/>
          </a:p>
          <a:p>
            <a:pPr lvl="1"/>
            <a:r>
              <a:rPr lang="nl-BE" dirty="0" smtClean="0"/>
              <a:t>Gradueel streven naar bijna nul-energie gebouwen</a:t>
            </a:r>
          </a:p>
          <a:p>
            <a:pPr lvl="1"/>
            <a:r>
              <a:rPr lang="nl-BE" dirty="0" smtClean="0"/>
              <a:t>Implementatie van smart metering</a:t>
            </a:r>
          </a:p>
          <a:p>
            <a:pPr lvl="1"/>
            <a:r>
              <a:rPr lang="nl-BE" dirty="0" smtClean="0"/>
              <a:t>Opmaken van </a:t>
            </a:r>
          </a:p>
          <a:p>
            <a:pPr lvl="2"/>
            <a:r>
              <a:rPr lang="nl-BE" dirty="0" smtClean="0"/>
              <a:t>Energy action plan</a:t>
            </a:r>
          </a:p>
          <a:p>
            <a:pPr lvl="2"/>
            <a:r>
              <a:rPr lang="nl-BE" dirty="0" smtClean="0"/>
              <a:t>EMS systeem</a:t>
            </a:r>
          </a:p>
          <a:p>
            <a:pPr lvl="1"/>
            <a:endParaRPr lang="nl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96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Europese directieve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Bedrijven &gt; KMO:</a:t>
            </a:r>
          </a:p>
          <a:p>
            <a:pPr lvl="1"/>
            <a:r>
              <a:rPr lang="nl-BE" dirty="0" smtClean="0"/>
              <a:t>4-jaarlijks een audit laten uitvoeren</a:t>
            </a:r>
          </a:p>
          <a:p>
            <a:pPr lvl="1"/>
            <a:r>
              <a:rPr lang="nl-BE" dirty="0" smtClean="0"/>
              <a:t>OF: EMS invoeren zoals ISO 50001</a:t>
            </a:r>
          </a:p>
          <a:p>
            <a:r>
              <a:rPr lang="nl-BE" dirty="0" smtClean="0"/>
              <a:t>KMO:</a:t>
            </a:r>
          </a:p>
          <a:p>
            <a:pPr lvl="1"/>
            <a:r>
              <a:rPr lang="nl-BE" dirty="0" smtClean="0"/>
              <a:t>Worden gestimuleerd energie efficientie te verhogen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3228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dirty="0" err="1" smtClean="0"/>
              <a:t>Laat</a:t>
            </a:r>
            <a:r>
              <a:rPr lang="en-GB" sz="4800" dirty="0" smtClean="0"/>
              <a:t> </a:t>
            </a:r>
            <a:r>
              <a:rPr lang="en-GB" sz="4800" dirty="0" err="1" smtClean="0"/>
              <a:t>ons</a:t>
            </a:r>
            <a:r>
              <a:rPr lang="en-GB" sz="4800" dirty="0" smtClean="0"/>
              <a:t> </a:t>
            </a:r>
            <a:r>
              <a:rPr lang="en-GB" sz="4800" dirty="0" err="1" smtClean="0"/>
              <a:t>weten</a:t>
            </a:r>
            <a:r>
              <a:rPr lang="en-GB" sz="4800" dirty="0" smtClean="0"/>
              <a:t> </a:t>
            </a:r>
            <a:r>
              <a:rPr lang="en-GB" sz="4800" dirty="0" err="1" smtClean="0"/>
              <a:t>wanneer</a:t>
            </a:r>
            <a:r>
              <a:rPr lang="en-GB" sz="4800" dirty="0" smtClean="0"/>
              <a:t> we u </a:t>
            </a:r>
            <a:r>
              <a:rPr lang="en-GB" sz="4800" dirty="0" err="1" smtClean="0"/>
              <a:t>ergens</a:t>
            </a:r>
            <a:r>
              <a:rPr lang="en-GB" sz="4800" dirty="0" smtClean="0"/>
              <a:t> </a:t>
            </a:r>
            <a:r>
              <a:rPr lang="en-GB" sz="4800" dirty="0" err="1" smtClean="0"/>
              <a:t>kunnen</a:t>
            </a:r>
            <a:r>
              <a:rPr lang="en-GB" sz="4800" dirty="0" smtClean="0"/>
              <a:t> </a:t>
            </a:r>
            <a:r>
              <a:rPr lang="en-GB" sz="4800" dirty="0" err="1" smtClean="0"/>
              <a:t>mee</a:t>
            </a:r>
            <a:r>
              <a:rPr lang="en-GB" sz="4800" dirty="0" smtClean="0"/>
              <a:t> </a:t>
            </a:r>
            <a:r>
              <a:rPr lang="en-GB" sz="4800" dirty="0" err="1" smtClean="0"/>
              <a:t>helpen</a:t>
            </a:r>
            <a:r>
              <a:rPr lang="en-GB" sz="4800" dirty="0" smtClean="0"/>
              <a:t>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An </a:t>
            </a:r>
            <a:r>
              <a:rPr lang="en-GB" sz="2800" dirty="0" err="1" smtClean="0"/>
              <a:t>Beazar</a:t>
            </a:r>
            <a:r>
              <a:rPr lang="en-GB" sz="2800" dirty="0" smtClean="0"/>
              <a:t> – founder &amp; CEO</a:t>
            </a:r>
          </a:p>
          <a:p>
            <a:pPr marL="0" indent="0" algn="ctr">
              <a:buNone/>
            </a:pPr>
            <a:r>
              <a:rPr lang="en-GB" sz="2800" dirty="0" smtClean="0">
                <a:hlinkClick r:id="rId3"/>
              </a:rPr>
              <a:t>An.Beazar@enprove.com</a:t>
            </a: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+32 476 273 216</a:t>
            </a:r>
          </a:p>
          <a:p>
            <a:pPr marL="0" indent="0" algn="ctr">
              <a:buNone/>
            </a:pPr>
            <a:r>
              <a:rPr lang="en-GB" sz="2800" dirty="0" smtClean="0"/>
              <a:t>www.enprove.com</a:t>
            </a:r>
          </a:p>
          <a:p>
            <a:pPr marL="0" indent="0" algn="ctr">
              <a:buNone/>
            </a:pPr>
            <a:r>
              <a:rPr lang="en-GB" sz="2800" dirty="0" smtClean="0"/>
              <a:t>@</a:t>
            </a:r>
            <a:r>
              <a:rPr lang="en-GB" sz="2800" dirty="0" err="1" smtClean="0"/>
              <a:t>Enprove_Energy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3A3-42CD-4C32-B708-C73C6F248219}" type="slidenum">
              <a:rPr lang="nl-BE" smtClean="0"/>
              <a:t>74</a:t>
            </a:fld>
            <a:endParaRPr lang="nl-B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smtClean="0"/>
              <a:t>www.enprove.be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48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2000" dirty="0" smtClean="0"/>
              <a:t>Radiatieve forcage van broeikasgassen vanaf het emissiemoment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8</a:t>
            </a:fld>
            <a:endParaRPr lang="nl-BE"/>
          </a:p>
        </p:txBody>
      </p:sp>
      <p:pic>
        <p:nvPicPr>
          <p:cNvPr id="11" name="Picture 7" descr="du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344" y="2060848"/>
            <a:ext cx="64740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40352" y="2132856"/>
            <a:ext cx="400110" cy="184441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nl-BE" sz="1400" dirty="0" smtClean="0"/>
              <a:t>Bron: D. Hauglustaine</a:t>
            </a:r>
            <a:endParaRPr lang="nl-BE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3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04FD-9BA7-41D4-B482-B4213C8B6EC5}" type="slidenum">
              <a:rPr lang="nl-BE"/>
              <a:pPr>
                <a:defRPr/>
              </a:pPr>
              <a:t>9</a:t>
            </a:fld>
            <a:endParaRPr lang="nl-BE"/>
          </a:p>
        </p:txBody>
      </p:sp>
      <p:pic>
        <p:nvPicPr>
          <p:cNvPr id="108546" name="Picture 2" descr="http://www.oar.noaa.gov/research/papers07/greenhouse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315200" cy="47148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32440" y="1700808"/>
            <a:ext cx="400110" cy="46175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nl-BE" sz="1400" dirty="0" smtClean="0"/>
              <a:t>Bron: Office of oceanic and atmospheriic research NOAA</a:t>
            </a:r>
            <a:endParaRPr lang="nl-BE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www.enprove.be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3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nprove 1.2">
      <a:dk1>
        <a:srgbClr val="26292C"/>
      </a:dk1>
      <a:lt1>
        <a:srgbClr val="FFFFFF"/>
      </a:lt1>
      <a:dk2>
        <a:srgbClr val="456B5A"/>
      </a:dk2>
      <a:lt2>
        <a:srgbClr val="BED4CA"/>
      </a:lt2>
      <a:accent1>
        <a:srgbClr val="86B09D"/>
      </a:accent1>
      <a:accent2>
        <a:srgbClr val="BA4651"/>
      </a:accent2>
      <a:accent3>
        <a:srgbClr val="ECCC2C"/>
      </a:accent3>
      <a:accent4>
        <a:srgbClr val="9AA1FF"/>
      </a:accent4>
      <a:accent5>
        <a:srgbClr val="535A5F"/>
      </a:accent5>
      <a:accent6>
        <a:srgbClr val="F79646"/>
      </a:accent6>
      <a:hlink>
        <a:srgbClr val="86B09D"/>
      </a:hlink>
      <a:folHlink>
        <a:srgbClr val="456B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57A84F981CB4BA5EE23BC66391D84" ma:contentTypeVersion="" ma:contentTypeDescription="Een nieuw document maken." ma:contentTypeScope="" ma:versionID="8b5326893ee01149eb62cb535bc8aac3">
  <xsd:schema xmlns:xsd="http://www.w3.org/2001/XMLSchema" xmlns:xs="http://www.w3.org/2001/XMLSchema" xmlns:p="http://schemas.microsoft.com/office/2006/metadata/properties" xmlns:ns2="1e7d3c1d-534d-48e0-a912-a88f8c277658" targetNamespace="http://schemas.microsoft.com/office/2006/metadata/properties" ma:root="true" ma:fieldsID="d284d67556cb6268665cd1822d4566d5" ns2:_="">
    <xsd:import namespace="1e7d3c1d-534d-48e0-a912-a88f8c277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3c1d-534d-48e0-a912-a88f8c2776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A57892-329C-41E3-A520-4D8245C85324}"/>
</file>

<file path=customXml/itemProps2.xml><?xml version="1.0" encoding="utf-8"?>
<ds:datastoreItem xmlns:ds="http://schemas.openxmlformats.org/officeDocument/2006/customXml" ds:itemID="{92E4D79D-96C1-42CE-89FC-35EBEF3C1ED8}"/>
</file>

<file path=customXml/itemProps3.xml><?xml version="1.0" encoding="utf-8"?>
<ds:datastoreItem xmlns:ds="http://schemas.openxmlformats.org/officeDocument/2006/customXml" ds:itemID="{E05AF354-935B-47AD-80F9-A0841AF050C9}"/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1898</Words>
  <Application>Microsoft Office PowerPoint</Application>
  <PresentationFormat>On-screen Show (4:3)</PresentationFormat>
  <Paragraphs>654</Paragraphs>
  <Slides>74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Energy management  Creating sustainable and positive impact  on your energy consumption</vt:lpstr>
      <vt:lpstr>Enprove</vt:lpstr>
      <vt:lpstr>Het team</vt:lpstr>
      <vt:lpstr>PowerPoint Presentation</vt:lpstr>
      <vt:lpstr>Our vision</vt:lpstr>
      <vt:lpstr>Improving energy performance</vt:lpstr>
      <vt:lpstr>PowerPoint Presentation</vt:lpstr>
      <vt:lpstr>Introductie</vt:lpstr>
      <vt:lpstr>Introductie</vt:lpstr>
      <vt:lpstr>Introductie</vt:lpstr>
      <vt:lpstr>Introductie</vt:lpstr>
      <vt:lpstr>Introductie</vt:lpstr>
      <vt:lpstr>Introductie: trias energetica</vt:lpstr>
      <vt:lpstr>Introductie</vt:lpstr>
      <vt:lpstr>Carbon footprinting</vt:lpstr>
      <vt:lpstr>Carbon footprinting</vt:lpstr>
      <vt:lpstr> </vt:lpstr>
      <vt:lpstr>Waarom energiemanagement?</vt:lpstr>
      <vt:lpstr>PowerPoint Presentation</vt:lpstr>
      <vt:lpstr>Audit</vt:lpstr>
      <vt:lpstr>Audit</vt:lpstr>
      <vt:lpstr>Audit</vt:lpstr>
      <vt:lpstr>Audit</vt:lpstr>
      <vt:lpstr>Energiebalans</vt:lpstr>
      <vt:lpstr>Audit</vt:lpstr>
      <vt:lpstr>Goede KPI’s</vt:lpstr>
      <vt:lpstr>Audit</vt:lpstr>
      <vt:lpstr>Externe benchmarking</vt:lpstr>
      <vt:lpstr>Interne benchmarking</vt:lpstr>
      <vt:lpstr>Historische benchmarking</vt:lpstr>
      <vt:lpstr>Historische benchmarking</vt:lpstr>
      <vt:lpstr>Historische benchmarking</vt:lpstr>
      <vt:lpstr>Graaddagen correctie</vt:lpstr>
      <vt:lpstr>Graaddagen correctie</vt:lpstr>
      <vt:lpstr>Graaddagen correctie</vt:lpstr>
      <vt:lpstr>Graaddagen correctie</vt:lpstr>
      <vt:lpstr>Audit</vt:lpstr>
      <vt:lpstr>Lijst van maatregelen</vt:lpstr>
      <vt:lpstr>Maatregelen</vt:lpstr>
      <vt:lpstr>Lijst van maatregelen</vt:lpstr>
      <vt:lpstr>Algemene aandachtspunten</vt:lpstr>
      <vt:lpstr>Lijst van maatregelen</vt:lpstr>
      <vt:lpstr>Audit</vt:lpstr>
      <vt:lpstr>Audit</vt:lpstr>
      <vt:lpstr>Energy consumption evolution</vt:lpstr>
      <vt:lpstr>PowerPoint Presentation</vt:lpstr>
      <vt:lpstr>Monitoring</vt:lpstr>
      <vt:lpstr>Actieplan</vt:lpstr>
      <vt:lpstr>Monitoring</vt:lpstr>
      <vt:lpstr>Monitoring</vt:lpstr>
      <vt:lpstr>Monitoring</vt:lpstr>
      <vt:lpstr>Monitoring</vt:lpstr>
      <vt:lpstr>Monitoring</vt:lpstr>
      <vt:lpstr>Meters</vt:lpstr>
      <vt:lpstr>Meters</vt:lpstr>
      <vt:lpstr>Kwartiergegevens</vt:lpstr>
      <vt:lpstr>Controle van regelingen</vt:lpstr>
      <vt:lpstr>PowerPoint Presentation</vt:lpstr>
      <vt:lpstr>Acties opvolgen</vt:lpstr>
      <vt:lpstr>Herken je dit?</vt:lpstr>
      <vt:lpstr>Verbruiksprofiel</vt:lpstr>
      <vt:lpstr>Onvoorspelbaar verbruiksprofiel</vt:lpstr>
      <vt:lpstr>Wat wordt gemeten?</vt:lpstr>
      <vt:lpstr>Wat wordt gemeten?</vt:lpstr>
      <vt:lpstr>Wat wordt gemeten?</vt:lpstr>
      <vt:lpstr>Analytics: gaat verder dan meten</vt:lpstr>
      <vt:lpstr>Modelleren verwacht verbruik</vt:lpstr>
      <vt:lpstr>Modelleren verwacht verbruik</vt:lpstr>
      <vt:lpstr>ISO 50001</vt:lpstr>
      <vt:lpstr>ISO 50001</vt:lpstr>
      <vt:lpstr>Wetgevend kader</vt:lpstr>
      <vt:lpstr>Europese directieve</vt:lpstr>
      <vt:lpstr>Europese directieve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</dc:creator>
  <cp:lastModifiedBy>An</cp:lastModifiedBy>
  <cp:revision>116</cp:revision>
  <dcterms:created xsi:type="dcterms:W3CDTF">2013-12-19T09:50:51Z</dcterms:created>
  <dcterms:modified xsi:type="dcterms:W3CDTF">2014-09-24T15:20:59Z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0x01010007B57A84F981CB4BA5EE23BC66391D84</vt:lpwstr>
  </property>
</Properties>
</file>