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4" r:id="rId3"/>
    <p:sldId id="267" r:id="rId4"/>
    <p:sldId id="266" r:id="rId5"/>
    <p:sldId id="273" r:id="rId6"/>
    <p:sldId id="274" r:id="rId7"/>
    <p:sldId id="275" r:id="rId8"/>
    <p:sldId id="284" r:id="rId9"/>
    <p:sldId id="285" r:id="rId10"/>
    <p:sldId id="277" r:id="rId11"/>
    <p:sldId id="278" r:id="rId12"/>
    <p:sldId id="280" r:id="rId13"/>
    <p:sldId id="279" r:id="rId14"/>
    <p:sldId id="2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BBEF"/>
    <a:srgbClr val="0F9D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F52645-78E9-4B19-9484-124092234DD6}" v="83" dt="2023-03-08T13:55:44.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76354" autoAdjust="0"/>
  </p:normalViewPr>
  <p:slideViewPr>
    <p:cSldViewPr snapToGrid="0">
      <p:cViewPr varScale="1">
        <p:scale>
          <a:sx n="50" d="100"/>
          <a:sy n="50" d="100"/>
        </p:scale>
        <p:origin x="124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8992D-048C-4B37-8554-A2F9A8945DDA}" type="datetimeFigureOut">
              <a:rPr lang="en-GB" smtClean="0"/>
              <a:t>09/03/2023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BB447-45B7-4456-8F94-10B5B5937A2D}" type="slidenum">
              <a:rPr lang="en-GB" smtClean="0"/>
              <a:t>‹nr.›</a:t>
            </a:fld>
            <a:endParaRPr lang="en-GB"/>
          </a:p>
        </p:txBody>
      </p:sp>
    </p:spTree>
    <p:extLst>
      <p:ext uri="{BB962C8B-B14F-4D97-AF65-F5344CB8AC3E}">
        <p14:creationId xmlns:p14="http://schemas.microsoft.com/office/powerpoint/2010/main" val="44659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Jenthe – currently working for Proximus as Service design team lead</a:t>
            </a:r>
          </a:p>
          <a:p>
            <a:r>
              <a:rPr lang="en-GB" dirty="0"/>
              <a:t>3 years ago, I worked for </a:t>
            </a:r>
            <a:r>
              <a:rPr lang="en-GB" dirty="0" err="1"/>
              <a:t>Faktion</a:t>
            </a:r>
            <a:r>
              <a:rPr lang="en-GB" dirty="0"/>
              <a:t> and I was responsible for starting up business activities for them in Asia, setting up their first Singapore office</a:t>
            </a:r>
          </a:p>
        </p:txBody>
      </p:sp>
      <p:sp>
        <p:nvSpPr>
          <p:cNvPr id="4" name="Slide Number Placeholder 3"/>
          <p:cNvSpPr>
            <a:spLocks noGrp="1"/>
          </p:cNvSpPr>
          <p:nvPr>
            <p:ph type="sldNum" sz="quarter" idx="5"/>
          </p:nvPr>
        </p:nvSpPr>
        <p:spPr/>
        <p:txBody>
          <a:bodyPr/>
          <a:lstStyle/>
          <a:p>
            <a:fld id="{299BB447-45B7-4456-8F94-10B5B5937A2D}" type="slidenum">
              <a:rPr lang="en-GB" smtClean="0"/>
              <a:t>1</a:t>
            </a:fld>
            <a:endParaRPr lang="en-GB"/>
          </a:p>
        </p:txBody>
      </p:sp>
    </p:spTree>
    <p:extLst>
      <p:ext uri="{BB962C8B-B14F-4D97-AF65-F5344CB8AC3E}">
        <p14:creationId xmlns:p14="http://schemas.microsoft.com/office/powerpoint/2010/main" val="945716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effectLst/>
                <a:latin typeface="Calibri" panose="020F0502020204030204" pitchFamily="34" charset="0"/>
                <a:ea typeface="Calibri" panose="020F0502020204030204" pitchFamily="34" charset="0"/>
              </a:rPr>
              <a:t>jullie te laten vertellen over de go-</a:t>
            </a:r>
            <a:r>
              <a:rPr lang="nl-BE" sz="1200" dirty="0" err="1">
                <a:effectLst/>
                <a:latin typeface="Calibri" panose="020F0502020204030204" pitchFamily="34" charset="0"/>
                <a:ea typeface="Calibri" panose="020F0502020204030204" pitchFamily="34" charset="0"/>
              </a:rPr>
              <a:t>to</a:t>
            </a:r>
            <a:r>
              <a:rPr lang="nl-BE" sz="1200" dirty="0">
                <a:effectLst/>
                <a:latin typeface="Calibri" panose="020F0502020204030204" pitchFamily="34" charset="0"/>
                <a:ea typeface="Calibri" panose="020F0502020204030204" pitchFamily="34" charset="0"/>
              </a:rPr>
              <a:t>-market in Singapore met </a:t>
            </a:r>
            <a:r>
              <a:rPr lang="nl-BE" sz="1200" dirty="0" err="1">
                <a:effectLst/>
                <a:latin typeface="Calibri" panose="020F0502020204030204" pitchFamily="34" charset="0"/>
                <a:ea typeface="Calibri" panose="020F0502020204030204" pitchFamily="34" charset="0"/>
              </a:rPr>
              <a:t>Faktion</a:t>
            </a:r>
            <a:r>
              <a:rPr lang="nl-BE" sz="1200" dirty="0">
                <a:effectLst/>
                <a:latin typeface="Calibri" panose="020F0502020204030204" pitchFamily="34" charset="0"/>
                <a:ea typeface="Calibri" panose="020F0502020204030204" pitchFamily="34" charset="0"/>
              </a:rPr>
              <a:t>, jullie ervaringen, plan van aanpak en </a:t>
            </a:r>
            <a:r>
              <a:rPr lang="nl-BE" sz="1200" dirty="0" err="1">
                <a:effectLst/>
                <a:latin typeface="Calibri" panose="020F0502020204030204" pitchFamily="34" charset="0"/>
                <a:ea typeface="Calibri" panose="020F0502020204030204" pitchFamily="34" charset="0"/>
              </a:rPr>
              <a:t>lessons</a:t>
            </a:r>
            <a:r>
              <a:rPr lang="nl-BE" sz="1200" dirty="0">
                <a:effectLst/>
                <a:latin typeface="Calibri" panose="020F0502020204030204" pitchFamily="34" charset="0"/>
                <a:ea typeface="Calibri" panose="020F0502020204030204" pitchFamily="34" charset="0"/>
              </a:rPr>
              <a:t> </a:t>
            </a:r>
            <a:r>
              <a:rPr lang="nl-BE" sz="1200" dirty="0" err="1">
                <a:effectLst/>
                <a:latin typeface="Calibri" panose="020F0502020204030204" pitchFamily="34" charset="0"/>
                <a:ea typeface="Calibri" panose="020F0502020204030204" pitchFamily="34" charset="0"/>
              </a:rPr>
              <a:t>learned</a:t>
            </a:r>
            <a:r>
              <a:rPr lang="nl-BE" sz="1200" dirty="0">
                <a:effectLst/>
                <a:latin typeface="Calibri" panose="020F0502020204030204" pitchFamily="34" charset="0"/>
                <a:ea typeface="Calibri" panose="020F0502020204030204" pitchFamily="34" charset="0"/>
              </a:rPr>
              <a:t>, … en hoe de samenwerking van de werknemer ter plaatse (Jenthe, via PAF) en het thuisfront in België (Niels en team) verliep en hoe jullie dit aanpakten. En nadien de ruimte te laten voor vragen.</a:t>
            </a:r>
            <a:endParaRPr lang="en-GB" dirty="0"/>
          </a:p>
          <a:p>
            <a:endParaRPr lang="en-GB" dirty="0"/>
          </a:p>
        </p:txBody>
      </p:sp>
      <p:sp>
        <p:nvSpPr>
          <p:cNvPr id="4" name="Slide Number Placeholder 3"/>
          <p:cNvSpPr>
            <a:spLocks noGrp="1"/>
          </p:cNvSpPr>
          <p:nvPr>
            <p:ph type="sldNum" sz="quarter" idx="5"/>
          </p:nvPr>
        </p:nvSpPr>
        <p:spPr/>
        <p:txBody>
          <a:bodyPr/>
          <a:lstStyle/>
          <a:p>
            <a:fld id="{299BB447-45B7-4456-8F94-10B5B5937A2D}" type="slidenum">
              <a:rPr lang="en-GB" smtClean="0"/>
              <a:t>10</a:t>
            </a:fld>
            <a:endParaRPr lang="en-GB"/>
          </a:p>
        </p:txBody>
      </p:sp>
    </p:spTree>
    <p:extLst>
      <p:ext uri="{BB962C8B-B14F-4D97-AF65-F5344CB8AC3E}">
        <p14:creationId xmlns:p14="http://schemas.microsoft.com/office/powerpoint/2010/main" val="948010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Brought daughter home</a:t>
            </a:r>
            <a:endParaRPr lang="en-GB" dirty="0"/>
          </a:p>
          <a:p>
            <a:endParaRPr lang="en-GB" dirty="0"/>
          </a:p>
        </p:txBody>
      </p:sp>
      <p:sp>
        <p:nvSpPr>
          <p:cNvPr id="4" name="Slide Number Placeholder 3"/>
          <p:cNvSpPr>
            <a:spLocks noGrp="1"/>
          </p:cNvSpPr>
          <p:nvPr>
            <p:ph type="sldNum" sz="quarter" idx="5"/>
          </p:nvPr>
        </p:nvSpPr>
        <p:spPr/>
        <p:txBody>
          <a:bodyPr/>
          <a:lstStyle/>
          <a:p>
            <a:fld id="{299BB447-45B7-4456-8F94-10B5B5937A2D}" type="slidenum">
              <a:rPr lang="en-GB" smtClean="0"/>
              <a:t>11</a:t>
            </a:fld>
            <a:endParaRPr lang="en-GB"/>
          </a:p>
        </p:txBody>
      </p:sp>
    </p:spTree>
    <p:extLst>
      <p:ext uri="{BB962C8B-B14F-4D97-AF65-F5344CB8AC3E}">
        <p14:creationId xmlns:p14="http://schemas.microsoft.com/office/powerpoint/2010/main" val="3761016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Brought daughter home</a:t>
            </a:r>
            <a:endParaRPr lang="en-GB" dirty="0"/>
          </a:p>
          <a:p>
            <a:endParaRPr lang="en-GB" dirty="0"/>
          </a:p>
        </p:txBody>
      </p:sp>
      <p:sp>
        <p:nvSpPr>
          <p:cNvPr id="4" name="Slide Number Placeholder 3"/>
          <p:cNvSpPr>
            <a:spLocks noGrp="1"/>
          </p:cNvSpPr>
          <p:nvPr>
            <p:ph type="sldNum" sz="quarter" idx="5"/>
          </p:nvPr>
        </p:nvSpPr>
        <p:spPr/>
        <p:txBody>
          <a:bodyPr/>
          <a:lstStyle/>
          <a:p>
            <a:fld id="{299BB447-45B7-4456-8F94-10B5B5937A2D}" type="slidenum">
              <a:rPr lang="en-GB" smtClean="0"/>
              <a:t>12</a:t>
            </a:fld>
            <a:endParaRPr lang="en-GB"/>
          </a:p>
        </p:txBody>
      </p:sp>
    </p:spTree>
    <p:extLst>
      <p:ext uri="{BB962C8B-B14F-4D97-AF65-F5344CB8AC3E}">
        <p14:creationId xmlns:p14="http://schemas.microsoft.com/office/powerpoint/2010/main" val="1313632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Brought daughter home</a:t>
            </a:r>
            <a:endParaRPr lang="en-GB" dirty="0"/>
          </a:p>
          <a:p>
            <a:endParaRPr lang="en-GB" dirty="0"/>
          </a:p>
        </p:txBody>
      </p:sp>
      <p:sp>
        <p:nvSpPr>
          <p:cNvPr id="4" name="Slide Number Placeholder 3"/>
          <p:cNvSpPr>
            <a:spLocks noGrp="1"/>
          </p:cNvSpPr>
          <p:nvPr>
            <p:ph type="sldNum" sz="quarter" idx="5"/>
          </p:nvPr>
        </p:nvSpPr>
        <p:spPr/>
        <p:txBody>
          <a:bodyPr/>
          <a:lstStyle/>
          <a:p>
            <a:fld id="{299BB447-45B7-4456-8F94-10B5B5937A2D}" type="slidenum">
              <a:rPr lang="en-GB" smtClean="0"/>
              <a:t>13</a:t>
            </a:fld>
            <a:endParaRPr lang="en-GB"/>
          </a:p>
        </p:txBody>
      </p:sp>
    </p:spTree>
    <p:extLst>
      <p:ext uri="{BB962C8B-B14F-4D97-AF65-F5344CB8AC3E}">
        <p14:creationId xmlns:p14="http://schemas.microsoft.com/office/powerpoint/2010/main" val="2761737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Anecdote Singapore government regime, very strict. At some point everyone needed to wear a tracker</a:t>
            </a:r>
          </a:p>
          <a:p>
            <a:r>
              <a:rPr lang="en-GB" dirty="0"/>
              <a:t>List your assumptions</a:t>
            </a:r>
          </a:p>
          <a:p>
            <a:r>
              <a:rPr lang="en-GB" dirty="0"/>
              <a:t>Leverage network</a:t>
            </a:r>
          </a:p>
          <a:p>
            <a:r>
              <a:rPr lang="en-GB" dirty="0"/>
              <a:t>Connect with peers / people to share experience</a:t>
            </a:r>
          </a:p>
          <a:p>
            <a:r>
              <a:rPr lang="en-GB" dirty="0"/>
              <a:t>Explore efficiencies</a:t>
            </a:r>
          </a:p>
          <a:p>
            <a:r>
              <a:rPr lang="en-GB" sz="2400" dirty="0">
                <a:latin typeface="Yu Gothic UI Semilight" panose="020B0400000000000000" pitchFamily="34" charset="-128"/>
                <a:ea typeface="Yu Gothic UI Semilight" panose="020B0400000000000000" pitchFamily="34" charset="-128"/>
              </a:rPr>
              <a:t>Automate repetitive (business development) tasks </a:t>
            </a:r>
          </a:p>
          <a:p>
            <a:pPr lvl="1"/>
            <a:r>
              <a:rPr lang="en-GB" sz="2000" dirty="0">
                <a:latin typeface="Yu Gothic UI Semilight" panose="020B0400000000000000" pitchFamily="34" charset="-128"/>
                <a:ea typeface="Yu Gothic UI Semilight" panose="020B0400000000000000" pitchFamily="34" charset="-128"/>
              </a:rPr>
              <a:t>E.g. Prospect.io, Dux-soup, Hunter.io, …</a:t>
            </a:r>
          </a:p>
          <a:p>
            <a:r>
              <a:rPr lang="en-GB" sz="2400" dirty="0">
                <a:latin typeface="Yu Gothic UI Semilight" panose="020B0400000000000000" pitchFamily="34" charset="-128"/>
                <a:ea typeface="Yu Gothic UI Semilight" panose="020B0400000000000000" pitchFamily="34" charset="-128"/>
              </a:rPr>
              <a:t>Templates </a:t>
            </a:r>
          </a:p>
          <a:p>
            <a:pPr lvl="1"/>
            <a:r>
              <a:rPr lang="en-GB" sz="2000" dirty="0">
                <a:latin typeface="Yu Gothic UI Semilight" panose="020B0400000000000000" pitchFamily="34" charset="-128"/>
                <a:ea typeface="Yu Gothic UI Semilight" panose="020B0400000000000000" pitchFamily="34" charset="-128"/>
              </a:rPr>
              <a:t>E.g. prospect emails, sales deck, proposal template </a:t>
            </a:r>
          </a:p>
          <a:p>
            <a:r>
              <a:rPr lang="en-GB" sz="2400" dirty="0">
                <a:latin typeface="Yu Gothic UI Semilight" panose="020B0400000000000000" pitchFamily="34" charset="-128"/>
                <a:ea typeface="Yu Gothic UI Semilight" panose="020B0400000000000000" pitchFamily="34" charset="-128"/>
              </a:rPr>
              <a:t>Lunchclub.ai (AI “super connector”)</a:t>
            </a:r>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299BB447-45B7-4456-8F94-10B5B5937A2D}" type="slidenum">
              <a:rPr lang="en-GB" smtClean="0"/>
              <a:t>14</a:t>
            </a:fld>
            <a:endParaRPr lang="en-GB"/>
          </a:p>
        </p:txBody>
      </p:sp>
    </p:spTree>
    <p:extLst>
      <p:ext uri="{BB962C8B-B14F-4D97-AF65-F5344CB8AC3E}">
        <p14:creationId xmlns:p14="http://schemas.microsoft.com/office/powerpoint/2010/main" val="386991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effectLst/>
                <a:latin typeface="Calibri" panose="020F0502020204030204" pitchFamily="34" charset="0"/>
                <a:ea typeface="Calibri" panose="020F0502020204030204" pitchFamily="34" charset="0"/>
              </a:rPr>
              <a:t>jullie te laten vertellen over de go-</a:t>
            </a:r>
            <a:r>
              <a:rPr lang="nl-BE" sz="1200" dirty="0" err="1">
                <a:effectLst/>
                <a:latin typeface="Calibri" panose="020F0502020204030204" pitchFamily="34" charset="0"/>
                <a:ea typeface="Calibri" panose="020F0502020204030204" pitchFamily="34" charset="0"/>
              </a:rPr>
              <a:t>to</a:t>
            </a:r>
            <a:r>
              <a:rPr lang="nl-BE" sz="1200" dirty="0">
                <a:effectLst/>
                <a:latin typeface="Calibri" panose="020F0502020204030204" pitchFamily="34" charset="0"/>
                <a:ea typeface="Calibri" panose="020F0502020204030204" pitchFamily="34" charset="0"/>
              </a:rPr>
              <a:t>-market in Singapore met </a:t>
            </a:r>
            <a:r>
              <a:rPr lang="nl-BE" sz="1200" dirty="0" err="1">
                <a:effectLst/>
                <a:latin typeface="Calibri" panose="020F0502020204030204" pitchFamily="34" charset="0"/>
                <a:ea typeface="Calibri" panose="020F0502020204030204" pitchFamily="34" charset="0"/>
              </a:rPr>
              <a:t>Faktion</a:t>
            </a:r>
            <a:r>
              <a:rPr lang="nl-BE" sz="1200" dirty="0">
                <a:effectLst/>
                <a:latin typeface="Calibri" panose="020F0502020204030204" pitchFamily="34" charset="0"/>
                <a:ea typeface="Calibri" panose="020F0502020204030204" pitchFamily="34" charset="0"/>
              </a:rPr>
              <a:t>, jullie ervaringen, plan van aanpak en </a:t>
            </a:r>
            <a:r>
              <a:rPr lang="nl-BE" sz="1200" dirty="0" err="1">
                <a:effectLst/>
                <a:latin typeface="Calibri" panose="020F0502020204030204" pitchFamily="34" charset="0"/>
                <a:ea typeface="Calibri" panose="020F0502020204030204" pitchFamily="34" charset="0"/>
              </a:rPr>
              <a:t>lessons</a:t>
            </a:r>
            <a:r>
              <a:rPr lang="nl-BE" sz="1200" dirty="0">
                <a:effectLst/>
                <a:latin typeface="Calibri" panose="020F0502020204030204" pitchFamily="34" charset="0"/>
                <a:ea typeface="Calibri" panose="020F0502020204030204" pitchFamily="34" charset="0"/>
              </a:rPr>
              <a:t> </a:t>
            </a:r>
            <a:r>
              <a:rPr lang="nl-BE" sz="1200" dirty="0" err="1">
                <a:effectLst/>
                <a:latin typeface="Calibri" panose="020F0502020204030204" pitchFamily="34" charset="0"/>
                <a:ea typeface="Calibri" panose="020F0502020204030204" pitchFamily="34" charset="0"/>
              </a:rPr>
              <a:t>learned</a:t>
            </a:r>
            <a:r>
              <a:rPr lang="nl-BE" sz="1200" dirty="0">
                <a:effectLst/>
                <a:latin typeface="Calibri" panose="020F0502020204030204" pitchFamily="34" charset="0"/>
                <a:ea typeface="Calibri" panose="020F0502020204030204" pitchFamily="34" charset="0"/>
              </a:rPr>
              <a:t>, … en hoe de samenwerking van de werknemer ter plaatse (Jenthe, via PAF) en het thuisfront in België (Niels en team) verliep en hoe jullie dit aanpakten. En nadien de ruimte te laten voor vragen.</a:t>
            </a:r>
            <a:endParaRPr lang="en-GB" dirty="0"/>
          </a:p>
          <a:p>
            <a:endParaRPr lang="en-GB" dirty="0"/>
          </a:p>
        </p:txBody>
      </p:sp>
      <p:sp>
        <p:nvSpPr>
          <p:cNvPr id="4" name="Slide Number Placeholder 3"/>
          <p:cNvSpPr>
            <a:spLocks noGrp="1"/>
          </p:cNvSpPr>
          <p:nvPr>
            <p:ph type="sldNum" sz="quarter" idx="5"/>
          </p:nvPr>
        </p:nvSpPr>
        <p:spPr/>
        <p:txBody>
          <a:bodyPr/>
          <a:lstStyle/>
          <a:p>
            <a:fld id="{299BB447-45B7-4456-8F94-10B5B5937A2D}" type="slidenum">
              <a:rPr lang="en-GB" smtClean="0"/>
              <a:t>2</a:t>
            </a:fld>
            <a:endParaRPr lang="en-GB"/>
          </a:p>
        </p:txBody>
      </p:sp>
    </p:spTree>
    <p:extLst>
      <p:ext uri="{BB962C8B-B14F-4D97-AF65-F5344CB8AC3E}">
        <p14:creationId xmlns:p14="http://schemas.microsoft.com/office/powerpoint/2010/main" val="415741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dirty="0">
                <a:effectLst/>
                <a:latin typeface="Calibri" panose="020F0502020204030204" pitchFamily="34" charset="0"/>
                <a:ea typeface="Calibri" panose="020F0502020204030204" pitchFamily="34" charset="0"/>
              </a:rPr>
              <a:t>jullie te laten vertellen over de go-</a:t>
            </a:r>
            <a:r>
              <a:rPr lang="nl-BE" sz="1200" dirty="0" err="1">
                <a:effectLst/>
                <a:latin typeface="Calibri" panose="020F0502020204030204" pitchFamily="34" charset="0"/>
                <a:ea typeface="Calibri" panose="020F0502020204030204" pitchFamily="34" charset="0"/>
              </a:rPr>
              <a:t>to</a:t>
            </a:r>
            <a:r>
              <a:rPr lang="nl-BE" sz="1200" dirty="0">
                <a:effectLst/>
                <a:latin typeface="Calibri" panose="020F0502020204030204" pitchFamily="34" charset="0"/>
                <a:ea typeface="Calibri" panose="020F0502020204030204" pitchFamily="34" charset="0"/>
              </a:rPr>
              <a:t>-market in Singapore met </a:t>
            </a:r>
            <a:r>
              <a:rPr lang="nl-BE" sz="1200" dirty="0" err="1">
                <a:effectLst/>
                <a:latin typeface="Calibri" panose="020F0502020204030204" pitchFamily="34" charset="0"/>
                <a:ea typeface="Calibri" panose="020F0502020204030204" pitchFamily="34" charset="0"/>
              </a:rPr>
              <a:t>Faktion</a:t>
            </a:r>
            <a:r>
              <a:rPr lang="nl-BE" sz="1200" dirty="0">
                <a:effectLst/>
                <a:latin typeface="Calibri" panose="020F0502020204030204" pitchFamily="34" charset="0"/>
                <a:ea typeface="Calibri" panose="020F0502020204030204" pitchFamily="34" charset="0"/>
              </a:rPr>
              <a:t>, jullie ervaringen, plan van aanpak en </a:t>
            </a:r>
            <a:r>
              <a:rPr lang="nl-BE" sz="1200" dirty="0" err="1">
                <a:effectLst/>
                <a:latin typeface="Calibri" panose="020F0502020204030204" pitchFamily="34" charset="0"/>
                <a:ea typeface="Calibri" panose="020F0502020204030204" pitchFamily="34" charset="0"/>
              </a:rPr>
              <a:t>lessons</a:t>
            </a:r>
            <a:r>
              <a:rPr lang="nl-BE" sz="1200" dirty="0">
                <a:effectLst/>
                <a:latin typeface="Calibri" panose="020F0502020204030204" pitchFamily="34" charset="0"/>
                <a:ea typeface="Calibri" panose="020F0502020204030204" pitchFamily="34" charset="0"/>
              </a:rPr>
              <a:t> </a:t>
            </a:r>
            <a:r>
              <a:rPr lang="nl-BE" sz="1200" dirty="0" err="1">
                <a:effectLst/>
                <a:latin typeface="Calibri" panose="020F0502020204030204" pitchFamily="34" charset="0"/>
                <a:ea typeface="Calibri" panose="020F0502020204030204" pitchFamily="34" charset="0"/>
              </a:rPr>
              <a:t>learned</a:t>
            </a:r>
            <a:r>
              <a:rPr lang="nl-BE" sz="1200" dirty="0">
                <a:effectLst/>
                <a:latin typeface="Calibri" panose="020F0502020204030204" pitchFamily="34" charset="0"/>
                <a:ea typeface="Calibri" panose="020F0502020204030204" pitchFamily="34" charset="0"/>
              </a:rPr>
              <a:t>, … en hoe de samenwerking van de werknemer ter plaatse (Jenthe, via PAF) en het thuisfront in België (Niels en team) verliep en hoe jullie dit aanpakten. En nadien de ruimte te laten voor vragen.</a:t>
            </a:r>
            <a:endParaRPr lang="en-GB" dirty="0"/>
          </a:p>
          <a:p>
            <a:endParaRPr lang="en-GB" dirty="0"/>
          </a:p>
        </p:txBody>
      </p:sp>
      <p:sp>
        <p:nvSpPr>
          <p:cNvPr id="4" name="Slide Number Placeholder 3"/>
          <p:cNvSpPr>
            <a:spLocks noGrp="1"/>
          </p:cNvSpPr>
          <p:nvPr>
            <p:ph type="sldNum" sz="quarter" idx="5"/>
          </p:nvPr>
        </p:nvSpPr>
        <p:spPr/>
        <p:txBody>
          <a:bodyPr/>
          <a:lstStyle/>
          <a:p>
            <a:fld id="{299BB447-45B7-4456-8F94-10B5B5937A2D}" type="slidenum">
              <a:rPr lang="en-GB" smtClean="0"/>
              <a:t>3</a:t>
            </a:fld>
            <a:endParaRPr lang="en-GB"/>
          </a:p>
        </p:txBody>
      </p:sp>
    </p:spTree>
    <p:extLst>
      <p:ext uri="{BB962C8B-B14F-4D97-AF65-F5344CB8AC3E}">
        <p14:creationId xmlns:p14="http://schemas.microsoft.com/office/powerpoint/2010/main" val="396839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I really wanted to go for a tech scale-up, because technology has always interested me </a:t>
            </a:r>
          </a:p>
          <a:p>
            <a:pPr marL="171450" indent="-171450">
              <a:buFontTx/>
              <a:buChar char="-"/>
            </a:pPr>
            <a:r>
              <a:rPr lang="en-GB" dirty="0"/>
              <a:t>While there’s the possibility to go work for a big corporate with an already existing abroad team, I wanted to experience the most entrepreneurial experience possible – going by alone all by myself to go really out of my comfort zone and explore if some day I could maybe do this for myself </a:t>
            </a:r>
          </a:p>
          <a:p>
            <a:pPr marL="171450" indent="-171450">
              <a:buFontTx/>
              <a:buChar char="-"/>
            </a:pPr>
            <a:r>
              <a:rPr lang="en-GB" dirty="0"/>
              <a:t>About 20 candidates out of 300 finally get selected</a:t>
            </a:r>
          </a:p>
          <a:p>
            <a:pPr marL="171450" indent="-171450">
              <a:buFontTx/>
              <a:buChar char="-"/>
            </a:pPr>
            <a:r>
              <a:rPr lang="en-GB" dirty="0"/>
              <a:t>Some criteria: masters degree, some years of working experience, international touches, examples of resilience, courage, …</a:t>
            </a:r>
          </a:p>
        </p:txBody>
      </p:sp>
      <p:sp>
        <p:nvSpPr>
          <p:cNvPr id="4" name="Slide Number Placeholder 3"/>
          <p:cNvSpPr>
            <a:spLocks noGrp="1"/>
          </p:cNvSpPr>
          <p:nvPr>
            <p:ph type="sldNum" sz="quarter" idx="5"/>
          </p:nvPr>
        </p:nvSpPr>
        <p:spPr/>
        <p:txBody>
          <a:bodyPr/>
          <a:lstStyle/>
          <a:p>
            <a:fld id="{299BB447-45B7-4456-8F94-10B5B5937A2D}" type="slidenum">
              <a:rPr lang="en-GB" smtClean="0"/>
              <a:t>4</a:t>
            </a:fld>
            <a:endParaRPr lang="en-GB"/>
          </a:p>
        </p:txBody>
      </p:sp>
    </p:spTree>
    <p:extLst>
      <p:ext uri="{BB962C8B-B14F-4D97-AF65-F5344CB8AC3E}">
        <p14:creationId xmlns:p14="http://schemas.microsoft.com/office/powerpoint/2010/main" val="253957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b="0" i="0" u="none" strike="noStrike" dirty="0">
                <a:solidFill>
                  <a:srgbClr val="000000"/>
                </a:solidFill>
                <a:effectLst/>
                <a:latin typeface="Arial" panose="020B0604020202020204" pitchFamily="34" charset="0"/>
              </a:rPr>
              <a:t>Drive (new &amp; existing) sales, business development and marketing activities for APAC region with support from local Managing Partner &amp; Antwerp team</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299BB447-45B7-4456-8F94-10B5B5937A2D}" type="slidenum">
              <a:rPr lang="en-GB" smtClean="0"/>
              <a:t>5</a:t>
            </a:fld>
            <a:endParaRPr lang="en-GB"/>
          </a:p>
        </p:txBody>
      </p:sp>
    </p:spTree>
    <p:extLst>
      <p:ext uri="{BB962C8B-B14F-4D97-AF65-F5344CB8AC3E}">
        <p14:creationId xmlns:p14="http://schemas.microsoft.com/office/powerpoint/2010/main" val="2500099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299BB447-45B7-4456-8F94-10B5B5937A2D}" type="slidenum">
              <a:rPr lang="en-GB" smtClean="0"/>
              <a:t>6</a:t>
            </a:fld>
            <a:endParaRPr lang="en-GB"/>
          </a:p>
        </p:txBody>
      </p:sp>
    </p:spTree>
    <p:extLst>
      <p:ext uri="{BB962C8B-B14F-4D97-AF65-F5344CB8AC3E}">
        <p14:creationId xmlns:p14="http://schemas.microsoft.com/office/powerpoint/2010/main" val="366802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299BB447-45B7-4456-8F94-10B5B5937A2D}" type="slidenum">
              <a:rPr lang="en-GB" smtClean="0"/>
              <a:t>7</a:t>
            </a:fld>
            <a:endParaRPr lang="en-GB"/>
          </a:p>
        </p:txBody>
      </p:sp>
    </p:spTree>
    <p:extLst>
      <p:ext uri="{BB962C8B-B14F-4D97-AF65-F5344CB8AC3E}">
        <p14:creationId xmlns:p14="http://schemas.microsoft.com/office/powerpoint/2010/main" val="280926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 Tech world, it takes time before you really land a deal </a:t>
            </a:r>
          </a:p>
        </p:txBody>
      </p:sp>
      <p:sp>
        <p:nvSpPr>
          <p:cNvPr id="4" name="Slide Number Placeholder 3"/>
          <p:cNvSpPr>
            <a:spLocks noGrp="1"/>
          </p:cNvSpPr>
          <p:nvPr>
            <p:ph type="sldNum" sz="quarter" idx="5"/>
          </p:nvPr>
        </p:nvSpPr>
        <p:spPr/>
        <p:txBody>
          <a:bodyPr/>
          <a:lstStyle/>
          <a:p>
            <a:fld id="{299BB447-45B7-4456-8F94-10B5B5937A2D}" type="slidenum">
              <a:rPr lang="en-GB" smtClean="0"/>
              <a:t>8</a:t>
            </a:fld>
            <a:endParaRPr lang="en-GB"/>
          </a:p>
        </p:txBody>
      </p:sp>
    </p:spTree>
    <p:extLst>
      <p:ext uri="{BB962C8B-B14F-4D97-AF65-F5344CB8AC3E}">
        <p14:creationId xmlns:p14="http://schemas.microsoft.com/office/powerpoint/2010/main" val="1093653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 Tech world, it takes time before you really land a deal </a:t>
            </a:r>
          </a:p>
        </p:txBody>
      </p:sp>
      <p:sp>
        <p:nvSpPr>
          <p:cNvPr id="4" name="Slide Number Placeholder 3"/>
          <p:cNvSpPr>
            <a:spLocks noGrp="1"/>
          </p:cNvSpPr>
          <p:nvPr>
            <p:ph type="sldNum" sz="quarter" idx="5"/>
          </p:nvPr>
        </p:nvSpPr>
        <p:spPr/>
        <p:txBody>
          <a:bodyPr/>
          <a:lstStyle/>
          <a:p>
            <a:fld id="{299BB447-45B7-4456-8F94-10B5B5937A2D}" type="slidenum">
              <a:rPr lang="en-GB" smtClean="0"/>
              <a:t>9</a:t>
            </a:fld>
            <a:endParaRPr lang="en-GB"/>
          </a:p>
        </p:txBody>
      </p:sp>
    </p:spTree>
    <p:extLst>
      <p:ext uri="{BB962C8B-B14F-4D97-AF65-F5344CB8AC3E}">
        <p14:creationId xmlns:p14="http://schemas.microsoft.com/office/powerpoint/2010/main" val="193200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6775-1610-4D48-BC8F-1765254FAD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A9798F-59EF-46FE-B555-43D0EE43D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D448E0-754E-41F7-9409-5B08A4C51DA9}"/>
              </a:ext>
            </a:extLst>
          </p:cNvPr>
          <p:cNvSpPr>
            <a:spLocks noGrp="1"/>
          </p:cNvSpPr>
          <p:nvPr>
            <p:ph type="dt" sz="half" idx="10"/>
          </p:nvPr>
        </p:nvSpPr>
        <p:spPr/>
        <p:txBody>
          <a:bodyPr/>
          <a:lstStyle/>
          <a:p>
            <a:fld id="{98F05D15-86E9-4A65-955E-993367E1A9B1}" type="datetimeFigureOut">
              <a:rPr lang="en-GB" smtClean="0"/>
              <a:t>09/03/2023</a:t>
            </a:fld>
            <a:endParaRPr lang="en-GB"/>
          </a:p>
        </p:txBody>
      </p:sp>
      <p:sp>
        <p:nvSpPr>
          <p:cNvPr id="5" name="Footer Placeholder 4">
            <a:extLst>
              <a:ext uri="{FF2B5EF4-FFF2-40B4-BE49-F238E27FC236}">
                <a16:creationId xmlns:a16="http://schemas.microsoft.com/office/drawing/2014/main" id="{9E29D5C5-7DD3-426E-9F85-5341FC4B25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133C32-A454-4A54-B9E4-FF82A9D01680}"/>
              </a:ext>
            </a:extLst>
          </p:cNvPr>
          <p:cNvSpPr>
            <a:spLocks noGrp="1"/>
          </p:cNvSpPr>
          <p:nvPr>
            <p:ph type="sldNum" sz="quarter" idx="12"/>
          </p:nvPr>
        </p:nvSpPr>
        <p:spPr/>
        <p:txBody>
          <a:bodyPr/>
          <a:lstStyle/>
          <a:p>
            <a:fld id="{D316BF89-AF64-4F95-A13D-4502163C9965}" type="slidenum">
              <a:rPr lang="en-GB" smtClean="0"/>
              <a:t>‹nr.›</a:t>
            </a:fld>
            <a:endParaRPr lang="en-GB"/>
          </a:p>
        </p:txBody>
      </p:sp>
    </p:spTree>
    <p:extLst>
      <p:ext uri="{BB962C8B-B14F-4D97-AF65-F5344CB8AC3E}">
        <p14:creationId xmlns:p14="http://schemas.microsoft.com/office/powerpoint/2010/main" val="2250801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24608-D232-4911-B010-A8D4C849BCF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448DA0-2009-4D85-BB57-0DFC0E680B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30893E-1115-428E-9930-845F6678E7C2}"/>
              </a:ext>
            </a:extLst>
          </p:cNvPr>
          <p:cNvSpPr>
            <a:spLocks noGrp="1"/>
          </p:cNvSpPr>
          <p:nvPr>
            <p:ph type="dt" sz="half" idx="10"/>
          </p:nvPr>
        </p:nvSpPr>
        <p:spPr/>
        <p:txBody>
          <a:bodyPr/>
          <a:lstStyle/>
          <a:p>
            <a:fld id="{98F05D15-86E9-4A65-955E-993367E1A9B1}" type="datetimeFigureOut">
              <a:rPr lang="en-GB" smtClean="0"/>
              <a:t>09/03/2023</a:t>
            </a:fld>
            <a:endParaRPr lang="en-GB"/>
          </a:p>
        </p:txBody>
      </p:sp>
      <p:sp>
        <p:nvSpPr>
          <p:cNvPr id="5" name="Footer Placeholder 4">
            <a:extLst>
              <a:ext uri="{FF2B5EF4-FFF2-40B4-BE49-F238E27FC236}">
                <a16:creationId xmlns:a16="http://schemas.microsoft.com/office/drawing/2014/main" id="{8D1A1FF6-1757-457B-A9AC-67D23EB553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C7BD2C-660D-42DE-80FF-B70163627BD2}"/>
              </a:ext>
            </a:extLst>
          </p:cNvPr>
          <p:cNvSpPr>
            <a:spLocks noGrp="1"/>
          </p:cNvSpPr>
          <p:nvPr>
            <p:ph type="sldNum" sz="quarter" idx="12"/>
          </p:nvPr>
        </p:nvSpPr>
        <p:spPr/>
        <p:txBody>
          <a:bodyPr/>
          <a:lstStyle/>
          <a:p>
            <a:fld id="{D316BF89-AF64-4F95-A13D-4502163C9965}" type="slidenum">
              <a:rPr lang="en-GB" smtClean="0"/>
              <a:t>‹nr.›</a:t>
            </a:fld>
            <a:endParaRPr lang="en-GB"/>
          </a:p>
        </p:txBody>
      </p:sp>
    </p:spTree>
    <p:extLst>
      <p:ext uri="{BB962C8B-B14F-4D97-AF65-F5344CB8AC3E}">
        <p14:creationId xmlns:p14="http://schemas.microsoft.com/office/powerpoint/2010/main" val="87204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63B5EE-923E-472F-B423-5F7409872B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E19633-DD73-49C4-A451-7C7F955BB4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C2C94C-5BDB-44B1-834E-793591515991}"/>
              </a:ext>
            </a:extLst>
          </p:cNvPr>
          <p:cNvSpPr>
            <a:spLocks noGrp="1"/>
          </p:cNvSpPr>
          <p:nvPr>
            <p:ph type="dt" sz="half" idx="10"/>
          </p:nvPr>
        </p:nvSpPr>
        <p:spPr/>
        <p:txBody>
          <a:bodyPr/>
          <a:lstStyle/>
          <a:p>
            <a:fld id="{98F05D15-86E9-4A65-955E-993367E1A9B1}" type="datetimeFigureOut">
              <a:rPr lang="en-GB" smtClean="0"/>
              <a:t>09/03/2023</a:t>
            </a:fld>
            <a:endParaRPr lang="en-GB"/>
          </a:p>
        </p:txBody>
      </p:sp>
      <p:sp>
        <p:nvSpPr>
          <p:cNvPr id="5" name="Footer Placeholder 4">
            <a:extLst>
              <a:ext uri="{FF2B5EF4-FFF2-40B4-BE49-F238E27FC236}">
                <a16:creationId xmlns:a16="http://schemas.microsoft.com/office/drawing/2014/main" id="{BC8B9716-538E-48C5-9CC6-F54450C3C0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25DDD9-D04D-4B3F-A26E-641A21AAAEAA}"/>
              </a:ext>
            </a:extLst>
          </p:cNvPr>
          <p:cNvSpPr>
            <a:spLocks noGrp="1"/>
          </p:cNvSpPr>
          <p:nvPr>
            <p:ph type="sldNum" sz="quarter" idx="12"/>
          </p:nvPr>
        </p:nvSpPr>
        <p:spPr/>
        <p:txBody>
          <a:bodyPr/>
          <a:lstStyle/>
          <a:p>
            <a:fld id="{D316BF89-AF64-4F95-A13D-4502163C9965}" type="slidenum">
              <a:rPr lang="en-GB" smtClean="0"/>
              <a:t>‹nr.›</a:t>
            </a:fld>
            <a:endParaRPr lang="en-GB"/>
          </a:p>
        </p:txBody>
      </p:sp>
    </p:spTree>
    <p:extLst>
      <p:ext uri="{BB962C8B-B14F-4D97-AF65-F5344CB8AC3E}">
        <p14:creationId xmlns:p14="http://schemas.microsoft.com/office/powerpoint/2010/main" val="403251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0C49-B896-4A01-B0C6-967254B498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D5A947-8E91-49AE-9E6C-0DE611DF3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707CD0-06F6-4BA1-904D-428E8027677C}"/>
              </a:ext>
            </a:extLst>
          </p:cNvPr>
          <p:cNvSpPr>
            <a:spLocks noGrp="1"/>
          </p:cNvSpPr>
          <p:nvPr>
            <p:ph type="dt" sz="half" idx="10"/>
          </p:nvPr>
        </p:nvSpPr>
        <p:spPr/>
        <p:txBody>
          <a:bodyPr/>
          <a:lstStyle/>
          <a:p>
            <a:fld id="{98F05D15-86E9-4A65-955E-993367E1A9B1}" type="datetimeFigureOut">
              <a:rPr lang="en-GB" smtClean="0"/>
              <a:t>09/03/2023</a:t>
            </a:fld>
            <a:endParaRPr lang="en-GB"/>
          </a:p>
        </p:txBody>
      </p:sp>
      <p:sp>
        <p:nvSpPr>
          <p:cNvPr id="5" name="Footer Placeholder 4">
            <a:extLst>
              <a:ext uri="{FF2B5EF4-FFF2-40B4-BE49-F238E27FC236}">
                <a16:creationId xmlns:a16="http://schemas.microsoft.com/office/drawing/2014/main" id="{9B10F348-F570-48A3-B605-8C7FAFCB24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9E5AE7-2E53-456F-B90A-C948892F0C61}"/>
              </a:ext>
            </a:extLst>
          </p:cNvPr>
          <p:cNvSpPr>
            <a:spLocks noGrp="1"/>
          </p:cNvSpPr>
          <p:nvPr>
            <p:ph type="sldNum" sz="quarter" idx="12"/>
          </p:nvPr>
        </p:nvSpPr>
        <p:spPr/>
        <p:txBody>
          <a:bodyPr/>
          <a:lstStyle/>
          <a:p>
            <a:fld id="{D316BF89-AF64-4F95-A13D-4502163C9965}" type="slidenum">
              <a:rPr lang="en-GB" smtClean="0"/>
              <a:t>‹nr.›</a:t>
            </a:fld>
            <a:endParaRPr lang="en-GB"/>
          </a:p>
        </p:txBody>
      </p:sp>
    </p:spTree>
    <p:extLst>
      <p:ext uri="{BB962C8B-B14F-4D97-AF65-F5344CB8AC3E}">
        <p14:creationId xmlns:p14="http://schemas.microsoft.com/office/powerpoint/2010/main" val="335382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119D-355C-467B-AC71-FD6787297A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6EFF0F-FA65-4432-9033-7FFF9D2B52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F9F217-01F2-4450-AE2B-EFEAB73CCAE8}"/>
              </a:ext>
            </a:extLst>
          </p:cNvPr>
          <p:cNvSpPr>
            <a:spLocks noGrp="1"/>
          </p:cNvSpPr>
          <p:nvPr>
            <p:ph type="dt" sz="half" idx="10"/>
          </p:nvPr>
        </p:nvSpPr>
        <p:spPr/>
        <p:txBody>
          <a:bodyPr/>
          <a:lstStyle/>
          <a:p>
            <a:fld id="{98F05D15-86E9-4A65-955E-993367E1A9B1}" type="datetimeFigureOut">
              <a:rPr lang="en-GB" smtClean="0"/>
              <a:t>09/03/2023</a:t>
            </a:fld>
            <a:endParaRPr lang="en-GB"/>
          </a:p>
        </p:txBody>
      </p:sp>
      <p:sp>
        <p:nvSpPr>
          <p:cNvPr id="5" name="Footer Placeholder 4">
            <a:extLst>
              <a:ext uri="{FF2B5EF4-FFF2-40B4-BE49-F238E27FC236}">
                <a16:creationId xmlns:a16="http://schemas.microsoft.com/office/drawing/2014/main" id="{9EA2B823-73A0-49EB-96F2-1B0DC945C8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32F2C-D2E9-4AD6-BAF0-70C4816699B0}"/>
              </a:ext>
            </a:extLst>
          </p:cNvPr>
          <p:cNvSpPr>
            <a:spLocks noGrp="1"/>
          </p:cNvSpPr>
          <p:nvPr>
            <p:ph type="sldNum" sz="quarter" idx="12"/>
          </p:nvPr>
        </p:nvSpPr>
        <p:spPr/>
        <p:txBody>
          <a:bodyPr/>
          <a:lstStyle/>
          <a:p>
            <a:fld id="{D316BF89-AF64-4F95-A13D-4502163C9965}" type="slidenum">
              <a:rPr lang="en-GB" smtClean="0"/>
              <a:t>‹nr.›</a:t>
            </a:fld>
            <a:endParaRPr lang="en-GB"/>
          </a:p>
        </p:txBody>
      </p:sp>
    </p:spTree>
    <p:extLst>
      <p:ext uri="{BB962C8B-B14F-4D97-AF65-F5344CB8AC3E}">
        <p14:creationId xmlns:p14="http://schemas.microsoft.com/office/powerpoint/2010/main" val="373919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CC96-BFA9-4523-9CFD-302F2E6CC8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E014E2-E9DE-44C6-A247-50A555D8F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0624C2-5753-4295-8A5C-B6324BFD5F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A75B00-200F-4FCC-8AD0-11759E4A2C0C}"/>
              </a:ext>
            </a:extLst>
          </p:cNvPr>
          <p:cNvSpPr>
            <a:spLocks noGrp="1"/>
          </p:cNvSpPr>
          <p:nvPr>
            <p:ph type="dt" sz="half" idx="10"/>
          </p:nvPr>
        </p:nvSpPr>
        <p:spPr/>
        <p:txBody>
          <a:bodyPr/>
          <a:lstStyle/>
          <a:p>
            <a:fld id="{98F05D15-86E9-4A65-955E-993367E1A9B1}" type="datetimeFigureOut">
              <a:rPr lang="en-GB" smtClean="0"/>
              <a:t>09/03/2023</a:t>
            </a:fld>
            <a:endParaRPr lang="en-GB"/>
          </a:p>
        </p:txBody>
      </p:sp>
      <p:sp>
        <p:nvSpPr>
          <p:cNvPr id="6" name="Footer Placeholder 5">
            <a:extLst>
              <a:ext uri="{FF2B5EF4-FFF2-40B4-BE49-F238E27FC236}">
                <a16:creationId xmlns:a16="http://schemas.microsoft.com/office/drawing/2014/main" id="{9B221708-53AF-4570-91BF-7CB579EA1D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761439-E3F2-4BE0-8136-6B56442D4A50}"/>
              </a:ext>
            </a:extLst>
          </p:cNvPr>
          <p:cNvSpPr>
            <a:spLocks noGrp="1"/>
          </p:cNvSpPr>
          <p:nvPr>
            <p:ph type="sldNum" sz="quarter" idx="12"/>
          </p:nvPr>
        </p:nvSpPr>
        <p:spPr/>
        <p:txBody>
          <a:bodyPr/>
          <a:lstStyle/>
          <a:p>
            <a:fld id="{D316BF89-AF64-4F95-A13D-4502163C9965}" type="slidenum">
              <a:rPr lang="en-GB" smtClean="0"/>
              <a:t>‹nr.›</a:t>
            </a:fld>
            <a:endParaRPr lang="en-GB"/>
          </a:p>
        </p:txBody>
      </p:sp>
    </p:spTree>
    <p:extLst>
      <p:ext uri="{BB962C8B-B14F-4D97-AF65-F5344CB8AC3E}">
        <p14:creationId xmlns:p14="http://schemas.microsoft.com/office/powerpoint/2010/main" val="4104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E7D1-AFEF-4726-8A75-F32DA527B34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BAAC74-65B1-468C-9DA6-5883A60B95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9AFD05-79E0-481A-9E83-AB6256F65B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9903CE-121E-4DBB-823A-42AB03FFFA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26A31C-B8B7-488E-B2E7-24591E1FAA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9296BDD-E9FD-49EA-9E69-963C18974E39}"/>
              </a:ext>
            </a:extLst>
          </p:cNvPr>
          <p:cNvSpPr>
            <a:spLocks noGrp="1"/>
          </p:cNvSpPr>
          <p:nvPr>
            <p:ph type="dt" sz="half" idx="10"/>
          </p:nvPr>
        </p:nvSpPr>
        <p:spPr/>
        <p:txBody>
          <a:bodyPr/>
          <a:lstStyle/>
          <a:p>
            <a:fld id="{98F05D15-86E9-4A65-955E-993367E1A9B1}" type="datetimeFigureOut">
              <a:rPr lang="en-GB" smtClean="0"/>
              <a:t>09/03/2023</a:t>
            </a:fld>
            <a:endParaRPr lang="en-GB"/>
          </a:p>
        </p:txBody>
      </p:sp>
      <p:sp>
        <p:nvSpPr>
          <p:cNvPr id="8" name="Footer Placeholder 7">
            <a:extLst>
              <a:ext uri="{FF2B5EF4-FFF2-40B4-BE49-F238E27FC236}">
                <a16:creationId xmlns:a16="http://schemas.microsoft.com/office/drawing/2014/main" id="{D2B2A26D-76F5-4806-9F3E-F18CC6B679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2EF68AE-08BE-40DD-9A8F-DD550959783C}"/>
              </a:ext>
            </a:extLst>
          </p:cNvPr>
          <p:cNvSpPr>
            <a:spLocks noGrp="1"/>
          </p:cNvSpPr>
          <p:nvPr>
            <p:ph type="sldNum" sz="quarter" idx="12"/>
          </p:nvPr>
        </p:nvSpPr>
        <p:spPr/>
        <p:txBody>
          <a:bodyPr/>
          <a:lstStyle/>
          <a:p>
            <a:fld id="{D316BF89-AF64-4F95-A13D-4502163C9965}" type="slidenum">
              <a:rPr lang="en-GB" smtClean="0"/>
              <a:t>‹nr.›</a:t>
            </a:fld>
            <a:endParaRPr lang="en-GB"/>
          </a:p>
        </p:txBody>
      </p:sp>
    </p:spTree>
    <p:extLst>
      <p:ext uri="{BB962C8B-B14F-4D97-AF65-F5344CB8AC3E}">
        <p14:creationId xmlns:p14="http://schemas.microsoft.com/office/powerpoint/2010/main" val="232123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2077-405B-4FC1-B752-1DCF4A12D07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084D27F-4113-438B-8CC4-369A2BB085FA}"/>
              </a:ext>
            </a:extLst>
          </p:cNvPr>
          <p:cNvSpPr>
            <a:spLocks noGrp="1"/>
          </p:cNvSpPr>
          <p:nvPr>
            <p:ph type="dt" sz="half" idx="10"/>
          </p:nvPr>
        </p:nvSpPr>
        <p:spPr/>
        <p:txBody>
          <a:bodyPr/>
          <a:lstStyle/>
          <a:p>
            <a:fld id="{98F05D15-86E9-4A65-955E-993367E1A9B1}" type="datetimeFigureOut">
              <a:rPr lang="en-GB" smtClean="0"/>
              <a:t>09/03/2023</a:t>
            </a:fld>
            <a:endParaRPr lang="en-GB"/>
          </a:p>
        </p:txBody>
      </p:sp>
      <p:sp>
        <p:nvSpPr>
          <p:cNvPr id="4" name="Footer Placeholder 3">
            <a:extLst>
              <a:ext uri="{FF2B5EF4-FFF2-40B4-BE49-F238E27FC236}">
                <a16:creationId xmlns:a16="http://schemas.microsoft.com/office/drawing/2014/main" id="{E05EABD4-7EE2-4529-BF69-A597BD4F73A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653E32-2821-437F-952D-6719BE86F96C}"/>
              </a:ext>
            </a:extLst>
          </p:cNvPr>
          <p:cNvSpPr>
            <a:spLocks noGrp="1"/>
          </p:cNvSpPr>
          <p:nvPr>
            <p:ph type="sldNum" sz="quarter" idx="12"/>
          </p:nvPr>
        </p:nvSpPr>
        <p:spPr/>
        <p:txBody>
          <a:bodyPr/>
          <a:lstStyle/>
          <a:p>
            <a:fld id="{D316BF89-AF64-4F95-A13D-4502163C9965}" type="slidenum">
              <a:rPr lang="en-GB" smtClean="0"/>
              <a:t>‹nr.›</a:t>
            </a:fld>
            <a:endParaRPr lang="en-GB"/>
          </a:p>
        </p:txBody>
      </p:sp>
    </p:spTree>
    <p:extLst>
      <p:ext uri="{BB962C8B-B14F-4D97-AF65-F5344CB8AC3E}">
        <p14:creationId xmlns:p14="http://schemas.microsoft.com/office/powerpoint/2010/main" val="55665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24D8FD-337A-4DBF-9CE6-B84388457A50}"/>
              </a:ext>
            </a:extLst>
          </p:cNvPr>
          <p:cNvSpPr>
            <a:spLocks noGrp="1"/>
          </p:cNvSpPr>
          <p:nvPr>
            <p:ph type="dt" sz="half" idx="10"/>
          </p:nvPr>
        </p:nvSpPr>
        <p:spPr/>
        <p:txBody>
          <a:bodyPr/>
          <a:lstStyle/>
          <a:p>
            <a:fld id="{98F05D15-86E9-4A65-955E-993367E1A9B1}" type="datetimeFigureOut">
              <a:rPr lang="en-GB" smtClean="0"/>
              <a:t>09/03/2023</a:t>
            </a:fld>
            <a:endParaRPr lang="en-GB"/>
          </a:p>
        </p:txBody>
      </p:sp>
      <p:sp>
        <p:nvSpPr>
          <p:cNvPr id="3" name="Footer Placeholder 2">
            <a:extLst>
              <a:ext uri="{FF2B5EF4-FFF2-40B4-BE49-F238E27FC236}">
                <a16:creationId xmlns:a16="http://schemas.microsoft.com/office/drawing/2014/main" id="{22F01DB0-2E00-4E36-BFCB-A32047CA2C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FE80C9-8B81-4D60-B370-D726D80ABB46}"/>
              </a:ext>
            </a:extLst>
          </p:cNvPr>
          <p:cNvSpPr>
            <a:spLocks noGrp="1"/>
          </p:cNvSpPr>
          <p:nvPr>
            <p:ph type="sldNum" sz="quarter" idx="12"/>
          </p:nvPr>
        </p:nvSpPr>
        <p:spPr/>
        <p:txBody>
          <a:bodyPr/>
          <a:lstStyle/>
          <a:p>
            <a:fld id="{D316BF89-AF64-4F95-A13D-4502163C9965}" type="slidenum">
              <a:rPr lang="en-GB" smtClean="0"/>
              <a:t>‹nr.›</a:t>
            </a:fld>
            <a:endParaRPr lang="en-GB"/>
          </a:p>
        </p:txBody>
      </p:sp>
    </p:spTree>
    <p:extLst>
      <p:ext uri="{BB962C8B-B14F-4D97-AF65-F5344CB8AC3E}">
        <p14:creationId xmlns:p14="http://schemas.microsoft.com/office/powerpoint/2010/main" val="8816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3CE38-DF8C-4A65-ABEE-F85C07B64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2375AE-212F-40B1-BA47-00843AF35E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DE3EFC-6A31-425A-B11C-E3AF55D94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A3836-2430-4713-AAAC-CFA9F1A9E34A}"/>
              </a:ext>
            </a:extLst>
          </p:cNvPr>
          <p:cNvSpPr>
            <a:spLocks noGrp="1"/>
          </p:cNvSpPr>
          <p:nvPr>
            <p:ph type="dt" sz="half" idx="10"/>
          </p:nvPr>
        </p:nvSpPr>
        <p:spPr/>
        <p:txBody>
          <a:bodyPr/>
          <a:lstStyle/>
          <a:p>
            <a:fld id="{98F05D15-86E9-4A65-955E-993367E1A9B1}" type="datetimeFigureOut">
              <a:rPr lang="en-GB" smtClean="0"/>
              <a:t>09/03/2023</a:t>
            </a:fld>
            <a:endParaRPr lang="en-GB"/>
          </a:p>
        </p:txBody>
      </p:sp>
      <p:sp>
        <p:nvSpPr>
          <p:cNvPr id="6" name="Footer Placeholder 5">
            <a:extLst>
              <a:ext uri="{FF2B5EF4-FFF2-40B4-BE49-F238E27FC236}">
                <a16:creationId xmlns:a16="http://schemas.microsoft.com/office/drawing/2014/main" id="{24873870-5E75-4B54-A0D3-0121A3CA0B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9A2FEB-A99D-4375-90AB-33BBC47AA7D6}"/>
              </a:ext>
            </a:extLst>
          </p:cNvPr>
          <p:cNvSpPr>
            <a:spLocks noGrp="1"/>
          </p:cNvSpPr>
          <p:nvPr>
            <p:ph type="sldNum" sz="quarter" idx="12"/>
          </p:nvPr>
        </p:nvSpPr>
        <p:spPr/>
        <p:txBody>
          <a:bodyPr/>
          <a:lstStyle/>
          <a:p>
            <a:fld id="{D316BF89-AF64-4F95-A13D-4502163C9965}" type="slidenum">
              <a:rPr lang="en-GB" smtClean="0"/>
              <a:t>‹nr.›</a:t>
            </a:fld>
            <a:endParaRPr lang="en-GB"/>
          </a:p>
        </p:txBody>
      </p:sp>
    </p:spTree>
    <p:extLst>
      <p:ext uri="{BB962C8B-B14F-4D97-AF65-F5344CB8AC3E}">
        <p14:creationId xmlns:p14="http://schemas.microsoft.com/office/powerpoint/2010/main" val="112512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69D12-5DE7-47C0-8C07-1DF0CB2903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C113D1C-D75E-4C8F-8EF6-1F02B029C9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A42BE3-DFB3-4CBC-B1F8-9D1135F493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CB0ED1-4EEF-4686-9E14-385BAD5B58A5}"/>
              </a:ext>
            </a:extLst>
          </p:cNvPr>
          <p:cNvSpPr>
            <a:spLocks noGrp="1"/>
          </p:cNvSpPr>
          <p:nvPr>
            <p:ph type="dt" sz="half" idx="10"/>
          </p:nvPr>
        </p:nvSpPr>
        <p:spPr/>
        <p:txBody>
          <a:bodyPr/>
          <a:lstStyle/>
          <a:p>
            <a:fld id="{98F05D15-86E9-4A65-955E-993367E1A9B1}" type="datetimeFigureOut">
              <a:rPr lang="en-GB" smtClean="0"/>
              <a:t>09/03/2023</a:t>
            </a:fld>
            <a:endParaRPr lang="en-GB"/>
          </a:p>
        </p:txBody>
      </p:sp>
      <p:sp>
        <p:nvSpPr>
          <p:cNvPr id="6" name="Footer Placeholder 5">
            <a:extLst>
              <a:ext uri="{FF2B5EF4-FFF2-40B4-BE49-F238E27FC236}">
                <a16:creationId xmlns:a16="http://schemas.microsoft.com/office/drawing/2014/main" id="{5D1FD821-277C-4402-A4CA-986A3ED1FB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50D023-01CC-4FDB-97ED-58C3AB053F18}"/>
              </a:ext>
            </a:extLst>
          </p:cNvPr>
          <p:cNvSpPr>
            <a:spLocks noGrp="1"/>
          </p:cNvSpPr>
          <p:nvPr>
            <p:ph type="sldNum" sz="quarter" idx="12"/>
          </p:nvPr>
        </p:nvSpPr>
        <p:spPr/>
        <p:txBody>
          <a:bodyPr/>
          <a:lstStyle/>
          <a:p>
            <a:fld id="{D316BF89-AF64-4F95-A13D-4502163C9965}" type="slidenum">
              <a:rPr lang="en-GB" smtClean="0"/>
              <a:t>‹nr.›</a:t>
            </a:fld>
            <a:endParaRPr lang="en-GB"/>
          </a:p>
        </p:txBody>
      </p:sp>
    </p:spTree>
    <p:extLst>
      <p:ext uri="{BB962C8B-B14F-4D97-AF65-F5344CB8AC3E}">
        <p14:creationId xmlns:p14="http://schemas.microsoft.com/office/powerpoint/2010/main" val="385287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201B2-66E5-4953-A9EC-16A5C640A1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B394BB-1C30-429B-9AC7-16535C351D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3A7E00-03F3-4C9E-9BEB-2E9BA5D176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05D15-86E9-4A65-955E-993367E1A9B1}" type="datetimeFigureOut">
              <a:rPr lang="en-GB" smtClean="0"/>
              <a:t>09/03/2023</a:t>
            </a:fld>
            <a:endParaRPr lang="en-GB"/>
          </a:p>
        </p:txBody>
      </p:sp>
      <p:sp>
        <p:nvSpPr>
          <p:cNvPr id="5" name="Footer Placeholder 4">
            <a:extLst>
              <a:ext uri="{FF2B5EF4-FFF2-40B4-BE49-F238E27FC236}">
                <a16:creationId xmlns:a16="http://schemas.microsoft.com/office/drawing/2014/main" id="{7CA155EB-E1BA-47BC-B193-FD44591D39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A380A5-A567-46E2-A502-543335A70C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6BF89-AF64-4F95-A13D-4502163C9965}" type="slidenum">
              <a:rPr lang="en-GB" smtClean="0"/>
              <a:t>‹nr.›</a:t>
            </a:fld>
            <a:endParaRPr lang="en-GB"/>
          </a:p>
        </p:txBody>
      </p:sp>
      <p:sp>
        <p:nvSpPr>
          <p:cNvPr id="7" name="MSIPCMContentMarking" descr="{&quot;HashCode&quot;:-1811894213,&quot;Placement&quot;:&quot;Footer&quot;,&quot;Top&quot;:523.380066,&quot;Left&quot;:276.892059,&quot;SlideWidth&quot;:960,&quot;SlideHeight&quot;:540}">
            <a:extLst>
              <a:ext uri="{FF2B5EF4-FFF2-40B4-BE49-F238E27FC236}">
                <a16:creationId xmlns:a16="http://schemas.microsoft.com/office/drawing/2014/main" id="{B26F75E3-E6B1-49CC-878B-FB17DC80BC3A}"/>
              </a:ext>
            </a:extLst>
          </p:cNvPr>
          <p:cNvSpPr txBox="1"/>
          <p:nvPr userDrawn="1"/>
        </p:nvSpPr>
        <p:spPr>
          <a:xfrm>
            <a:off x="3516529" y="6646927"/>
            <a:ext cx="5158942" cy="211073"/>
          </a:xfrm>
          <a:prstGeom prst="rect">
            <a:avLst/>
          </a:prstGeom>
          <a:noFill/>
        </p:spPr>
        <p:txBody>
          <a:bodyPr vert="horz" wrap="square" lIns="0" tIns="0" rIns="0" bIns="0" rtlCol="0" anchor="ctr" anchorCtr="1">
            <a:spAutoFit/>
          </a:bodyPr>
          <a:lstStyle/>
          <a:p>
            <a:pPr algn="ctr">
              <a:spcBef>
                <a:spcPts val="0"/>
              </a:spcBef>
              <a:spcAft>
                <a:spcPts val="0"/>
              </a:spcAft>
            </a:pPr>
            <a:r>
              <a:rPr lang="en-US" sz="700">
                <a:solidFill>
                  <a:srgbClr val="737373"/>
                </a:solidFill>
                <a:latin typeface="Calibri" panose="020F0502020204030204" pitchFamily="34" charset="0"/>
              </a:rPr>
              <a:t>Sensitivity: Confidential - Not for you? Notify the sender and delete. See more on https://www.proximus.com/respect-confidentiality</a:t>
            </a:r>
            <a:endParaRPr lang="en-GB" sz="700">
              <a:solidFill>
                <a:srgbClr val="737373"/>
              </a:solidFill>
              <a:latin typeface="Calibri" panose="020F0502020204030204" pitchFamily="34" charset="0"/>
            </a:endParaRPr>
          </a:p>
        </p:txBody>
      </p:sp>
    </p:spTree>
    <p:extLst>
      <p:ext uri="{BB962C8B-B14F-4D97-AF65-F5344CB8AC3E}">
        <p14:creationId xmlns:p14="http://schemas.microsoft.com/office/powerpoint/2010/main" val="2455494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3000"/>
            <a:lum/>
          </a:blip>
          <a:srcRect/>
          <a:stretch>
            <a:fillRect t="-69000" b="-69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5F35DA5-7068-4B7E-A94F-15444EEFCAA0}"/>
              </a:ext>
            </a:extLst>
          </p:cNvPr>
          <p:cNvGrpSpPr/>
          <p:nvPr/>
        </p:nvGrpSpPr>
        <p:grpSpPr>
          <a:xfrm>
            <a:off x="130629" y="4415245"/>
            <a:ext cx="4493622" cy="1995523"/>
            <a:chOff x="130629" y="5159829"/>
            <a:chExt cx="3984172" cy="1267097"/>
          </a:xfrm>
        </p:grpSpPr>
        <p:sp>
          <p:nvSpPr>
            <p:cNvPr id="5" name="Rectangle: Rounded Corners 4">
              <a:extLst>
                <a:ext uri="{FF2B5EF4-FFF2-40B4-BE49-F238E27FC236}">
                  <a16:creationId xmlns:a16="http://schemas.microsoft.com/office/drawing/2014/main" id="{354B1C74-C9B6-4D67-822F-D81F0621CA7D}"/>
                </a:ext>
              </a:extLst>
            </p:cNvPr>
            <p:cNvSpPr/>
            <p:nvPr/>
          </p:nvSpPr>
          <p:spPr>
            <a:xfrm>
              <a:off x="130629" y="5159829"/>
              <a:ext cx="3984172" cy="1267097"/>
            </a:xfrm>
            <a:prstGeom prst="roundRect">
              <a:avLst/>
            </a:prstGeom>
            <a:solidFill>
              <a:schemeClr val="bg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8DE205A-4726-4077-B808-D0C3B82ADC59}"/>
                </a:ext>
              </a:extLst>
            </p:cNvPr>
            <p:cNvSpPr txBox="1"/>
            <p:nvPr/>
          </p:nvSpPr>
          <p:spPr>
            <a:xfrm>
              <a:off x="235132" y="5354529"/>
              <a:ext cx="3775166" cy="840344"/>
            </a:xfrm>
            <a:prstGeom prst="rect">
              <a:avLst/>
            </a:prstGeom>
            <a:noFill/>
          </p:spPr>
          <p:txBody>
            <a:bodyPr wrap="square" rtlCol="0">
              <a:spAutoFit/>
            </a:bodyPr>
            <a:lstStyle/>
            <a:p>
              <a:pPr algn="ctr"/>
              <a:r>
                <a:rPr lang="en-GB" sz="2000" b="1" dirty="0">
                  <a:latin typeface="Yu Gothic UI Semilight" panose="020B0400000000000000" pitchFamily="34" charset="-128"/>
                  <a:ea typeface="Yu Gothic UI Semilight" panose="020B0400000000000000" pitchFamily="34" charset="-128"/>
                </a:rPr>
                <a:t>Jenthe van Gastel</a:t>
              </a:r>
            </a:p>
            <a:p>
              <a:pPr algn="ctr"/>
              <a:r>
                <a:rPr lang="en-GB" sz="2000" b="1" dirty="0">
                  <a:latin typeface="Yu Gothic UI Semilight" panose="020B0400000000000000" pitchFamily="34" charset="-128"/>
                  <a:ea typeface="Yu Gothic UI Semilight" panose="020B0400000000000000" pitchFamily="34" charset="-128"/>
                </a:rPr>
                <a:t>Singapore 2020</a:t>
              </a:r>
            </a:p>
            <a:p>
              <a:pPr algn="ctr"/>
              <a:r>
                <a:rPr lang="en-GB" sz="2000" b="1" dirty="0">
                  <a:latin typeface="Yu Gothic UI Semilight" panose="020B0400000000000000" pitchFamily="34" charset="-128"/>
                  <a:ea typeface="Yu Gothic UI Semilight" panose="020B0400000000000000" pitchFamily="34" charset="-128"/>
                </a:rPr>
                <a:t>Starting up a new office/market for </a:t>
              </a:r>
              <a:r>
                <a:rPr lang="en-GB" sz="2000" b="1" dirty="0" err="1">
                  <a:latin typeface="Yu Gothic UI Semilight" panose="020B0400000000000000" pitchFamily="34" charset="-128"/>
                  <a:ea typeface="Yu Gothic UI Semilight" panose="020B0400000000000000" pitchFamily="34" charset="-128"/>
                </a:rPr>
                <a:t>Faktion</a:t>
              </a:r>
              <a:endParaRPr lang="en-GB" sz="2000" b="1" dirty="0">
                <a:latin typeface="Yu Gothic UI Semilight" panose="020B0400000000000000" pitchFamily="34" charset="-128"/>
                <a:ea typeface="Yu Gothic UI Semilight" panose="020B0400000000000000" pitchFamily="34" charset="-128"/>
              </a:endParaRPr>
            </a:p>
          </p:txBody>
        </p:sp>
      </p:grpSp>
    </p:spTree>
    <p:extLst>
      <p:ext uri="{BB962C8B-B14F-4D97-AF65-F5344CB8AC3E}">
        <p14:creationId xmlns:p14="http://schemas.microsoft.com/office/powerpoint/2010/main" val="306292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47C973-6A90-4EBB-9790-4BE30F4D81D4}"/>
              </a:ext>
            </a:extLst>
          </p:cNvPr>
          <p:cNvSpPr/>
          <p:nvPr/>
        </p:nvSpPr>
        <p:spPr>
          <a:xfrm>
            <a:off x="3642360" y="6583680"/>
            <a:ext cx="489204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B0F06B-40A7-4A0E-81EC-536799B70450}"/>
              </a:ext>
            </a:extLst>
          </p:cNvPr>
          <p:cNvSpPr/>
          <p:nvPr/>
        </p:nvSpPr>
        <p:spPr>
          <a:xfrm>
            <a:off x="0" y="0"/>
            <a:ext cx="4175760" cy="6858000"/>
          </a:xfrm>
          <a:prstGeom prst="rect">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E69128-CE2A-4484-8CEC-C58FC3423D44}"/>
              </a:ext>
            </a:extLst>
          </p:cNvPr>
          <p:cNvSpPr>
            <a:spLocks noGrp="1"/>
          </p:cNvSpPr>
          <p:nvPr>
            <p:ph type="title"/>
          </p:nvPr>
        </p:nvSpPr>
        <p:spPr>
          <a:xfrm>
            <a:off x="792480" y="590549"/>
            <a:ext cx="2423160" cy="1325563"/>
          </a:xfrm>
        </p:spPr>
        <p:txBody>
          <a:bodyPr/>
          <a:lstStyle/>
          <a:p>
            <a:pPr algn="ctr"/>
            <a:r>
              <a:rPr lang="en-GB" b="1" dirty="0">
                <a:solidFill>
                  <a:schemeClr val="bg1"/>
                </a:solidFill>
              </a:rPr>
              <a:t>Lessons</a:t>
            </a:r>
            <a:br>
              <a:rPr lang="en-GB" b="1" dirty="0">
                <a:solidFill>
                  <a:schemeClr val="bg1"/>
                </a:solidFill>
              </a:rPr>
            </a:br>
            <a:r>
              <a:rPr lang="en-GB" b="1" dirty="0">
                <a:solidFill>
                  <a:schemeClr val="bg1"/>
                </a:solidFill>
              </a:rPr>
              <a:t>Learned</a:t>
            </a:r>
          </a:p>
        </p:txBody>
      </p:sp>
      <p:sp>
        <p:nvSpPr>
          <p:cNvPr id="3" name="Content Placeholder 2">
            <a:extLst>
              <a:ext uri="{FF2B5EF4-FFF2-40B4-BE49-F238E27FC236}">
                <a16:creationId xmlns:a16="http://schemas.microsoft.com/office/drawing/2014/main" id="{D575E33E-C332-45D3-95DE-9C96ED15434A}"/>
              </a:ext>
            </a:extLst>
          </p:cNvPr>
          <p:cNvSpPr>
            <a:spLocks noGrp="1"/>
          </p:cNvSpPr>
          <p:nvPr>
            <p:ph idx="1"/>
          </p:nvPr>
        </p:nvSpPr>
        <p:spPr>
          <a:xfrm>
            <a:off x="4754880" y="1253331"/>
            <a:ext cx="6781800" cy="4351338"/>
          </a:xfrm>
        </p:spPr>
        <p:txBody>
          <a:bodyPr/>
          <a:lstStyle/>
          <a:p>
            <a:pPr marL="0" indent="0">
              <a:buNone/>
            </a:pPr>
            <a:r>
              <a:rPr lang="en-GB" b="1" dirty="0"/>
              <a:t>Importance of status / credibility</a:t>
            </a:r>
          </a:p>
          <a:p>
            <a:pPr marL="0" indent="0">
              <a:buNone/>
            </a:pPr>
            <a:endParaRPr lang="en-GB" dirty="0"/>
          </a:p>
          <a:p>
            <a:r>
              <a:rPr lang="en-GB" dirty="0"/>
              <a:t>In your own function title: (Vice-)President, Director, Head of, …</a:t>
            </a:r>
          </a:p>
          <a:p>
            <a:r>
              <a:rPr lang="en-GB" dirty="0"/>
              <a:t>Credibility through reference cases with well-known companies</a:t>
            </a:r>
          </a:p>
          <a:p>
            <a:r>
              <a:rPr lang="en-GB" dirty="0"/>
              <a:t>Buzz vs real expertise</a:t>
            </a:r>
          </a:p>
          <a:p>
            <a:endParaRPr lang="en-GB" dirty="0"/>
          </a:p>
          <a:p>
            <a:endParaRPr lang="en-GB" dirty="0"/>
          </a:p>
          <a:p>
            <a:pPr lvl="1"/>
            <a:endParaRPr lang="en-GB" dirty="0"/>
          </a:p>
          <a:p>
            <a:pPr lvl="1"/>
            <a:endParaRPr lang="en-GB" dirty="0"/>
          </a:p>
          <a:p>
            <a:endParaRPr lang="en-GB" dirty="0"/>
          </a:p>
        </p:txBody>
      </p:sp>
    </p:spTree>
    <p:extLst>
      <p:ext uri="{BB962C8B-B14F-4D97-AF65-F5344CB8AC3E}">
        <p14:creationId xmlns:p14="http://schemas.microsoft.com/office/powerpoint/2010/main" val="258239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47C973-6A90-4EBB-9790-4BE30F4D81D4}"/>
              </a:ext>
            </a:extLst>
          </p:cNvPr>
          <p:cNvSpPr/>
          <p:nvPr/>
        </p:nvSpPr>
        <p:spPr>
          <a:xfrm>
            <a:off x="3642360" y="6583680"/>
            <a:ext cx="489204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B0F06B-40A7-4A0E-81EC-536799B70450}"/>
              </a:ext>
            </a:extLst>
          </p:cNvPr>
          <p:cNvSpPr/>
          <p:nvPr/>
        </p:nvSpPr>
        <p:spPr>
          <a:xfrm>
            <a:off x="0" y="0"/>
            <a:ext cx="4175760" cy="6858000"/>
          </a:xfrm>
          <a:prstGeom prst="rect">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E69128-CE2A-4484-8CEC-C58FC3423D44}"/>
              </a:ext>
            </a:extLst>
          </p:cNvPr>
          <p:cNvSpPr>
            <a:spLocks noGrp="1"/>
          </p:cNvSpPr>
          <p:nvPr>
            <p:ph type="title"/>
          </p:nvPr>
        </p:nvSpPr>
        <p:spPr>
          <a:xfrm>
            <a:off x="792480" y="590549"/>
            <a:ext cx="2423160" cy="1325563"/>
          </a:xfrm>
        </p:spPr>
        <p:txBody>
          <a:bodyPr/>
          <a:lstStyle/>
          <a:p>
            <a:pPr algn="ctr"/>
            <a:r>
              <a:rPr lang="en-GB" b="1" dirty="0">
                <a:solidFill>
                  <a:schemeClr val="bg1"/>
                </a:solidFill>
              </a:rPr>
              <a:t>Lessons</a:t>
            </a:r>
            <a:br>
              <a:rPr lang="en-GB" b="1" dirty="0">
                <a:solidFill>
                  <a:schemeClr val="bg1"/>
                </a:solidFill>
              </a:rPr>
            </a:br>
            <a:r>
              <a:rPr lang="en-GB" b="1" dirty="0">
                <a:solidFill>
                  <a:schemeClr val="bg1"/>
                </a:solidFill>
              </a:rPr>
              <a:t>Learned</a:t>
            </a:r>
          </a:p>
        </p:txBody>
      </p:sp>
      <p:sp>
        <p:nvSpPr>
          <p:cNvPr id="3" name="Content Placeholder 2">
            <a:extLst>
              <a:ext uri="{FF2B5EF4-FFF2-40B4-BE49-F238E27FC236}">
                <a16:creationId xmlns:a16="http://schemas.microsoft.com/office/drawing/2014/main" id="{D575E33E-C332-45D3-95DE-9C96ED15434A}"/>
              </a:ext>
            </a:extLst>
          </p:cNvPr>
          <p:cNvSpPr>
            <a:spLocks noGrp="1"/>
          </p:cNvSpPr>
          <p:nvPr>
            <p:ph idx="1"/>
          </p:nvPr>
        </p:nvSpPr>
        <p:spPr>
          <a:xfrm>
            <a:off x="4754880" y="1253331"/>
            <a:ext cx="6781800" cy="4351338"/>
          </a:xfrm>
        </p:spPr>
        <p:txBody>
          <a:bodyPr/>
          <a:lstStyle/>
          <a:p>
            <a:pPr marL="0" indent="0">
              <a:buNone/>
            </a:pPr>
            <a:r>
              <a:rPr lang="en-GB" b="1" dirty="0"/>
              <a:t>Importance of trust / relationships</a:t>
            </a:r>
          </a:p>
          <a:p>
            <a:pPr marL="0" indent="0">
              <a:buNone/>
            </a:pPr>
            <a:endParaRPr lang="en-GB" dirty="0"/>
          </a:p>
          <a:p>
            <a:r>
              <a:rPr lang="en-GB" dirty="0"/>
              <a:t>Relationship building is key </a:t>
            </a:r>
          </a:p>
          <a:p>
            <a:pPr lvl="1"/>
            <a:r>
              <a:rPr lang="en-GB" dirty="0"/>
              <a:t>Network events, (family) dinners, coffee, after-work, …</a:t>
            </a:r>
          </a:p>
          <a:p>
            <a:r>
              <a:rPr lang="en-GB" dirty="0"/>
              <a:t>WhatsApp as communication channel, high expected responsiveness </a:t>
            </a:r>
          </a:p>
          <a:p>
            <a:r>
              <a:rPr lang="en-GB" dirty="0"/>
              <a:t>Local SPOC for account &amp; project management</a:t>
            </a:r>
          </a:p>
          <a:p>
            <a:endParaRPr lang="en-GB" dirty="0"/>
          </a:p>
          <a:p>
            <a:endParaRPr lang="en-GB" dirty="0"/>
          </a:p>
          <a:p>
            <a:endParaRPr lang="en-GB" dirty="0"/>
          </a:p>
          <a:p>
            <a:endParaRPr lang="en-GB" dirty="0"/>
          </a:p>
          <a:p>
            <a:endParaRPr lang="en-GB" dirty="0"/>
          </a:p>
          <a:p>
            <a:endParaRPr lang="en-GB" dirty="0"/>
          </a:p>
          <a:p>
            <a:pPr lvl="1"/>
            <a:endParaRPr lang="en-GB" dirty="0"/>
          </a:p>
          <a:p>
            <a:pPr lvl="1"/>
            <a:endParaRPr lang="en-GB" dirty="0"/>
          </a:p>
          <a:p>
            <a:endParaRPr lang="en-GB" dirty="0"/>
          </a:p>
        </p:txBody>
      </p:sp>
    </p:spTree>
    <p:extLst>
      <p:ext uri="{BB962C8B-B14F-4D97-AF65-F5344CB8AC3E}">
        <p14:creationId xmlns:p14="http://schemas.microsoft.com/office/powerpoint/2010/main" val="3378974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47C973-6A90-4EBB-9790-4BE30F4D81D4}"/>
              </a:ext>
            </a:extLst>
          </p:cNvPr>
          <p:cNvSpPr/>
          <p:nvPr/>
        </p:nvSpPr>
        <p:spPr>
          <a:xfrm>
            <a:off x="3642360" y="6583680"/>
            <a:ext cx="489204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Singapore CBD | Skyscrapers at Singapore CBD after sunset | Zaw Wai | Flickr">
            <a:extLst>
              <a:ext uri="{FF2B5EF4-FFF2-40B4-BE49-F238E27FC236}">
                <a16:creationId xmlns:a16="http://schemas.microsoft.com/office/drawing/2014/main" id="{61F133B2-82E9-436A-8BBA-78DB4830C3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216" r="25290"/>
          <a:stretch/>
        </p:blipFill>
        <p:spPr bwMode="auto">
          <a:xfrm>
            <a:off x="0" y="0"/>
            <a:ext cx="41757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B0F06B-40A7-4A0E-81EC-536799B70450}"/>
              </a:ext>
            </a:extLst>
          </p:cNvPr>
          <p:cNvSpPr/>
          <p:nvPr/>
        </p:nvSpPr>
        <p:spPr>
          <a:xfrm>
            <a:off x="0" y="0"/>
            <a:ext cx="4175760" cy="6858000"/>
          </a:xfrm>
          <a:prstGeom prst="rect">
            <a:avLst/>
          </a:prstGeom>
          <a:solidFill>
            <a:srgbClr val="21BBE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575E33E-C332-45D3-95DE-9C96ED15434A}"/>
              </a:ext>
            </a:extLst>
          </p:cNvPr>
          <p:cNvSpPr>
            <a:spLocks noGrp="1"/>
          </p:cNvSpPr>
          <p:nvPr>
            <p:ph idx="1"/>
          </p:nvPr>
        </p:nvSpPr>
        <p:spPr>
          <a:xfrm>
            <a:off x="4754880" y="590548"/>
            <a:ext cx="6781800" cy="5796501"/>
          </a:xfrm>
        </p:spPr>
        <p:txBody>
          <a:bodyPr>
            <a:normAutofit fontScale="85000" lnSpcReduction="20000"/>
          </a:bodyPr>
          <a:lstStyle/>
          <a:p>
            <a:pPr marL="0" indent="0">
              <a:buNone/>
            </a:pPr>
            <a:r>
              <a:rPr lang="en-GB" b="1" dirty="0"/>
              <a:t>Go-to-market strategy</a:t>
            </a:r>
          </a:p>
          <a:p>
            <a:pPr marL="0" indent="0">
              <a:buNone/>
            </a:pPr>
            <a:endParaRPr lang="en-GB" dirty="0"/>
          </a:p>
          <a:p>
            <a:r>
              <a:rPr lang="en-GB" dirty="0"/>
              <a:t>Products work better than customized solutions </a:t>
            </a:r>
          </a:p>
          <a:p>
            <a:pPr lvl="1"/>
            <a:r>
              <a:rPr lang="en-GB" dirty="0"/>
              <a:t>Qualitative proposals are appreciated but day rates of competing Asian IT consultancies / integrators are drastically lower</a:t>
            </a:r>
          </a:p>
          <a:p>
            <a:pPr lvl="1"/>
            <a:r>
              <a:rPr lang="en-GB" dirty="0"/>
              <a:t>Our products had proven track record in EU</a:t>
            </a:r>
          </a:p>
          <a:p>
            <a:pPr lvl="1"/>
            <a:r>
              <a:rPr lang="en-GB" dirty="0"/>
              <a:t>Products also allow for local partners to implement them</a:t>
            </a:r>
          </a:p>
          <a:p>
            <a:r>
              <a:rPr lang="en-GB" dirty="0"/>
              <a:t>Education angle: e.g. training, webinars, own events</a:t>
            </a:r>
          </a:p>
          <a:p>
            <a:r>
              <a:rPr lang="en-GB" dirty="0"/>
              <a:t>Choose verticals wisely</a:t>
            </a:r>
          </a:p>
          <a:p>
            <a:pPr lvl="1"/>
            <a:r>
              <a:rPr lang="en-GB" dirty="0"/>
              <a:t>Look for companies with local decision making power (Utilities, logistics, food, …). A lot of International / Financial companies use Singapore as gateway + tax benefit, but decision making power for projects is limited</a:t>
            </a:r>
          </a:p>
          <a:p>
            <a:pPr lvl="1"/>
            <a:r>
              <a:rPr lang="en-GB" dirty="0"/>
              <a:t>Local government is THE best reference</a:t>
            </a:r>
          </a:p>
          <a:p>
            <a:r>
              <a:rPr lang="en-GB" dirty="0"/>
              <a:t>Investigate government grants for your clients</a:t>
            </a:r>
          </a:p>
          <a:p>
            <a:r>
              <a:rPr lang="en-GB" dirty="0"/>
              <a:t>Need for a business developer who likes hunting for leads</a:t>
            </a:r>
          </a:p>
          <a:p>
            <a:endParaRPr lang="en-GB" dirty="0"/>
          </a:p>
          <a:p>
            <a:pPr lvl="1"/>
            <a:endParaRPr lang="en-GB" dirty="0"/>
          </a:p>
          <a:p>
            <a:pPr lvl="1"/>
            <a:endParaRPr lang="en-GB" dirty="0"/>
          </a:p>
          <a:p>
            <a:endParaRPr lang="en-GB" dirty="0"/>
          </a:p>
        </p:txBody>
      </p:sp>
    </p:spTree>
    <p:extLst>
      <p:ext uri="{BB962C8B-B14F-4D97-AF65-F5344CB8AC3E}">
        <p14:creationId xmlns:p14="http://schemas.microsoft.com/office/powerpoint/2010/main" val="333297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47C973-6A90-4EBB-9790-4BE30F4D81D4}"/>
              </a:ext>
            </a:extLst>
          </p:cNvPr>
          <p:cNvSpPr/>
          <p:nvPr/>
        </p:nvSpPr>
        <p:spPr>
          <a:xfrm>
            <a:off x="3642360" y="6583680"/>
            <a:ext cx="489204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B0F06B-40A7-4A0E-81EC-536799B70450}"/>
              </a:ext>
            </a:extLst>
          </p:cNvPr>
          <p:cNvSpPr/>
          <p:nvPr/>
        </p:nvSpPr>
        <p:spPr>
          <a:xfrm>
            <a:off x="0" y="0"/>
            <a:ext cx="4175760" cy="6858000"/>
          </a:xfrm>
          <a:prstGeom prst="rect">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E69128-CE2A-4484-8CEC-C58FC3423D44}"/>
              </a:ext>
            </a:extLst>
          </p:cNvPr>
          <p:cNvSpPr>
            <a:spLocks noGrp="1"/>
          </p:cNvSpPr>
          <p:nvPr>
            <p:ph type="title"/>
          </p:nvPr>
        </p:nvSpPr>
        <p:spPr>
          <a:xfrm>
            <a:off x="792480" y="590549"/>
            <a:ext cx="2423160" cy="1325563"/>
          </a:xfrm>
        </p:spPr>
        <p:txBody>
          <a:bodyPr/>
          <a:lstStyle/>
          <a:p>
            <a:pPr algn="ctr"/>
            <a:r>
              <a:rPr lang="en-GB" b="1" dirty="0">
                <a:solidFill>
                  <a:schemeClr val="bg1"/>
                </a:solidFill>
              </a:rPr>
              <a:t>Lessons</a:t>
            </a:r>
            <a:br>
              <a:rPr lang="en-GB" b="1" dirty="0">
                <a:solidFill>
                  <a:schemeClr val="bg1"/>
                </a:solidFill>
              </a:rPr>
            </a:br>
            <a:r>
              <a:rPr lang="en-GB" b="1" dirty="0">
                <a:solidFill>
                  <a:schemeClr val="bg1"/>
                </a:solidFill>
              </a:rPr>
              <a:t>Learned</a:t>
            </a:r>
          </a:p>
        </p:txBody>
      </p:sp>
      <p:sp>
        <p:nvSpPr>
          <p:cNvPr id="3" name="Content Placeholder 2">
            <a:extLst>
              <a:ext uri="{FF2B5EF4-FFF2-40B4-BE49-F238E27FC236}">
                <a16:creationId xmlns:a16="http://schemas.microsoft.com/office/drawing/2014/main" id="{D575E33E-C332-45D3-95DE-9C96ED15434A}"/>
              </a:ext>
            </a:extLst>
          </p:cNvPr>
          <p:cNvSpPr>
            <a:spLocks noGrp="1"/>
          </p:cNvSpPr>
          <p:nvPr>
            <p:ph idx="1"/>
          </p:nvPr>
        </p:nvSpPr>
        <p:spPr>
          <a:xfrm>
            <a:off x="4754880" y="1253331"/>
            <a:ext cx="6781800" cy="4351338"/>
          </a:xfrm>
        </p:spPr>
        <p:txBody>
          <a:bodyPr/>
          <a:lstStyle/>
          <a:p>
            <a:pPr marL="0" indent="0">
              <a:buNone/>
            </a:pPr>
            <a:r>
              <a:rPr lang="en-GB" b="1" dirty="0"/>
              <a:t>Collaboration with HQ</a:t>
            </a:r>
          </a:p>
          <a:p>
            <a:pPr marL="0" indent="0">
              <a:buNone/>
            </a:pPr>
            <a:endParaRPr lang="en-GB" dirty="0"/>
          </a:p>
          <a:p>
            <a:r>
              <a:rPr lang="en-GB" dirty="0"/>
              <a:t>Participating in weekly sales stand-up</a:t>
            </a:r>
          </a:p>
          <a:p>
            <a:r>
              <a:rPr lang="en-GB" dirty="0"/>
              <a:t>Measuring targets in shared CRM</a:t>
            </a:r>
          </a:p>
          <a:p>
            <a:r>
              <a:rPr lang="en-GB" dirty="0"/>
              <a:t>Importance of proximity of founder </a:t>
            </a:r>
          </a:p>
          <a:p>
            <a:r>
              <a:rPr lang="en-GB" dirty="0"/>
              <a:t>Regularly working 2 time zones</a:t>
            </a:r>
          </a:p>
          <a:p>
            <a:endParaRPr lang="en-GB" dirty="0"/>
          </a:p>
          <a:p>
            <a:endParaRPr lang="en-GB" dirty="0"/>
          </a:p>
          <a:p>
            <a:endParaRPr lang="en-GB" dirty="0"/>
          </a:p>
          <a:p>
            <a:endParaRPr lang="en-GB" dirty="0"/>
          </a:p>
          <a:p>
            <a:endParaRPr lang="en-GB" dirty="0"/>
          </a:p>
          <a:p>
            <a:pPr lvl="1"/>
            <a:endParaRPr lang="en-GB" dirty="0"/>
          </a:p>
          <a:p>
            <a:pPr lvl="1"/>
            <a:endParaRPr lang="en-GB" dirty="0"/>
          </a:p>
          <a:p>
            <a:endParaRPr lang="en-GB" dirty="0"/>
          </a:p>
        </p:txBody>
      </p:sp>
    </p:spTree>
    <p:extLst>
      <p:ext uri="{BB962C8B-B14F-4D97-AF65-F5344CB8AC3E}">
        <p14:creationId xmlns:p14="http://schemas.microsoft.com/office/powerpoint/2010/main" val="2476356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4A523F-DCFE-4BBA-8CC1-B111D9B98FFA}"/>
              </a:ext>
            </a:extLst>
          </p:cNvPr>
          <p:cNvSpPr/>
          <p:nvPr/>
        </p:nvSpPr>
        <p:spPr>
          <a:xfrm>
            <a:off x="3642360" y="6583680"/>
            <a:ext cx="505968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B998505-C912-428D-BD66-4EB721C6CD1A}"/>
              </a:ext>
            </a:extLst>
          </p:cNvPr>
          <p:cNvSpPr/>
          <p:nvPr/>
        </p:nvSpPr>
        <p:spPr>
          <a:xfrm flipH="1">
            <a:off x="0" y="0"/>
            <a:ext cx="470916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75B91275-AE1F-4FFA-A387-FD767920CEB6}"/>
              </a:ext>
            </a:extLst>
          </p:cNvPr>
          <p:cNvSpPr txBox="1"/>
          <p:nvPr/>
        </p:nvSpPr>
        <p:spPr>
          <a:xfrm>
            <a:off x="1006771" y="2715878"/>
            <a:ext cx="3168989" cy="830997"/>
          </a:xfrm>
          <a:prstGeom prst="rect">
            <a:avLst/>
          </a:prstGeom>
          <a:noFill/>
        </p:spPr>
        <p:txBody>
          <a:bodyPr wrap="square" rtlCol="0">
            <a:spAutoFit/>
          </a:bodyPr>
          <a:lstStyle/>
          <a:p>
            <a:r>
              <a:rPr lang="en-GB" sz="4800" b="1" dirty="0"/>
              <a:t>Questions? </a:t>
            </a:r>
          </a:p>
        </p:txBody>
      </p:sp>
      <p:sp>
        <p:nvSpPr>
          <p:cNvPr id="17" name="TextBox 16">
            <a:extLst>
              <a:ext uri="{FF2B5EF4-FFF2-40B4-BE49-F238E27FC236}">
                <a16:creationId xmlns:a16="http://schemas.microsoft.com/office/drawing/2014/main" id="{695C185C-58A4-4FB7-8E17-B8FAAC3B0372}"/>
              </a:ext>
            </a:extLst>
          </p:cNvPr>
          <p:cNvSpPr txBox="1"/>
          <p:nvPr/>
        </p:nvSpPr>
        <p:spPr>
          <a:xfrm>
            <a:off x="5281591" y="2715878"/>
            <a:ext cx="3168989" cy="830997"/>
          </a:xfrm>
          <a:prstGeom prst="rect">
            <a:avLst/>
          </a:prstGeom>
          <a:noFill/>
        </p:spPr>
        <p:txBody>
          <a:bodyPr wrap="square" rtlCol="0">
            <a:spAutoFit/>
          </a:bodyPr>
          <a:lstStyle/>
          <a:p>
            <a:r>
              <a:rPr lang="en-GB" sz="4800" b="1" dirty="0">
                <a:solidFill>
                  <a:srgbClr val="0F9DCF"/>
                </a:solidFill>
              </a:rPr>
              <a:t>Shoot!</a:t>
            </a:r>
          </a:p>
        </p:txBody>
      </p:sp>
      <p:pic>
        <p:nvPicPr>
          <p:cNvPr id="2050" name="Picture 2" descr="Forehead Thermometer for Adults KKmier No Contact Infrared Forehead  Thermometer High Precision LCD Display Digital Temperature Gun Body  Temperature Measurement for Baby, Children and All Ages - Walmart.com">
            <a:extLst>
              <a:ext uri="{FF2B5EF4-FFF2-40B4-BE49-F238E27FC236}">
                <a16:creationId xmlns:a16="http://schemas.microsoft.com/office/drawing/2014/main" id="{645B8483-1DDB-4DA9-8E34-7CAE67D25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789" y="1404711"/>
            <a:ext cx="4284328" cy="428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91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47C973-6A90-4EBB-9790-4BE30F4D81D4}"/>
              </a:ext>
            </a:extLst>
          </p:cNvPr>
          <p:cNvSpPr/>
          <p:nvPr/>
        </p:nvSpPr>
        <p:spPr>
          <a:xfrm>
            <a:off x="3642360" y="6583680"/>
            <a:ext cx="489204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2B0F06B-40A7-4A0E-81EC-536799B70450}"/>
              </a:ext>
            </a:extLst>
          </p:cNvPr>
          <p:cNvSpPr/>
          <p:nvPr/>
        </p:nvSpPr>
        <p:spPr>
          <a:xfrm>
            <a:off x="0" y="0"/>
            <a:ext cx="4008120" cy="6858000"/>
          </a:xfrm>
          <a:prstGeom prst="rect">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E69128-CE2A-4484-8CEC-C58FC3423D44}"/>
              </a:ext>
            </a:extLst>
          </p:cNvPr>
          <p:cNvSpPr>
            <a:spLocks noGrp="1"/>
          </p:cNvSpPr>
          <p:nvPr>
            <p:ph type="title"/>
          </p:nvPr>
        </p:nvSpPr>
        <p:spPr>
          <a:xfrm>
            <a:off x="655320" y="590549"/>
            <a:ext cx="2423160" cy="1325563"/>
          </a:xfrm>
        </p:spPr>
        <p:txBody>
          <a:bodyPr/>
          <a:lstStyle/>
          <a:p>
            <a:pPr algn="ctr"/>
            <a:r>
              <a:rPr lang="en-GB" b="1" dirty="0">
                <a:solidFill>
                  <a:schemeClr val="bg1"/>
                </a:solidFill>
              </a:rPr>
              <a:t>Agenda</a:t>
            </a:r>
          </a:p>
        </p:txBody>
      </p:sp>
      <p:sp>
        <p:nvSpPr>
          <p:cNvPr id="3" name="Content Placeholder 2">
            <a:extLst>
              <a:ext uri="{FF2B5EF4-FFF2-40B4-BE49-F238E27FC236}">
                <a16:creationId xmlns:a16="http://schemas.microsoft.com/office/drawing/2014/main" id="{D575E33E-C332-45D3-95DE-9C96ED15434A}"/>
              </a:ext>
            </a:extLst>
          </p:cNvPr>
          <p:cNvSpPr>
            <a:spLocks noGrp="1"/>
          </p:cNvSpPr>
          <p:nvPr>
            <p:ph idx="1"/>
          </p:nvPr>
        </p:nvSpPr>
        <p:spPr>
          <a:xfrm>
            <a:off x="4754880" y="1253331"/>
            <a:ext cx="6781800" cy="4351338"/>
          </a:xfrm>
        </p:spPr>
        <p:txBody>
          <a:bodyPr/>
          <a:lstStyle/>
          <a:p>
            <a:r>
              <a:rPr lang="en-GB" dirty="0"/>
              <a:t>Introduction</a:t>
            </a:r>
          </a:p>
          <a:p>
            <a:pPr lvl="1"/>
            <a:r>
              <a:rPr lang="en-GB" dirty="0" err="1"/>
              <a:t>Faktion</a:t>
            </a:r>
            <a:r>
              <a:rPr lang="en-GB" dirty="0"/>
              <a:t> &amp; </a:t>
            </a:r>
            <a:r>
              <a:rPr lang="en-GB" dirty="0" err="1"/>
              <a:t>Metamaze</a:t>
            </a:r>
            <a:r>
              <a:rPr lang="en-GB" dirty="0"/>
              <a:t> </a:t>
            </a:r>
          </a:p>
          <a:p>
            <a:pPr lvl="1"/>
            <a:r>
              <a:rPr lang="en-GB" dirty="0"/>
              <a:t>Prince Albert Fund</a:t>
            </a:r>
          </a:p>
          <a:p>
            <a:r>
              <a:rPr lang="en-GB" dirty="0"/>
              <a:t>My Singapore experience</a:t>
            </a:r>
          </a:p>
          <a:p>
            <a:pPr lvl="1"/>
            <a:r>
              <a:rPr lang="en-GB" dirty="0"/>
              <a:t>Timeline &amp; context</a:t>
            </a:r>
          </a:p>
          <a:p>
            <a:pPr lvl="1"/>
            <a:r>
              <a:rPr lang="en-GB" dirty="0"/>
              <a:t>Lessons learned</a:t>
            </a:r>
          </a:p>
          <a:p>
            <a:r>
              <a:rPr lang="en-GB" dirty="0"/>
              <a:t>Q&amp;A</a:t>
            </a:r>
          </a:p>
          <a:p>
            <a:pPr lvl="1"/>
            <a:endParaRPr lang="en-GB" dirty="0"/>
          </a:p>
          <a:p>
            <a:pPr lvl="1"/>
            <a:endParaRPr lang="en-GB" dirty="0"/>
          </a:p>
          <a:p>
            <a:pPr lvl="1"/>
            <a:endParaRPr lang="en-GB" dirty="0"/>
          </a:p>
          <a:p>
            <a:endParaRPr lang="en-GB" dirty="0"/>
          </a:p>
        </p:txBody>
      </p:sp>
    </p:spTree>
    <p:extLst>
      <p:ext uri="{BB962C8B-B14F-4D97-AF65-F5344CB8AC3E}">
        <p14:creationId xmlns:p14="http://schemas.microsoft.com/office/powerpoint/2010/main" val="409762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9128-CE2A-4484-8CEC-C58FC3423D44}"/>
              </a:ext>
            </a:extLst>
          </p:cNvPr>
          <p:cNvSpPr>
            <a:spLocks noGrp="1"/>
          </p:cNvSpPr>
          <p:nvPr>
            <p:ph type="title"/>
          </p:nvPr>
        </p:nvSpPr>
        <p:spPr/>
        <p:txBody>
          <a:bodyPr/>
          <a:lstStyle/>
          <a:p>
            <a:r>
              <a:rPr lang="en-GB" dirty="0"/>
              <a:t>About the company</a:t>
            </a:r>
          </a:p>
        </p:txBody>
      </p:sp>
      <p:sp>
        <p:nvSpPr>
          <p:cNvPr id="3" name="Content Placeholder 2">
            <a:extLst>
              <a:ext uri="{FF2B5EF4-FFF2-40B4-BE49-F238E27FC236}">
                <a16:creationId xmlns:a16="http://schemas.microsoft.com/office/drawing/2014/main" id="{D575E33E-C332-45D3-95DE-9C96ED15434A}"/>
              </a:ext>
            </a:extLst>
          </p:cNvPr>
          <p:cNvSpPr>
            <a:spLocks noGrp="1"/>
          </p:cNvSpPr>
          <p:nvPr>
            <p:ph idx="1"/>
          </p:nvPr>
        </p:nvSpPr>
        <p:spPr/>
        <p:txBody>
          <a:bodyPr/>
          <a:lstStyle/>
          <a:p>
            <a:pPr lvl="1"/>
            <a:endParaRPr lang="en-GB" dirty="0"/>
          </a:p>
          <a:p>
            <a:endParaRPr lang="en-GB" dirty="0"/>
          </a:p>
        </p:txBody>
      </p:sp>
      <p:pic>
        <p:nvPicPr>
          <p:cNvPr id="1026" name="Picture 2" descr="Home - Faktion">
            <a:extLst>
              <a:ext uri="{FF2B5EF4-FFF2-40B4-BE49-F238E27FC236}">
                <a16:creationId xmlns:a16="http://schemas.microsoft.com/office/drawing/2014/main" id="{40BEE529-257E-4978-871C-6975E6F98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172" y="1974470"/>
            <a:ext cx="6558455" cy="18437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mber-space - Chatlayer.ai">
            <a:extLst>
              <a:ext uri="{FF2B5EF4-FFF2-40B4-BE49-F238E27FC236}">
                <a16:creationId xmlns:a16="http://schemas.microsoft.com/office/drawing/2014/main" id="{90867578-9FA5-72B9-CA58-FE353B2DF9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101" y="4454190"/>
            <a:ext cx="4297494" cy="14262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telligent document processing platform for enterprises">
            <a:extLst>
              <a:ext uri="{FF2B5EF4-FFF2-40B4-BE49-F238E27FC236}">
                <a16:creationId xmlns:a16="http://schemas.microsoft.com/office/drawing/2014/main" id="{D4D723B7-F22F-8036-9A32-26817CC52C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4238" y="4278310"/>
            <a:ext cx="5214703" cy="203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509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4A523F-DCFE-4BBA-8CC1-B111D9B98FFA}"/>
              </a:ext>
            </a:extLst>
          </p:cNvPr>
          <p:cNvSpPr/>
          <p:nvPr/>
        </p:nvSpPr>
        <p:spPr>
          <a:xfrm>
            <a:off x="3642360" y="6583680"/>
            <a:ext cx="434340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B998505-C912-428D-BD66-4EB721C6CD1A}"/>
              </a:ext>
            </a:extLst>
          </p:cNvPr>
          <p:cNvSpPr/>
          <p:nvPr/>
        </p:nvSpPr>
        <p:spPr>
          <a:xfrm>
            <a:off x="4709160" y="0"/>
            <a:ext cx="748284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D575E33E-C332-45D3-95DE-9C96ED15434A}"/>
              </a:ext>
            </a:extLst>
          </p:cNvPr>
          <p:cNvSpPr>
            <a:spLocks noGrp="1"/>
          </p:cNvSpPr>
          <p:nvPr>
            <p:ph idx="1"/>
          </p:nvPr>
        </p:nvSpPr>
        <p:spPr>
          <a:xfrm>
            <a:off x="5196840" y="914401"/>
            <a:ext cx="6696257" cy="4343400"/>
          </a:xfrm>
        </p:spPr>
        <p:txBody>
          <a:bodyPr>
            <a:normAutofit/>
          </a:bodyPr>
          <a:lstStyle/>
          <a:p>
            <a:pPr marL="0" indent="0">
              <a:buNone/>
            </a:pPr>
            <a:r>
              <a:rPr lang="en-US" sz="2200" b="0" i="0" dirty="0">
                <a:effectLst/>
                <a:latin typeface="-apple-system"/>
              </a:rPr>
              <a:t>PAF supports the Belgian economy by matching fast-scaling companies with high potential Belgian young professionals.</a:t>
            </a:r>
          </a:p>
          <a:p>
            <a:pPr marL="0" indent="0">
              <a:buNone/>
            </a:pPr>
            <a:r>
              <a:rPr lang="en-US" sz="2200" b="0" i="0" dirty="0">
                <a:effectLst/>
                <a:latin typeface="-apple-system"/>
              </a:rPr>
              <a:t>The mission of the Prince Albert Fund is to:</a:t>
            </a:r>
          </a:p>
          <a:p>
            <a:r>
              <a:rPr lang="en-US" sz="2200" b="0" i="0" dirty="0">
                <a:effectLst/>
                <a:latin typeface="-apple-system"/>
              </a:rPr>
              <a:t>Contribute to the development of the Belgian economy by enabling promising Belgian companies to exponentially scale their international growth</a:t>
            </a:r>
          </a:p>
          <a:p>
            <a:r>
              <a:rPr lang="en-US" sz="2200" b="0" i="0" dirty="0">
                <a:effectLst/>
                <a:latin typeface="-apple-system"/>
              </a:rPr>
              <a:t>Help talented young professionals develop their international leadership potential</a:t>
            </a:r>
            <a:endParaRPr lang="en-GB" sz="2200" dirty="0"/>
          </a:p>
          <a:p>
            <a:pPr lvl="1"/>
            <a:endParaRPr lang="en-GB" dirty="0"/>
          </a:p>
          <a:p>
            <a:pPr lvl="1"/>
            <a:endParaRPr lang="en-GB" dirty="0"/>
          </a:p>
          <a:p>
            <a:endParaRPr lang="en-GB" sz="2400" dirty="0"/>
          </a:p>
        </p:txBody>
      </p:sp>
      <p:pic>
        <p:nvPicPr>
          <p:cNvPr id="1026" name="Picture 2" descr="Prince Albert Fund | Koning Boudewijnstichting">
            <a:extLst>
              <a:ext uri="{FF2B5EF4-FFF2-40B4-BE49-F238E27FC236}">
                <a16:creationId xmlns:a16="http://schemas.microsoft.com/office/drawing/2014/main" id="{E592F32E-B0B6-4911-8EE7-3E75B9C6CD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667" b="37555"/>
          <a:stretch/>
        </p:blipFill>
        <p:spPr bwMode="auto">
          <a:xfrm>
            <a:off x="298903" y="474053"/>
            <a:ext cx="3937817" cy="12652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CD46EA-53D2-4D8F-8E9F-4287B1D43C51}"/>
              </a:ext>
            </a:extLst>
          </p:cNvPr>
          <p:cNvPicPr>
            <a:picLocks noChangeAspect="1"/>
          </p:cNvPicPr>
          <p:nvPr/>
        </p:nvPicPr>
        <p:blipFill>
          <a:blip r:embed="rId4"/>
          <a:stretch>
            <a:fillRect/>
          </a:stretch>
        </p:blipFill>
        <p:spPr>
          <a:xfrm>
            <a:off x="60960" y="1825625"/>
            <a:ext cx="4535940" cy="4351338"/>
          </a:xfrm>
          <a:prstGeom prst="rect">
            <a:avLst/>
          </a:prstGeom>
        </p:spPr>
      </p:pic>
      <p:sp>
        <p:nvSpPr>
          <p:cNvPr id="11" name="TextBox 10">
            <a:extLst>
              <a:ext uri="{FF2B5EF4-FFF2-40B4-BE49-F238E27FC236}">
                <a16:creationId xmlns:a16="http://schemas.microsoft.com/office/drawing/2014/main" id="{C2956E57-F4F9-401C-A952-B8EABCB53E4F}"/>
              </a:ext>
            </a:extLst>
          </p:cNvPr>
          <p:cNvSpPr txBox="1"/>
          <p:nvPr/>
        </p:nvSpPr>
        <p:spPr>
          <a:xfrm>
            <a:off x="5277840" y="6389092"/>
            <a:ext cx="1072440" cy="307777"/>
          </a:xfrm>
          <a:prstGeom prst="rect">
            <a:avLst/>
          </a:prstGeom>
          <a:noFill/>
        </p:spPr>
        <p:txBody>
          <a:bodyPr wrap="square" rtlCol="0">
            <a:spAutoFit/>
          </a:bodyPr>
          <a:lstStyle/>
          <a:p>
            <a:pPr algn="ctr"/>
            <a:r>
              <a:rPr lang="en-GB" sz="1400" dirty="0"/>
              <a:t>Jan 2019</a:t>
            </a:r>
          </a:p>
        </p:txBody>
      </p:sp>
      <p:sp>
        <p:nvSpPr>
          <p:cNvPr id="19" name="TextBox 18">
            <a:extLst>
              <a:ext uri="{FF2B5EF4-FFF2-40B4-BE49-F238E27FC236}">
                <a16:creationId xmlns:a16="http://schemas.microsoft.com/office/drawing/2014/main" id="{FE07F9AD-4E51-401E-A78A-03C89240810D}"/>
              </a:ext>
            </a:extLst>
          </p:cNvPr>
          <p:cNvSpPr txBox="1"/>
          <p:nvPr/>
        </p:nvSpPr>
        <p:spPr>
          <a:xfrm>
            <a:off x="7269720" y="6393458"/>
            <a:ext cx="609600" cy="307777"/>
          </a:xfrm>
          <a:prstGeom prst="rect">
            <a:avLst/>
          </a:prstGeom>
          <a:noFill/>
        </p:spPr>
        <p:txBody>
          <a:bodyPr wrap="square" rtlCol="0">
            <a:spAutoFit/>
          </a:bodyPr>
          <a:lstStyle/>
          <a:p>
            <a:pPr algn="ctr"/>
            <a:r>
              <a:rPr lang="en-GB" sz="1400" dirty="0"/>
              <a:t>Mar</a:t>
            </a:r>
          </a:p>
        </p:txBody>
      </p:sp>
      <p:sp>
        <p:nvSpPr>
          <p:cNvPr id="20" name="TextBox 19">
            <a:extLst>
              <a:ext uri="{FF2B5EF4-FFF2-40B4-BE49-F238E27FC236}">
                <a16:creationId xmlns:a16="http://schemas.microsoft.com/office/drawing/2014/main" id="{A1AE4970-1DE1-430B-B45D-BEAF04C7F5E8}"/>
              </a:ext>
            </a:extLst>
          </p:cNvPr>
          <p:cNvSpPr txBox="1"/>
          <p:nvPr/>
        </p:nvSpPr>
        <p:spPr>
          <a:xfrm>
            <a:off x="9017400" y="6393458"/>
            <a:ext cx="609600" cy="307777"/>
          </a:xfrm>
          <a:prstGeom prst="rect">
            <a:avLst/>
          </a:prstGeom>
          <a:noFill/>
        </p:spPr>
        <p:txBody>
          <a:bodyPr wrap="square" rtlCol="0">
            <a:spAutoFit/>
          </a:bodyPr>
          <a:lstStyle/>
          <a:p>
            <a:pPr algn="ctr"/>
            <a:r>
              <a:rPr lang="en-GB" sz="1400" dirty="0"/>
              <a:t>May</a:t>
            </a:r>
          </a:p>
        </p:txBody>
      </p:sp>
      <p:cxnSp>
        <p:nvCxnSpPr>
          <p:cNvPr id="24" name="Straight Connector 23">
            <a:extLst>
              <a:ext uri="{FF2B5EF4-FFF2-40B4-BE49-F238E27FC236}">
                <a16:creationId xmlns:a16="http://schemas.microsoft.com/office/drawing/2014/main" id="{977C260D-0783-4EED-A3D2-B100EC3DE580}"/>
              </a:ext>
            </a:extLst>
          </p:cNvPr>
          <p:cNvCxnSpPr/>
          <p:nvPr/>
        </p:nvCxnSpPr>
        <p:spPr>
          <a:xfrm>
            <a:off x="5814060" y="5664518"/>
            <a:ext cx="50215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2449B72-CA76-4EB3-B688-251734347491}"/>
              </a:ext>
            </a:extLst>
          </p:cNvPr>
          <p:cNvSpPr txBox="1"/>
          <p:nvPr/>
        </p:nvSpPr>
        <p:spPr>
          <a:xfrm>
            <a:off x="10302240" y="6393458"/>
            <a:ext cx="1590857" cy="307777"/>
          </a:xfrm>
          <a:prstGeom prst="rect">
            <a:avLst/>
          </a:prstGeom>
          <a:noFill/>
        </p:spPr>
        <p:txBody>
          <a:bodyPr wrap="square" rtlCol="0">
            <a:spAutoFit/>
          </a:bodyPr>
          <a:lstStyle/>
          <a:p>
            <a:pPr algn="ctr"/>
            <a:r>
              <a:rPr lang="en-GB" sz="1400" dirty="0"/>
              <a:t>Apr - Sept</a:t>
            </a:r>
          </a:p>
        </p:txBody>
      </p:sp>
      <p:sp>
        <p:nvSpPr>
          <p:cNvPr id="10" name="Oval 9">
            <a:extLst>
              <a:ext uri="{FF2B5EF4-FFF2-40B4-BE49-F238E27FC236}">
                <a16:creationId xmlns:a16="http://schemas.microsoft.com/office/drawing/2014/main" id="{9CF7CBB8-125B-421B-8B4C-3DEE7058F983}"/>
              </a:ext>
            </a:extLst>
          </p:cNvPr>
          <p:cNvSpPr/>
          <p:nvPr/>
        </p:nvSpPr>
        <p:spPr>
          <a:xfrm>
            <a:off x="5196840" y="5034518"/>
            <a:ext cx="1260000" cy="1260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Application letter &amp; CV</a:t>
            </a:r>
          </a:p>
        </p:txBody>
      </p:sp>
      <p:sp>
        <p:nvSpPr>
          <p:cNvPr id="15" name="Oval 14">
            <a:extLst>
              <a:ext uri="{FF2B5EF4-FFF2-40B4-BE49-F238E27FC236}">
                <a16:creationId xmlns:a16="http://schemas.microsoft.com/office/drawing/2014/main" id="{6E7B061C-C5A8-4C90-A868-8FE279F90369}"/>
              </a:ext>
            </a:extLst>
          </p:cNvPr>
          <p:cNvSpPr/>
          <p:nvPr/>
        </p:nvSpPr>
        <p:spPr>
          <a:xfrm>
            <a:off x="6944520" y="5034518"/>
            <a:ext cx="1260000" cy="1260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Case &amp; motivation  for jury</a:t>
            </a:r>
          </a:p>
        </p:txBody>
      </p:sp>
      <p:sp>
        <p:nvSpPr>
          <p:cNvPr id="16" name="Oval 15">
            <a:extLst>
              <a:ext uri="{FF2B5EF4-FFF2-40B4-BE49-F238E27FC236}">
                <a16:creationId xmlns:a16="http://schemas.microsoft.com/office/drawing/2014/main" id="{652DF1BE-B7A5-4437-A91C-DADC0B02DA58}"/>
              </a:ext>
            </a:extLst>
          </p:cNvPr>
          <p:cNvSpPr/>
          <p:nvPr/>
        </p:nvSpPr>
        <p:spPr>
          <a:xfrm>
            <a:off x="8692200" y="5034518"/>
            <a:ext cx="1260000" cy="1260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Leadership training</a:t>
            </a:r>
          </a:p>
        </p:txBody>
      </p:sp>
      <p:sp>
        <p:nvSpPr>
          <p:cNvPr id="17" name="Oval 16">
            <a:extLst>
              <a:ext uri="{FF2B5EF4-FFF2-40B4-BE49-F238E27FC236}">
                <a16:creationId xmlns:a16="http://schemas.microsoft.com/office/drawing/2014/main" id="{50508E18-7697-4CB4-9BFC-D18DE5FF55DA}"/>
              </a:ext>
            </a:extLst>
          </p:cNvPr>
          <p:cNvSpPr/>
          <p:nvPr/>
        </p:nvSpPr>
        <p:spPr>
          <a:xfrm>
            <a:off x="10439880" y="5034518"/>
            <a:ext cx="1260000" cy="1260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dirty="0"/>
              <a:t>Project search &amp; selection</a:t>
            </a:r>
          </a:p>
        </p:txBody>
      </p:sp>
    </p:spTree>
    <p:extLst>
      <p:ext uri="{BB962C8B-B14F-4D97-AF65-F5344CB8AC3E}">
        <p14:creationId xmlns:p14="http://schemas.microsoft.com/office/powerpoint/2010/main" val="4043366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4A523F-DCFE-4BBA-8CC1-B111D9B98FFA}"/>
              </a:ext>
            </a:extLst>
          </p:cNvPr>
          <p:cNvSpPr/>
          <p:nvPr/>
        </p:nvSpPr>
        <p:spPr>
          <a:xfrm>
            <a:off x="3642360" y="6583680"/>
            <a:ext cx="505968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B998505-C912-428D-BD66-4EB721C6CD1A}"/>
              </a:ext>
            </a:extLst>
          </p:cNvPr>
          <p:cNvSpPr/>
          <p:nvPr/>
        </p:nvSpPr>
        <p:spPr>
          <a:xfrm flipH="1">
            <a:off x="0" y="0"/>
            <a:ext cx="470916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D575E33E-C332-45D3-95DE-9C96ED15434A}"/>
              </a:ext>
            </a:extLst>
          </p:cNvPr>
          <p:cNvSpPr>
            <a:spLocks noGrp="1"/>
          </p:cNvSpPr>
          <p:nvPr>
            <p:ph idx="1"/>
          </p:nvPr>
        </p:nvSpPr>
        <p:spPr>
          <a:xfrm>
            <a:off x="5196840" y="670561"/>
            <a:ext cx="6696257" cy="4587240"/>
          </a:xfrm>
        </p:spPr>
        <p:txBody>
          <a:bodyPr>
            <a:normAutofit lnSpcReduction="10000"/>
          </a:bodyPr>
          <a:lstStyle/>
          <a:p>
            <a:pPr marL="0" indent="0">
              <a:buNone/>
            </a:pPr>
            <a:r>
              <a:rPr lang="en-GB" sz="2400" dirty="0"/>
              <a:t>Goal: </a:t>
            </a:r>
            <a:r>
              <a:rPr lang="en-US" sz="2400" dirty="0"/>
              <a:t>Lay the foundations for </a:t>
            </a:r>
            <a:r>
              <a:rPr lang="en-US" sz="2400" b="1" dirty="0"/>
              <a:t>sustainable long-term APAC presence</a:t>
            </a:r>
            <a:r>
              <a:rPr lang="en-US" sz="2400" dirty="0"/>
              <a:t> (office(s), team, partnerships, …)</a:t>
            </a:r>
          </a:p>
          <a:p>
            <a:pPr marL="0" indent="0">
              <a:buNone/>
            </a:pPr>
            <a:endParaRPr lang="en-GB" dirty="0"/>
          </a:p>
          <a:p>
            <a:pPr marL="0" indent="0">
              <a:buNone/>
            </a:pPr>
            <a:r>
              <a:rPr lang="en-GB" sz="2400" u="sng" dirty="0"/>
              <a:t>First weeks: preparing in HQ</a:t>
            </a:r>
          </a:p>
          <a:p>
            <a:pPr marL="0" indent="0">
              <a:buNone/>
            </a:pPr>
            <a:endParaRPr lang="en-GB" sz="2400" u="sng" dirty="0"/>
          </a:p>
          <a:p>
            <a:pPr>
              <a:buFontTx/>
              <a:buChar char="-"/>
            </a:pPr>
            <a:r>
              <a:rPr lang="en-GB" sz="2400" dirty="0"/>
              <a:t>Familiarize with </a:t>
            </a:r>
            <a:r>
              <a:rPr lang="en-GB" sz="2400" dirty="0" err="1"/>
              <a:t>Faktion</a:t>
            </a:r>
            <a:r>
              <a:rPr lang="en-GB" sz="2400" dirty="0"/>
              <a:t> products &amp; services</a:t>
            </a:r>
          </a:p>
          <a:p>
            <a:pPr>
              <a:buFontTx/>
              <a:buChar char="-"/>
            </a:pPr>
            <a:r>
              <a:rPr lang="en-GB" sz="2400" dirty="0"/>
              <a:t>Defining first milestones, targets &amp; budget</a:t>
            </a:r>
          </a:p>
          <a:p>
            <a:pPr lvl="1">
              <a:buFontTx/>
              <a:buChar char="-"/>
            </a:pPr>
            <a:r>
              <a:rPr lang="en-GB" sz="2000" dirty="0"/>
              <a:t>Cost of living, office space, appointment of local managing director…</a:t>
            </a:r>
          </a:p>
          <a:p>
            <a:pPr>
              <a:buFontTx/>
              <a:buChar char="-"/>
            </a:pPr>
            <a:r>
              <a:rPr lang="en-GB" sz="2400" dirty="0">
                <a:latin typeface="-apple-system"/>
              </a:rPr>
              <a:t>First visit to Singapore with CEO</a:t>
            </a:r>
          </a:p>
          <a:p>
            <a:pPr>
              <a:buFontTx/>
              <a:buChar char="-"/>
            </a:pPr>
            <a:r>
              <a:rPr lang="en-GB" sz="2400" dirty="0">
                <a:latin typeface="-apple-system"/>
              </a:rPr>
              <a:t>Arrange practicalities: work permit, setting up </a:t>
            </a:r>
            <a:r>
              <a:rPr lang="en-GB" sz="2400" dirty="0" err="1">
                <a:latin typeface="-apple-system"/>
              </a:rPr>
              <a:t>Faktion</a:t>
            </a:r>
            <a:r>
              <a:rPr lang="en-GB" sz="2400" dirty="0">
                <a:latin typeface="-apple-system"/>
              </a:rPr>
              <a:t> ltd  </a:t>
            </a:r>
            <a:endParaRPr lang="en-GB" sz="2400" dirty="0"/>
          </a:p>
          <a:p>
            <a:pPr lvl="1"/>
            <a:endParaRPr lang="en-GB" dirty="0"/>
          </a:p>
          <a:p>
            <a:pPr lvl="1"/>
            <a:endParaRPr lang="en-GB" dirty="0"/>
          </a:p>
          <a:p>
            <a:endParaRPr lang="en-GB" sz="2400" dirty="0"/>
          </a:p>
        </p:txBody>
      </p:sp>
      <p:sp>
        <p:nvSpPr>
          <p:cNvPr id="10" name="Oval 9">
            <a:extLst>
              <a:ext uri="{FF2B5EF4-FFF2-40B4-BE49-F238E27FC236}">
                <a16:creationId xmlns:a16="http://schemas.microsoft.com/office/drawing/2014/main" id="{9CF7CBB8-125B-421B-8B4C-3DEE7058F983}"/>
              </a:ext>
            </a:extLst>
          </p:cNvPr>
          <p:cNvSpPr/>
          <p:nvPr/>
        </p:nvSpPr>
        <p:spPr>
          <a:xfrm>
            <a:off x="594360" y="670561"/>
            <a:ext cx="468000" cy="468000"/>
          </a:xfrm>
          <a:prstGeom prst="ellipse">
            <a:avLst/>
          </a:prstGeom>
          <a:solidFill>
            <a:srgbClr val="21BBE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sp>
        <p:nvSpPr>
          <p:cNvPr id="2" name="TextBox 1">
            <a:extLst>
              <a:ext uri="{FF2B5EF4-FFF2-40B4-BE49-F238E27FC236}">
                <a16:creationId xmlns:a16="http://schemas.microsoft.com/office/drawing/2014/main" id="{93DA6606-074A-4B7C-99B6-98DCF430B73A}"/>
              </a:ext>
            </a:extLst>
          </p:cNvPr>
          <p:cNvSpPr txBox="1"/>
          <p:nvPr/>
        </p:nvSpPr>
        <p:spPr>
          <a:xfrm>
            <a:off x="1237740" y="676896"/>
            <a:ext cx="3075180" cy="707886"/>
          </a:xfrm>
          <a:prstGeom prst="rect">
            <a:avLst/>
          </a:prstGeom>
          <a:noFill/>
        </p:spPr>
        <p:txBody>
          <a:bodyPr wrap="square" rtlCol="0" anchor="t">
            <a:spAutoFit/>
          </a:bodyPr>
          <a:lstStyle/>
          <a:p>
            <a:r>
              <a:rPr lang="en-GB" sz="2000" b="1" dirty="0">
                <a:solidFill>
                  <a:srgbClr val="0F9DCF"/>
                </a:solidFill>
              </a:rPr>
              <a:t>Dec 2019</a:t>
            </a:r>
          </a:p>
          <a:p>
            <a:r>
              <a:rPr lang="en-GB" sz="2000" dirty="0"/>
              <a:t>First weeks in Belgium</a:t>
            </a:r>
          </a:p>
        </p:txBody>
      </p:sp>
      <p:sp>
        <p:nvSpPr>
          <p:cNvPr id="18" name="Oval 17">
            <a:extLst>
              <a:ext uri="{FF2B5EF4-FFF2-40B4-BE49-F238E27FC236}">
                <a16:creationId xmlns:a16="http://schemas.microsoft.com/office/drawing/2014/main" id="{7BE61BB6-DFFD-4904-98F9-CA11A6468178}"/>
              </a:ext>
            </a:extLst>
          </p:cNvPr>
          <p:cNvSpPr/>
          <p:nvPr/>
        </p:nvSpPr>
        <p:spPr>
          <a:xfrm>
            <a:off x="594360" y="1667609"/>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solidFill>
                <a:srgbClr val="0F9DCF"/>
              </a:solidFill>
            </a:endParaRPr>
          </a:p>
        </p:txBody>
      </p:sp>
      <p:sp>
        <p:nvSpPr>
          <p:cNvPr id="22" name="TextBox 21">
            <a:extLst>
              <a:ext uri="{FF2B5EF4-FFF2-40B4-BE49-F238E27FC236}">
                <a16:creationId xmlns:a16="http://schemas.microsoft.com/office/drawing/2014/main" id="{54931393-9900-4816-BD9E-DC3CED6FF946}"/>
              </a:ext>
            </a:extLst>
          </p:cNvPr>
          <p:cNvSpPr txBox="1"/>
          <p:nvPr/>
        </p:nvSpPr>
        <p:spPr>
          <a:xfrm>
            <a:off x="1237740" y="1673944"/>
            <a:ext cx="3075180" cy="400110"/>
          </a:xfrm>
          <a:prstGeom prst="rect">
            <a:avLst/>
          </a:prstGeom>
          <a:noFill/>
        </p:spPr>
        <p:txBody>
          <a:bodyPr wrap="square" rtlCol="0" anchor="t">
            <a:spAutoFit/>
          </a:bodyPr>
          <a:lstStyle/>
          <a:p>
            <a:r>
              <a:rPr lang="en-GB" sz="2000" b="1" dirty="0">
                <a:solidFill>
                  <a:srgbClr val="0F9DCF"/>
                </a:solidFill>
              </a:rPr>
              <a:t>Jan 2020</a:t>
            </a:r>
          </a:p>
        </p:txBody>
      </p:sp>
      <p:sp>
        <p:nvSpPr>
          <p:cNvPr id="11" name="Oval 10">
            <a:extLst>
              <a:ext uri="{FF2B5EF4-FFF2-40B4-BE49-F238E27FC236}">
                <a16:creationId xmlns:a16="http://schemas.microsoft.com/office/drawing/2014/main" id="{BE672A06-B67E-4E45-B71E-9FCBC7EC0C41}"/>
              </a:ext>
            </a:extLst>
          </p:cNvPr>
          <p:cNvSpPr/>
          <p:nvPr/>
        </p:nvSpPr>
        <p:spPr>
          <a:xfrm>
            <a:off x="594360" y="2658322"/>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solidFill>
                <a:srgbClr val="0F9DCF"/>
              </a:solidFill>
            </a:endParaRPr>
          </a:p>
        </p:txBody>
      </p:sp>
      <p:sp>
        <p:nvSpPr>
          <p:cNvPr id="12" name="TextBox 11">
            <a:extLst>
              <a:ext uri="{FF2B5EF4-FFF2-40B4-BE49-F238E27FC236}">
                <a16:creationId xmlns:a16="http://schemas.microsoft.com/office/drawing/2014/main" id="{687DEDC0-0D35-4286-833F-DD1DC1A46173}"/>
              </a:ext>
            </a:extLst>
          </p:cNvPr>
          <p:cNvSpPr txBox="1"/>
          <p:nvPr/>
        </p:nvSpPr>
        <p:spPr>
          <a:xfrm>
            <a:off x="1237740" y="2664657"/>
            <a:ext cx="3075180" cy="400110"/>
          </a:xfrm>
          <a:prstGeom prst="rect">
            <a:avLst/>
          </a:prstGeom>
          <a:noFill/>
        </p:spPr>
        <p:txBody>
          <a:bodyPr wrap="square" rtlCol="0" anchor="t">
            <a:spAutoFit/>
          </a:bodyPr>
          <a:lstStyle/>
          <a:p>
            <a:r>
              <a:rPr lang="en-GB" sz="2000" b="1" dirty="0">
                <a:solidFill>
                  <a:srgbClr val="0F9DCF"/>
                </a:solidFill>
              </a:rPr>
              <a:t>Mar - May 2020</a:t>
            </a:r>
          </a:p>
        </p:txBody>
      </p:sp>
      <p:sp>
        <p:nvSpPr>
          <p:cNvPr id="13" name="Oval 12">
            <a:extLst>
              <a:ext uri="{FF2B5EF4-FFF2-40B4-BE49-F238E27FC236}">
                <a16:creationId xmlns:a16="http://schemas.microsoft.com/office/drawing/2014/main" id="{AF79BCDA-AB0A-4748-9BF5-5F7A5BD83AA5}"/>
              </a:ext>
            </a:extLst>
          </p:cNvPr>
          <p:cNvSpPr/>
          <p:nvPr/>
        </p:nvSpPr>
        <p:spPr>
          <a:xfrm>
            <a:off x="594360" y="3666217"/>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solidFill>
                <a:srgbClr val="0F9DCF"/>
              </a:solidFill>
            </a:endParaRPr>
          </a:p>
        </p:txBody>
      </p:sp>
      <p:sp>
        <p:nvSpPr>
          <p:cNvPr id="14" name="TextBox 13">
            <a:extLst>
              <a:ext uri="{FF2B5EF4-FFF2-40B4-BE49-F238E27FC236}">
                <a16:creationId xmlns:a16="http://schemas.microsoft.com/office/drawing/2014/main" id="{14BFAD44-0947-4196-B1DD-B89AA038B3B8}"/>
              </a:ext>
            </a:extLst>
          </p:cNvPr>
          <p:cNvSpPr txBox="1"/>
          <p:nvPr/>
        </p:nvSpPr>
        <p:spPr>
          <a:xfrm>
            <a:off x="1237740" y="3672552"/>
            <a:ext cx="3075180" cy="400110"/>
          </a:xfrm>
          <a:prstGeom prst="rect">
            <a:avLst/>
          </a:prstGeom>
          <a:noFill/>
        </p:spPr>
        <p:txBody>
          <a:bodyPr wrap="square" rtlCol="0" anchor="t">
            <a:spAutoFit/>
          </a:bodyPr>
          <a:lstStyle/>
          <a:p>
            <a:r>
              <a:rPr lang="en-GB" sz="2000" b="1" dirty="0">
                <a:solidFill>
                  <a:srgbClr val="0F9DCF"/>
                </a:solidFill>
              </a:rPr>
              <a:t>Jun - Nov 2020</a:t>
            </a:r>
          </a:p>
        </p:txBody>
      </p:sp>
      <p:sp>
        <p:nvSpPr>
          <p:cNvPr id="15" name="Oval 14">
            <a:extLst>
              <a:ext uri="{FF2B5EF4-FFF2-40B4-BE49-F238E27FC236}">
                <a16:creationId xmlns:a16="http://schemas.microsoft.com/office/drawing/2014/main" id="{F5D423CA-6ECF-4E74-A1F3-D582EFE9D26E}"/>
              </a:ext>
            </a:extLst>
          </p:cNvPr>
          <p:cNvSpPr/>
          <p:nvPr/>
        </p:nvSpPr>
        <p:spPr>
          <a:xfrm>
            <a:off x="594360" y="4700625"/>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solidFill>
                <a:srgbClr val="0F9DCF"/>
              </a:solidFill>
            </a:endParaRPr>
          </a:p>
        </p:txBody>
      </p:sp>
      <p:sp>
        <p:nvSpPr>
          <p:cNvPr id="16" name="TextBox 15">
            <a:extLst>
              <a:ext uri="{FF2B5EF4-FFF2-40B4-BE49-F238E27FC236}">
                <a16:creationId xmlns:a16="http://schemas.microsoft.com/office/drawing/2014/main" id="{87289517-9079-4515-B381-E7D26B3493A4}"/>
              </a:ext>
            </a:extLst>
          </p:cNvPr>
          <p:cNvSpPr txBox="1"/>
          <p:nvPr/>
        </p:nvSpPr>
        <p:spPr>
          <a:xfrm>
            <a:off x="1237740" y="4706960"/>
            <a:ext cx="3075180" cy="400110"/>
          </a:xfrm>
          <a:prstGeom prst="rect">
            <a:avLst/>
          </a:prstGeom>
          <a:noFill/>
        </p:spPr>
        <p:txBody>
          <a:bodyPr wrap="square" rtlCol="0" anchor="t">
            <a:spAutoFit/>
          </a:bodyPr>
          <a:lstStyle/>
          <a:p>
            <a:r>
              <a:rPr lang="en-GB" sz="2000" b="1" dirty="0">
                <a:solidFill>
                  <a:srgbClr val="0F9DCF"/>
                </a:solidFill>
              </a:rPr>
              <a:t>Dec 2020</a:t>
            </a:r>
          </a:p>
        </p:txBody>
      </p:sp>
    </p:spTree>
    <p:extLst>
      <p:ext uri="{BB962C8B-B14F-4D97-AF65-F5344CB8AC3E}">
        <p14:creationId xmlns:p14="http://schemas.microsoft.com/office/powerpoint/2010/main" val="334851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4A523F-DCFE-4BBA-8CC1-B111D9B98FFA}"/>
              </a:ext>
            </a:extLst>
          </p:cNvPr>
          <p:cNvSpPr/>
          <p:nvPr/>
        </p:nvSpPr>
        <p:spPr>
          <a:xfrm>
            <a:off x="3642360" y="6583680"/>
            <a:ext cx="505968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B998505-C912-428D-BD66-4EB721C6CD1A}"/>
              </a:ext>
            </a:extLst>
          </p:cNvPr>
          <p:cNvSpPr/>
          <p:nvPr/>
        </p:nvSpPr>
        <p:spPr>
          <a:xfrm flipH="1">
            <a:off x="0" y="0"/>
            <a:ext cx="470916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D575E33E-C332-45D3-95DE-9C96ED15434A}"/>
              </a:ext>
            </a:extLst>
          </p:cNvPr>
          <p:cNvSpPr>
            <a:spLocks noGrp="1"/>
          </p:cNvSpPr>
          <p:nvPr>
            <p:ph idx="1"/>
          </p:nvPr>
        </p:nvSpPr>
        <p:spPr>
          <a:xfrm>
            <a:off x="5196840" y="670561"/>
            <a:ext cx="6696257" cy="4587240"/>
          </a:xfrm>
        </p:spPr>
        <p:txBody>
          <a:bodyPr>
            <a:normAutofit/>
          </a:bodyPr>
          <a:lstStyle/>
          <a:p>
            <a:pPr marL="0" indent="0">
              <a:buNone/>
            </a:pPr>
            <a:r>
              <a:rPr lang="en-GB" sz="2400" b="0" i="0" u="sng" dirty="0">
                <a:effectLst/>
                <a:latin typeface="-apple-system"/>
              </a:rPr>
              <a:t>First weeks in Singapore</a:t>
            </a:r>
          </a:p>
          <a:p>
            <a:pPr marL="0" indent="0">
              <a:buNone/>
            </a:pPr>
            <a:endParaRPr lang="en-GB" sz="2400" dirty="0">
              <a:latin typeface="-apple-system"/>
            </a:endParaRPr>
          </a:p>
          <a:p>
            <a:r>
              <a:rPr lang="en-GB" sz="2400" b="0" i="0" dirty="0">
                <a:effectLst/>
                <a:latin typeface="-apple-system"/>
              </a:rPr>
              <a:t>Setting up finding a (shared) office space</a:t>
            </a:r>
          </a:p>
          <a:p>
            <a:r>
              <a:rPr lang="en-GB" sz="2400" dirty="0">
                <a:latin typeface="-apple-system"/>
              </a:rPr>
              <a:t>Finding an apartment </a:t>
            </a:r>
          </a:p>
          <a:p>
            <a:r>
              <a:rPr lang="en-GB" sz="2400" dirty="0">
                <a:latin typeface="-apple-system"/>
              </a:rPr>
              <a:t>Meeting with existing customer accounts &amp; partners </a:t>
            </a:r>
          </a:p>
          <a:p>
            <a:r>
              <a:rPr lang="en-GB" sz="2400" dirty="0">
                <a:latin typeface="-apple-system"/>
              </a:rPr>
              <a:t>Local managing director quit</a:t>
            </a:r>
          </a:p>
          <a:p>
            <a:r>
              <a:rPr lang="en-GB" sz="2400" dirty="0">
                <a:latin typeface="-apple-system"/>
              </a:rPr>
              <a:t>Learning-by-doing approach </a:t>
            </a:r>
            <a:r>
              <a:rPr lang="en-GB" sz="2400" dirty="0">
                <a:latin typeface="-apple-system"/>
                <a:sym typeface="Wingdings" panose="05000000000000000000" pitchFamily="2" charset="2"/>
              </a:rPr>
              <a:t> struggling</a:t>
            </a:r>
            <a:endParaRPr lang="en-GB" sz="2400" dirty="0"/>
          </a:p>
          <a:p>
            <a:pPr lvl="1"/>
            <a:endParaRPr lang="en-GB" dirty="0"/>
          </a:p>
          <a:p>
            <a:pPr lvl="1"/>
            <a:endParaRPr lang="en-GB" dirty="0"/>
          </a:p>
          <a:p>
            <a:endParaRPr lang="en-GB" sz="2400" dirty="0"/>
          </a:p>
        </p:txBody>
      </p:sp>
      <p:sp>
        <p:nvSpPr>
          <p:cNvPr id="10" name="Oval 9">
            <a:extLst>
              <a:ext uri="{FF2B5EF4-FFF2-40B4-BE49-F238E27FC236}">
                <a16:creationId xmlns:a16="http://schemas.microsoft.com/office/drawing/2014/main" id="{9CF7CBB8-125B-421B-8B4C-3DEE7058F983}"/>
              </a:ext>
            </a:extLst>
          </p:cNvPr>
          <p:cNvSpPr/>
          <p:nvPr/>
        </p:nvSpPr>
        <p:spPr>
          <a:xfrm>
            <a:off x="594360" y="670561"/>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sp>
        <p:nvSpPr>
          <p:cNvPr id="2" name="TextBox 1">
            <a:extLst>
              <a:ext uri="{FF2B5EF4-FFF2-40B4-BE49-F238E27FC236}">
                <a16:creationId xmlns:a16="http://schemas.microsoft.com/office/drawing/2014/main" id="{93DA6606-074A-4B7C-99B6-98DCF430B73A}"/>
              </a:ext>
            </a:extLst>
          </p:cNvPr>
          <p:cNvSpPr txBox="1"/>
          <p:nvPr/>
        </p:nvSpPr>
        <p:spPr>
          <a:xfrm>
            <a:off x="1237740" y="738451"/>
            <a:ext cx="3075180" cy="400110"/>
          </a:xfrm>
          <a:prstGeom prst="rect">
            <a:avLst/>
          </a:prstGeom>
          <a:noFill/>
        </p:spPr>
        <p:txBody>
          <a:bodyPr wrap="square" rtlCol="0" anchor="t">
            <a:spAutoFit/>
          </a:bodyPr>
          <a:lstStyle/>
          <a:p>
            <a:r>
              <a:rPr lang="en-GB" sz="2000" b="1" dirty="0">
                <a:solidFill>
                  <a:srgbClr val="0F9DCF"/>
                </a:solidFill>
              </a:rPr>
              <a:t>Dec 2019</a:t>
            </a:r>
          </a:p>
        </p:txBody>
      </p:sp>
      <p:sp>
        <p:nvSpPr>
          <p:cNvPr id="18" name="Oval 17">
            <a:extLst>
              <a:ext uri="{FF2B5EF4-FFF2-40B4-BE49-F238E27FC236}">
                <a16:creationId xmlns:a16="http://schemas.microsoft.com/office/drawing/2014/main" id="{7BE61BB6-DFFD-4904-98F9-CA11A6468178}"/>
              </a:ext>
            </a:extLst>
          </p:cNvPr>
          <p:cNvSpPr/>
          <p:nvPr/>
        </p:nvSpPr>
        <p:spPr>
          <a:xfrm>
            <a:off x="594360" y="1667609"/>
            <a:ext cx="468000" cy="468000"/>
          </a:xfrm>
          <a:prstGeom prst="ellipse">
            <a:avLst/>
          </a:prstGeom>
          <a:solidFill>
            <a:srgbClr val="21BBE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sp>
        <p:nvSpPr>
          <p:cNvPr id="22" name="TextBox 21">
            <a:extLst>
              <a:ext uri="{FF2B5EF4-FFF2-40B4-BE49-F238E27FC236}">
                <a16:creationId xmlns:a16="http://schemas.microsoft.com/office/drawing/2014/main" id="{54931393-9900-4816-BD9E-DC3CED6FF946}"/>
              </a:ext>
            </a:extLst>
          </p:cNvPr>
          <p:cNvSpPr txBox="1"/>
          <p:nvPr/>
        </p:nvSpPr>
        <p:spPr>
          <a:xfrm>
            <a:off x="1237740" y="1673944"/>
            <a:ext cx="3075180" cy="707886"/>
          </a:xfrm>
          <a:prstGeom prst="rect">
            <a:avLst/>
          </a:prstGeom>
          <a:noFill/>
        </p:spPr>
        <p:txBody>
          <a:bodyPr wrap="square" rtlCol="0" anchor="t">
            <a:spAutoFit/>
          </a:bodyPr>
          <a:lstStyle/>
          <a:p>
            <a:r>
              <a:rPr lang="en-GB" sz="2000" b="1" dirty="0">
                <a:solidFill>
                  <a:srgbClr val="0F9DCF"/>
                </a:solidFill>
              </a:rPr>
              <a:t>Jan 2020</a:t>
            </a:r>
          </a:p>
          <a:p>
            <a:r>
              <a:rPr lang="en-GB" sz="2000" dirty="0"/>
              <a:t>Arriving in Singapore</a:t>
            </a:r>
          </a:p>
        </p:txBody>
      </p:sp>
      <p:sp>
        <p:nvSpPr>
          <p:cNvPr id="11" name="Oval 10">
            <a:extLst>
              <a:ext uri="{FF2B5EF4-FFF2-40B4-BE49-F238E27FC236}">
                <a16:creationId xmlns:a16="http://schemas.microsoft.com/office/drawing/2014/main" id="{7DF96F39-0468-42C8-983E-B03624546259}"/>
              </a:ext>
            </a:extLst>
          </p:cNvPr>
          <p:cNvSpPr/>
          <p:nvPr/>
        </p:nvSpPr>
        <p:spPr>
          <a:xfrm>
            <a:off x="594360" y="2658322"/>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solidFill>
                <a:srgbClr val="0F9DCF"/>
              </a:solidFill>
            </a:endParaRPr>
          </a:p>
        </p:txBody>
      </p:sp>
      <p:sp>
        <p:nvSpPr>
          <p:cNvPr id="12" name="TextBox 11">
            <a:extLst>
              <a:ext uri="{FF2B5EF4-FFF2-40B4-BE49-F238E27FC236}">
                <a16:creationId xmlns:a16="http://schemas.microsoft.com/office/drawing/2014/main" id="{FC6B1103-3B7A-4CA2-B07E-85F3E7EF8AD2}"/>
              </a:ext>
            </a:extLst>
          </p:cNvPr>
          <p:cNvSpPr txBox="1"/>
          <p:nvPr/>
        </p:nvSpPr>
        <p:spPr>
          <a:xfrm>
            <a:off x="1237740" y="2664657"/>
            <a:ext cx="3075180" cy="400110"/>
          </a:xfrm>
          <a:prstGeom prst="rect">
            <a:avLst/>
          </a:prstGeom>
          <a:noFill/>
        </p:spPr>
        <p:txBody>
          <a:bodyPr wrap="square" rtlCol="0" anchor="t">
            <a:spAutoFit/>
          </a:bodyPr>
          <a:lstStyle/>
          <a:p>
            <a:r>
              <a:rPr lang="en-GB" sz="2000" b="1" dirty="0">
                <a:solidFill>
                  <a:srgbClr val="0F9DCF"/>
                </a:solidFill>
              </a:rPr>
              <a:t>Mar - May 2020</a:t>
            </a:r>
          </a:p>
        </p:txBody>
      </p:sp>
      <p:sp>
        <p:nvSpPr>
          <p:cNvPr id="13" name="Oval 12">
            <a:extLst>
              <a:ext uri="{FF2B5EF4-FFF2-40B4-BE49-F238E27FC236}">
                <a16:creationId xmlns:a16="http://schemas.microsoft.com/office/drawing/2014/main" id="{B9125778-C166-492F-BC3C-2D03C00C1372}"/>
              </a:ext>
            </a:extLst>
          </p:cNvPr>
          <p:cNvSpPr/>
          <p:nvPr/>
        </p:nvSpPr>
        <p:spPr>
          <a:xfrm>
            <a:off x="594360" y="3666217"/>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solidFill>
                <a:srgbClr val="0F9DCF"/>
              </a:solidFill>
            </a:endParaRPr>
          </a:p>
        </p:txBody>
      </p:sp>
      <p:sp>
        <p:nvSpPr>
          <p:cNvPr id="14" name="TextBox 13">
            <a:extLst>
              <a:ext uri="{FF2B5EF4-FFF2-40B4-BE49-F238E27FC236}">
                <a16:creationId xmlns:a16="http://schemas.microsoft.com/office/drawing/2014/main" id="{1D158AB7-3D08-42D8-9E44-662F96653F90}"/>
              </a:ext>
            </a:extLst>
          </p:cNvPr>
          <p:cNvSpPr txBox="1"/>
          <p:nvPr/>
        </p:nvSpPr>
        <p:spPr>
          <a:xfrm>
            <a:off x="1237740" y="3672552"/>
            <a:ext cx="3075180" cy="400110"/>
          </a:xfrm>
          <a:prstGeom prst="rect">
            <a:avLst/>
          </a:prstGeom>
          <a:noFill/>
        </p:spPr>
        <p:txBody>
          <a:bodyPr wrap="square" rtlCol="0" anchor="t">
            <a:spAutoFit/>
          </a:bodyPr>
          <a:lstStyle/>
          <a:p>
            <a:r>
              <a:rPr lang="en-GB" sz="2000" b="1" dirty="0">
                <a:solidFill>
                  <a:srgbClr val="0F9DCF"/>
                </a:solidFill>
              </a:rPr>
              <a:t>Jun - Nov 2020</a:t>
            </a:r>
          </a:p>
        </p:txBody>
      </p:sp>
      <p:sp>
        <p:nvSpPr>
          <p:cNvPr id="15" name="Oval 14">
            <a:extLst>
              <a:ext uri="{FF2B5EF4-FFF2-40B4-BE49-F238E27FC236}">
                <a16:creationId xmlns:a16="http://schemas.microsoft.com/office/drawing/2014/main" id="{74B2C286-7B94-4A5E-8EA3-B93ECCE2A45C}"/>
              </a:ext>
            </a:extLst>
          </p:cNvPr>
          <p:cNvSpPr/>
          <p:nvPr/>
        </p:nvSpPr>
        <p:spPr>
          <a:xfrm>
            <a:off x="594360" y="4700625"/>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solidFill>
                <a:srgbClr val="0F9DCF"/>
              </a:solidFill>
            </a:endParaRPr>
          </a:p>
        </p:txBody>
      </p:sp>
      <p:sp>
        <p:nvSpPr>
          <p:cNvPr id="16" name="TextBox 15">
            <a:extLst>
              <a:ext uri="{FF2B5EF4-FFF2-40B4-BE49-F238E27FC236}">
                <a16:creationId xmlns:a16="http://schemas.microsoft.com/office/drawing/2014/main" id="{36AE6730-521E-4EA8-AF59-EE822095D4D0}"/>
              </a:ext>
            </a:extLst>
          </p:cNvPr>
          <p:cNvSpPr txBox="1"/>
          <p:nvPr/>
        </p:nvSpPr>
        <p:spPr>
          <a:xfrm>
            <a:off x="1237740" y="4706960"/>
            <a:ext cx="3075180" cy="400110"/>
          </a:xfrm>
          <a:prstGeom prst="rect">
            <a:avLst/>
          </a:prstGeom>
          <a:noFill/>
        </p:spPr>
        <p:txBody>
          <a:bodyPr wrap="square" rtlCol="0" anchor="t">
            <a:spAutoFit/>
          </a:bodyPr>
          <a:lstStyle/>
          <a:p>
            <a:r>
              <a:rPr lang="en-GB" sz="2000" b="1" dirty="0">
                <a:solidFill>
                  <a:srgbClr val="0F9DCF"/>
                </a:solidFill>
              </a:rPr>
              <a:t>Dec 2020</a:t>
            </a:r>
          </a:p>
        </p:txBody>
      </p:sp>
    </p:spTree>
    <p:extLst>
      <p:ext uri="{BB962C8B-B14F-4D97-AF65-F5344CB8AC3E}">
        <p14:creationId xmlns:p14="http://schemas.microsoft.com/office/powerpoint/2010/main" val="413847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4A523F-DCFE-4BBA-8CC1-B111D9B98FFA}"/>
              </a:ext>
            </a:extLst>
          </p:cNvPr>
          <p:cNvSpPr/>
          <p:nvPr/>
        </p:nvSpPr>
        <p:spPr>
          <a:xfrm>
            <a:off x="3642360" y="6583680"/>
            <a:ext cx="505968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B998505-C912-428D-BD66-4EB721C6CD1A}"/>
              </a:ext>
            </a:extLst>
          </p:cNvPr>
          <p:cNvSpPr/>
          <p:nvPr/>
        </p:nvSpPr>
        <p:spPr>
          <a:xfrm flipH="1">
            <a:off x="0" y="0"/>
            <a:ext cx="470916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D575E33E-C332-45D3-95DE-9C96ED15434A}"/>
              </a:ext>
            </a:extLst>
          </p:cNvPr>
          <p:cNvSpPr>
            <a:spLocks noGrp="1"/>
          </p:cNvSpPr>
          <p:nvPr>
            <p:ph idx="1"/>
          </p:nvPr>
        </p:nvSpPr>
        <p:spPr>
          <a:xfrm>
            <a:off x="5196840" y="670560"/>
            <a:ext cx="6696257" cy="5361406"/>
          </a:xfrm>
        </p:spPr>
        <p:txBody>
          <a:bodyPr>
            <a:normAutofit/>
          </a:bodyPr>
          <a:lstStyle/>
          <a:p>
            <a:pPr marL="0" indent="0">
              <a:buNone/>
            </a:pPr>
            <a:r>
              <a:rPr lang="en-GB" sz="2400" u="sng" dirty="0">
                <a:latin typeface="-apple-system"/>
              </a:rPr>
              <a:t>Lockdown period</a:t>
            </a:r>
          </a:p>
          <a:p>
            <a:pPr marL="0" indent="0">
              <a:buNone/>
            </a:pPr>
            <a:endParaRPr lang="en-GB" sz="2400" dirty="0">
              <a:latin typeface="-apple-system"/>
            </a:endParaRPr>
          </a:p>
          <a:p>
            <a:r>
              <a:rPr lang="en-GB" sz="2400" dirty="0">
                <a:latin typeface="-apple-system"/>
              </a:rPr>
              <a:t>No / very slow business activity both in Belgium &amp; Singapore</a:t>
            </a:r>
          </a:p>
          <a:p>
            <a:r>
              <a:rPr lang="en-GB" sz="2400" dirty="0">
                <a:latin typeface="-apple-system"/>
              </a:rPr>
              <a:t>With everything becoming virtual, shifted to LinkedIn but with limited success </a:t>
            </a:r>
          </a:p>
          <a:p>
            <a:r>
              <a:rPr lang="en-GB" sz="2400" dirty="0">
                <a:latin typeface="-apple-system"/>
              </a:rPr>
              <a:t>Pivot in BD: joining online business communities, automated email drip campaigns, Lunchclub.ai</a:t>
            </a:r>
            <a:endParaRPr lang="en-GB" sz="2000" dirty="0">
              <a:latin typeface="-apple-system"/>
            </a:endParaRPr>
          </a:p>
          <a:p>
            <a:r>
              <a:rPr lang="en-GB" sz="2400" dirty="0">
                <a:latin typeface="-apple-system"/>
              </a:rPr>
              <a:t>Pivot in focus: </a:t>
            </a:r>
          </a:p>
          <a:p>
            <a:pPr lvl="1"/>
            <a:r>
              <a:rPr lang="en-GB" sz="2000" dirty="0">
                <a:latin typeface="-apple-system"/>
              </a:rPr>
              <a:t>Market research &amp; trainings about AI</a:t>
            </a:r>
          </a:p>
          <a:p>
            <a:pPr lvl="1"/>
            <a:r>
              <a:rPr lang="en-GB" sz="2000" dirty="0">
                <a:latin typeface="-apple-system"/>
              </a:rPr>
              <a:t>Local Project management</a:t>
            </a:r>
          </a:p>
          <a:p>
            <a:pPr lvl="1"/>
            <a:r>
              <a:rPr lang="en-GB" sz="2000" dirty="0">
                <a:latin typeface="-apple-system"/>
              </a:rPr>
              <a:t>Website copy writing</a:t>
            </a:r>
          </a:p>
          <a:p>
            <a:pPr lvl="1"/>
            <a:r>
              <a:rPr lang="en-GB" sz="2000" dirty="0">
                <a:latin typeface="-apple-system"/>
              </a:rPr>
              <a:t>…</a:t>
            </a:r>
            <a:endParaRPr lang="en-GB" sz="2000" dirty="0"/>
          </a:p>
          <a:p>
            <a:pPr lvl="1"/>
            <a:endParaRPr lang="en-GB" dirty="0"/>
          </a:p>
          <a:p>
            <a:pPr lvl="1"/>
            <a:endParaRPr lang="en-GB" dirty="0"/>
          </a:p>
          <a:p>
            <a:endParaRPr lang="en-GB" sz="2400" dirty="0"/>
          </a:p>
        </p:txBody>
      </p:sp>
      <p:sp>
        <p:nvSpPr>
          <p:cNvPr id="10" name="Oval 9">
            <a:extLst>
              <a:ext uri="{FF2B5EF4-FFF2-40B4-BE49-F238E27FC236}">
                <a16:creationId xmlns:a16="http://schemas.microsoft.com/office/drawing/2014/main" id="{9CF7CBB8-125B-421B-8B4C-3DEE7058F983}"/>
              </a:ext>
            </a:extLst>
          </p:cNvPr>
          <p:cNvSpPr/>
          <p:nvPr/>
        </p:nvSpPr>
        <p:spPr>
          <a:xfrm>
            <a:off x="594360" y="670561"/>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sp>
        <p:nvSpPr>
          <p:cNvPr id="2" name="TextBox 1">
            <a:extLst>
              <a:ext uri="{FF2B5EF4-FFF2-40B4-BE49-F238E27FC236}">
                <a16:creationId xmlns:a16="http://schemas.microsoft.com/office/drawing/2014/main" id="{93DA6606-074A-4B7C-99B6-98DCF430B73A}"/>
              </a:ext>
            </a:extLst>
          </p:cNvPr>
          <p:cNvSpPr txBox="1"/>
          <p:nvPr/>
        </p:nvSpPr>
        <p:spPr>
          <a:xfrm>
            <a:off x="1237740" y="738451"/>
            <a:ext cx="3075180" cy="400110"/>
          </a:xfrm>
          <a:prstGeom prst="rect">
            <a:avLst/>
          </a:prstGeom>
          <a:noFill/>
        </p:spPr>
        <p:txBody>
          <a:bodyPr wrap="square" rtlCol="0" anchor="t">
            <a:spAutoFit/>
          </a:bodyPr>
          <a:lstStyle/>
          <a:p>
            <a:r>
              <a:rPr lang="en-GB" sz="2000" b="1" dirty="0">
                <a:solidFill>
                  <a:srgbClr val="0F9DCF"/>
                </a:solidFill>
              </a:rPr>
              <a:t>Dec 2019</a:t>
            </a:r>
          </a:p>
        </p:txBody>
      </p:sp>
      <p:sp>
        <p:nvSpPr>
          <p:cNvPr id="18" name="Oval 17">
            <a:extLst>
              <a:ext uri="{FF2B5EF4-FFF2-40B4-BE49-F238E27FC236}">
                <a16:creationId xmlns:a16="http://schemas.microsoft.com/office/drawing/2014/main" id="{7BE61BB6-DFFD-4904-98F9-CA11A6468178}"/>
              </a:ext>
            </a:extLst>
          </p:cNvPr>
          <p:cNvSpPr/>
          <p:nvPr/>
        </p:nvSpPr>
        <p:spPr>
          <a:xfrm>
            <a:off x="594360" y="1667609"/>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sp>
        <p:nvSpPr>
          <p:cNvPr id="22" name="TextBox 21">
            <a:extLst>
              <a:ext uri="{FF2B5EF4-FFF2-40B4-BE49-F238E27FC236}">
                <a16:creationId xmlns:a16="http://schemas.microsoft.com/office/drawing/2014/main" id="{54931393-9900-4816-BD9E-DC3CED6FF946}"/>
              </a:ext>
            </a:extLst>
          </p:cNvPr>
          <p:cNvSpPr txBox="1"/>
          <p:nvPr/>
        </p:nvSpPr>
        <p:spPr>
          <a:xfrm>
            <a:off x="1237740" y="1673944"/>
            <a:ext cx="3075180" cy="400110"/>
          </a:xfrm>
          <a:prstGeom prst="rect">
            <a:avLst/>
          </a:prstGeom>
          <a:noFill/>
        </p:spPr>
        <p:txBody>
          <a:bodyPr wrap="square" rtlCol="0" anchor="t">
            <a:spAutoFit/>
          </a:bodyPr>
          <a:lstStyle/>
          <a:p>
            <a:r>
              <a:rPr lang="en-GB" sz="2000" b="1" dirty="0">
                <a:solidFill>
                  <a:srgbClr val="0F9DCF"/>
                </a:solidFill>
              </a:rPr>
              <a:t>Jan 2020</a:t>
            </a:r>
          </a:p>
        </p:txBody>
      </p:sp>
      <p:sp>
        <p:nvSpPr>
          <p:cNvPr id="11" name="Oval 10">
            <a:extLst>
              <a:ext uri="{FF2B5EF4-FFF2-40B4-BE49-F238E27FC236}">
                <a16:creationId xmlns:a16="http://schemas.microsoft.com/office/drawing/2014/main" id="{7DF96F39-0468-42C8-983E-B03624546259}"/>
              </a:ext>
            </a:extLst>
          </p:cNvPr>
          <p:cNvSpPr/>
          <p:nvPr/>
        </p:nvSpPr>
        <p:spPr>
          <a:xfrm>
            <a:off x="594360" y="2658322"/>
            <a:ext cx="468000" cy="468000"/>
          </a:xfrm>
          <a:prstGeom prst="ellipse">
            <a:avLst/>
          </a:prstGeom>
          <a:solidFill>
            <a:srgbClr val="21BBE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sp>
        <p:nvSpPr>
          <p:cNvPr id="12" name="TextBox 11">
            <a:extLst>
              <a:ext uri="{FF2B5EF4-FFF2-40B4-BE49-F238E27FC236}">
                <a16:creationId xmlns:a16="http://schemas.microsoft.com/office/drawing/2014/main" id="{FC6B1103-3B7A-4CA2-B07E-85F3E7EF8AD2}"/>
              </a:ext>
            </a:extLst>
          </p:cNvPr>
          <p:cNvSpPr txBox="1"/>
          <p:nvPr/>
        </p:nvSpPr>
        <p:spPr>
          <a:xfrm>
            <a:off x="1237740" y="2664657"/>
            <a:ext cx="3075180" cy="707886"/>
          </a:xfrm>
          <a:prstGeom prst="rect">
            <a:avLst/>
          </a:prstGeom>
          <a:noFill/>
        </p:spPr>
        <p:txBody>
          <a:bodyPr wrap="square" rtlCol="0" anchor="t">
            <a:spAutoFit/>
          </a:bodyPr>
          <a:lstStyle/>
          <a:p>
            <a:r>
              <a:rPr lang="en-GB" sz="2000" b="1" dirty="0">
                <a:solidFill>
                  <a:srgbClr val="0F9DCF"/>
                </a:solidFill>
              </a:rPr>
              <a:t>Mar - May 2020</a:t>
            </a:r>
          </a:p>
          <a:p>
            <a:r>
              <a:rPr lang="en-GB" sz="2000" dirty="0"/>
              <a:t>COVID 19 Period</a:t>
            </a:r>
          </a:p>
        </p:txBody>
      </p:sp>
      <p:sp>
        <p:nvSpPr>
          <p:cNvPr id="13" name="Oval 12">
            <a:extLst>
              <a:ext uri="{FF2B5EF4-FFF2-40B4-BE49-F238E27FC236}">
                <a16:creationId xmlns:a16="http://schemas.microsoft.com/office/drawing/2014/main" id="{58A3E070-7780-4871-89B2-D8A0D8EA9E1A}"/>
              </a:ext>
            </a:extLst>
          </p:cNvPr>
          <p:cNvSpPr/>
          <p:nvPr/>
        </p:nvSpPr>
        <p:spPr>
          <a:xfrm>
            <a:off x="594360" y="3666217"/>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sp>
        <p:nvSpPr>
          <p:cNvPr id="14" name="TextBox 13">
            <a:extLst>
              <a:ext uri="{FF2B5EF4-FFF2-40B4-BE49-F238E27FC236}">
                <a16:creationId xmlns:a16="http://schemas.microsoft.com/office/drawing/2014/main" id="{5A669168-282D-4B80-8C60-86677A4EF2B2}"/>
              </a:ext>
            </a:extLst>
          </p:cNvPr>
          <p:cNvSpPr txBox="1"/>
          <p:nvPr/>
        </p:nvSpPr>
        <p:spPr>
          <a:xfrm>
            <a:off x="1237740" y="3672552"/>
            <a:ext cx="3075180" cy="400110"/>
          </a:xfrm>
          <a:prstGeom prst="rect">
            <a:avLst/>
          </a:prstGeom>
          <a:noFill/>
        </p:spPr>
        <p:txBody>
          <a:bodyPr wrap="square" rtlCol="0" anchor="t">
            <a:spAutoFit/>
          </a:bodyPr>
          <a:lstStyle/>
          <a:p>
            <a:r>
              <a:rPr lang="en-GB" sz="2000" b="1" dirty="0">
                <a:solidFill>
                  <a:srgbClr val="0F9DCF"/>
                </a:solidFill>
              </a:rPr>
              <a:t>Jun - Nov 2020</a:t>
            </a:r>
          </a:p>
        </p:txBody>
      </p:sp>
      <p:sp>
        <p:nvSpPr>
          <p:cNvPr id="15" name="Oval 14">
            <a:extLst>
              <a:ext uri="{FF2B5EF4-FFF2-40B4-BE49-F238E27FC236}">
                <a16:creationId xmlns:a16="http://schemas.microsoft.com/office/drawing/2014/main" id="{91BFAC72-6151-4C7E-9940-E08D71BAFCA2}"/>
              </a:ext>
            </a:extLst>
          </p:cNvPr>
          <p:cNvSpPr/>
          <p:nvPr/>
        </p:nvSpPr>
        <p:spPr>
          <a:xfrm>
            <a:off x="594360" y="4700625"/>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sp>
        <p:nvSpPr>
          <p:cNvPr id="16" name="TextBox 15">
            <a:extLst>
              <a:ext uri="{FF2B5EF4-FFF2-40B4-BE49-F238E27FC236}">
                <a16:creationId xmlns:a16="http://schemas.microsoft.com/office/drawing/2014/main" id="{07457540-7673-43D8-AA9F-73835D6FAAE9}"/>
              </a:ext>
            </a:extLst>
          </p:cNvPr>
          <p:cNvSpPr txBox="1"/>
          <p:nvPr/>
        </p:nvSpPr>
        <p:spPr>
          <a:xfrm>
            <a:off x="1237740" y="4706960"/>
            <a:ext cx="3075180" cy="400110"/>
          </a:xfrm>
          <a:prstGeom prst="rect">
            <a:avLst/>
          </a:prstGeom>
          <a:noFill/>
        </p:spPr>
        <p:txBody>
          <a:bodyPr wrap="square" rtlCol="0" anchor="t">
            <a:spAutoFit/>
          </a:bodyPr>
          <a:lstStyle/>
          <a:p>
            <a:r>
              <a:rPr lang="en-GB" sz="2000" b="1" dirty="0">
                <a:solidFill>
                  <a:srgbClr val="0F9DCF"/>
                </a:solidFill>
              </a:rPr>
              <a:t>Dec 2020</a:t>
            </a:r>
          </a:p>
        </p:txBody>
      </p:sp>
    </p:spTree>
    <p:extLst>
      <p:ext uri="{BB962C8B-B14F-4D97-AF65-F5344CB8AC3E}">
        <p14:creationId xmlns:p14="http://schemas.microsoft.com/office/powerpoint/2010/main" val="196303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4A523F-DCFE-4BBA-8CC1-B111D9B98FFA}"/>
              </a:ext>
            </a:extLst>
          </p:cNvPr>
          <p:cNvSpPr/>
          <p:nvPr/>
        </p:nvSpPr>
        <p:spPr>
          <a:xfrm>
            <a:off x="3642360" y="6583680"/>
            <a:ext cx="505968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B998505-C912-428D-BD66-4EB721C6CD1A}"/>
              </a:ext>
            </a:extLst>
          </p:cNvPr>
          <p:cNvSpPr/>
          <p:nvPr/>
        </p:nvSpPr>
        <p:spPr>
          <a:xfrm flipH="1">
            <a:off x="0" y="0"/>
            <a:ext cx="470916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D575E33E-C332-45D3-95DE-9C96ED15434A}"/>
              </a:ext>
            </a:extLst>
          </p:cNvPr>
          <p:cNvSpPr>
            <a:spLocks noGrp="1"/>
          </p:cNvSpPr>
          <p:nvPr>
            <p:ph idx="1"/>
          </p:nvPr>
        </p:nvSpPr>
        <p:spPr>
          <a:xfrm>
            <a:off x="5196840" y="670561"/>
            <a:ext cx="6696257" cy="4587240"/>
          </a:xfrm>
        </p:spPr>
        <p:txBody>
          <a:bodyPr>
            <a:normAutofit/>
          </a:bodyPr>
          <a:lstStyle/>
          <a:p>
            <a:pPr marL="0" indent="0">
              <a:buNone/>
            </a:pPr>
            <a:r>
              <a:rPr lang="en-GB" sz="2400" u="sng" dirty="0">
                <a:latin typeface="-apple-system"/>
              </a:rPr>
              <a:t>Slowly back to “new normal”</a:t>
            </a:r>
          </a:p>
          <a:p>
            <a:pPr marL="0" indent="0">
              <a:buNone/>
            </a:pPr>
            <a:endParaRPr lang="en-GB" sz="2400" dirty="0">
              <a:latin typeface="-apple-system"/>
            </a:endParaRPr>
          </a:p>
          <a:p>
            <a:r>
              <a:rPr lang="en-GB" sz="2400" dirty="0">
                <a:latin typeface="-apple-system"/>
              </a:rPr>
              <a:t>Positioning our products rather than our custom services</a:t>
            </a:r>
          </a:p>
          <a:p>
            <a:r>
              <a:rPr lang="en-GB" sz="2400" dirty="0">
                <a:latin typeface="-apple-system"/>
              </a:rPr>
              <a:t>Exploring partnerships with local IT integrators</a:t>
            </a:r>
          </a:p>
          <a:p>
            <a:r>
              <a:rPr lang="en-GB" sz="2400" dirty="0">
                <a:latin typeface="-apple-system"/>
              </a:rPr>
              <a:t>Continued networking, leveraging Belgian / EU expat networks</a:t>
            </a:r>
          </a:p>
          <a:p>
            <a:r>
              <a:rPr lang="en-GB" sz="2400" dirty="0">
                <a:latin typeface="-apple-system"/>
              </a:rPr>
              <a:t>First deal in August, 3 more in the following months</a:t>
            </a:r>
            <a:endParaRPr lang="en-GB" sz="2400" dirty="0"/>
          </a:p>
          <a:p>
            <a:pPr lvl="1"/>
            <a:endParaRPr lang="en-GB" dirty="0"/>
          </a:p>
          <a:p>
            <a:pPr lvl="1"/>
            <a:endParaRPr lang="en-GB" dirty="0"/>
          </a:p>
          <a:p>
            <a:endParaRPr lang="en-GB" sz="2400" dirty="0"/>
          </a:p>
        </p:txBody>
      </p:sp>
      <p:sp>
        <p:nvSpPr>
          <p:cNvPr id="10" name="Oval 9">
            <a:extLst>
              <a:ext uri="{FF2B5EF4-FFF2-40B4-BE49-F238E27FC236}">
                <a16:creationId xmlns:a16="http://schemas.microsoft.com/office/drawing/2014/main" id="{9CF7CBB8-125B-421B-8B4C-3DEE7058F983}"/>
              </a:ext>
            </a:extLst>
          </p:cNvPr>
          <p:cNvSpPr/>
          <p:nvPr/>
        </p:nvSpPr>
        <p:spPr>
          <a:xfrm>
            <a:off x="594360" y="670561"/>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sp>
        <p:nvSpPr>
          <p:cNvPr id="2" name="TextBox 1">
            <a:extLst>
              <a:ext uri="{FF2B5EF4-FFF2-40B4-BE49-F238E27FC236}">
                <a16:creationId xmlns:a16="http://schemas.microsoft.com/office/drawing/2014/main" id="{93DA6606-074A-4B7C-99B6-98DCF430B73A}"/>
              </a:ext>
            </a:extLst>
          </p:cNvPr>
          <p:cNvSpPr txBox="1"/>
          <p:nvPr/>
        </p:nvSpPr>
        <p:spPr>
          <a:xfrm>
            <a:off x="1237740" y="738451"/>
            <a:ext cx="3075180" cy="400110"/>
          </a:xfrm>
          <a:prstGeom prst="rect">
            <a:avLst/>
          </a:prstGeom>
          <a:noFill/>
        </p:spPr>
        <p:txBody>
          <a:bodyPr wrap="square" rtlCol="0" anchor="t">
            <a:spAutoFit/>
          </a:bodyPr>
          <a:lstStyle/>
          <a:p>
            <a:r>
              <a:rPr lang="en-GB" sz="2000" b="1" dirty="0">
                <a:solidFill>
                  <a:srgbClr val="0F9DCF"/>
                </a:solidFill>
              </a:rPr>
              <a:t>Dec 2019</a:t>
            </a:r>
          </a:p>
        </p:txBody>
      </p:sp>
      <p:sp>
        <p:nvSpPr>
          <p:cNvPr id="18" name="Oval 17">
            <a:extLst>
              <a:ext uri="{FF2B5EF4-FFF2-40B4-BE49-F238E27FC236}">
                <a16:creationId xmlns:a16="http://schemas.microsoft.com/office/drawing/2014/main" id="{7BE61BB6-DFFD-4904-98F9-CA11A6468178}"/>
              </a:ext>
            </a:extLst>
          </p:cNvPr>
          <p:cNvSpPr/>
          <p:nvPr/>
        </p:nvSpPr>
        <p:spPr>
          <a:xfrm>
            <a:off x="594360" y="1667609"/>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sp>
        <p:nvSpPr>
          <p:cNvPr id="22" name="TextBox 21">
            <a:extLst>
              <a:ext uri="{FF2B5EF4-FFF2-40B4-BE49-F238E27FC236}">
                <a16:creationId xmlns:a16="http://schemas.microsoft.com/office/drawing/2014/main" id="{54931393-9900-4816-BD9E-DC3CED6FF946}"/>
              </a:ext>
            </a:extLst>
          </p:cNvPr>
          <p:cNvSpPr txBox="1"/>
          <p:nvPr/>
        </p:nvSpPr>
        <p:spPr>
          <a:xfrm>
            <a:off x="1237740" y="1673944"/>
            <a:ext cx="3075180" cy="400110"/>
          </a:xfrm>
          <a:prstGeom prst="rect">
            <a:avLst/>
          </a:prstGeom>
          <a:noFill/>
        </p:spPr>
        <p:txBody>
          <a:bodyPr wrap="square" rtlCol="0" anchor="t">
            <a:spAutoFit/>
          </a:bodyPr>
          <a:lstStyle/>
          <a:p>
            <a:r>
              <a:rPr lang="en-GB" sz="2000" b="1" dirty="0">
                <a:solidFill>
                  <a:srgbClr val="0F9DCF"/>
                </a:solidFill>
              </a:rPr>
              <a:t>Jan 2020</a:t>
            </a:r>
          </a:p>
        </p:txBody>
      </p:sp>
      <p:sp>
        <p:nvSpPr>
          <p:cNvPr id="11" name="Oval 10">
            <a:extLst>
              <a:ext uri="{FF2B5EF4-FFF2-40B4-BE49-F238E27FC236}">
                <a16:creationId xmlns:a16="http://schemas.microsoft.com/office/drawing/2014/main" id="{7DF96F39-0468-42C8-983E-B03624546259}"/>
              </a:ext>
            </a:extLst>
          </p:cNvPr>
          <p:cNvSpPr/>
          <p:nvPr/>
        </p:nvSpPr>
        <p:spPr>
          <a:xfrm>
            <a:off x="594360" y="2658322"/>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sp>
        <p:nvSpPr>
          <p:cNvPr id="12" name="TextBox 11">
            <a:extLst>
              <a:ext uri="{FF2B5EF4-FFF2-40B4-BE49-F238E27FC236}">
                <a16:creationId xmlns:a16="http://schemas.microsoft.com/office/drawing/2014/main" id="{FC6B1103-3B7A-4CA2-B07E-85F3E7EF8AD2}"/>
              </a:ext>
            </a:extLst>
          </p:cNvPr>
          <p:cNvSpPr txBox="1"/>
          <p:nvPr/>
        </p:nvSpPr>
        <p:spPr>
          <a:xfrm>
            <a:off x="1237740" y="2664657"/>
            <a:ext cx="3075180" cy="400110"/>
          </a:xfrm>
          <a:prstGeom prst="rect">
            <a:avLst/>
          </a:prstGeom>
          <a:noFill/>
        </p:spPr>
        <p:txBody>
          <a:bodyPr wrap="square" rtlCol="0" anchor="t">
            <a:spAutoFit/>
          </a:bodyPr>
          <a:lstStyle/>
          <a:p>
            <a:r>
              <a:rPr lang="en-GB" sz="2000" b="1" dirty="0">
                <a:solidFill>
                  <a:srgbClr val="0F9DCF"/>
                </a:solidFill>
              </a:rPr>
              <a:t>Mar - May 2020</a:t>
            </a:r>
          </a:p>
        </p:txBody>
      </p:sp>
      <p:sp>
        <p:nvSpPr>
          <p:cNvPr id="13" name="Oval 12">
            <a:extLst>
              <a:ext uri="{FF2B5EF4-FFF2-40B4-BE49-F238E27FC236}">
                <a16:creationId xmlns:a16="http://schemas.microsoft.com/office/drawing/2014/main" id="{A9C660AE-DEC3-44E4-A6BE-98B6D1ABD8AC}"/>
              </a:ext>
            </a:extLst>
          </p:cNvPr>
          <p:cNvSpPr/>
          <p:nvPr/>
        </p:nvSpPr>
        <p:spPr>
          <a:xfrm>
            <a:off x="594360" y="3666217"/>
            <a:ext cx="468000" cy="468000"/>
          </a:xfrm>
          <a:prstGeom prst="ellipse">
            <a:avLst/>
          </a:prstGeom>
          <a:solidFill>
            <a:srgbClr val="21BBE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sp>
        <p:nvSpPr>
          <p:cNvPr id="14" name="TextBox 13">
            <a:extLst>
              <a:ext uri="{FF2B5EF4-FFF2-40B4-BE49-F238E27FC236}">
                <a16:creationId xmlns:a16="http://schemas.microsoft.com/office/drawing/2014/main" id="{3D2F3977-E7A3-4E00-970E-FA35D1BCB81D}"/>
              </a:ext>
            </a:extLst>
          </p:cNvPr>
          <p:cNvSpPr txBox="1"/>
          <p:nvPr/>
        </p:nvSpPr>
        <p:spPr>
          <a:xfrm>
            <a:off x="1237740" y="3672552"/>
            <a:ext cx="3075180" cy="1015663"/>
          </a:xfrm>
          <a:prstGeom prst="rect">
            <a:avLst/>
          </a:prstGeom>
          <a:noFill/>
        </p:spPr>
        <p:txBody>
          <a:bodyPr wrap="square" rtlCol="0" anchor="t">
            <a:spAutoFit/>
          </a:bodyPr>
          <a:lstStyle/>
          <a:p>
            <a:r>
              <a:rPr lang="en-GB" sz="2000" b="1" dirty="0">
                <a:solidFill>
                  <a:srgbClr val="0F9DCF"/>
                </a:solidFill>
              </a:rPr>
              <a:t>Jun - Nov 2020</a:t>
            </a:r>
          </a:p>
          <a:p>
            <a:r>
              <a:rPr lang="en-GB" sz="2000" dirty="0"/>
              <a:t>From light activity to “new normal”</a:t>
            </a:r>
          </a:p>
        </p:txBody>
      </p:sp>
      <p:sp>
        <p:nvSpPr>
          <p:cNvPr id="15" name="Oval 14">
            <a:extLst>
              <a:ext uri="{FF2B5EF4-FFF2-40B4-BE49-F238E27FC236}">
                <a16:creationId xmlns:a16="http://schemas.microsoft.com/office/drawing/2014/main" id="{CE985A6A-1307-4823-A5B1-9165BC7CE8BC}"/>
              </a:ext>
            </a:extLst>
          </p:cNvPr>
          <p:cNvSpPr/>
          <p:nvPr/>
        </p:nvSpPr>
        <p:spPr>
          <a:xfrm>
            <a:off x="594360" y="4700625"/>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sp>
        <p:nvSpPr>
          <p:cNvPr id="16" name="TextBox 15">
            <a:extLst>
              <a:ext uri="{FF2B5EF4-FFF2-40B4-BE49-F238E27FC236}">
                <a16:creationId xmlns:a16="http://schemas.microsoft.com/office/drawing/2014/main" id="{D1656F33-319B-4601-B998-FA9FB59942D3}"/>
              </a:ext>
            </a:extLst>
          </p:cNvPr>
          <p:cNvSpPr txBox="1"/>
          <p:nvPr/>
        </p:nvSpPr>
        <p:spPr>
          <a:xfrm>
            <a:off x="1237740" y="4706960"/>
            <a:ext cx="3075180" cy="400110"/>
          </a:xfrm>
          <a:prstGeom prst="rect">
            <a:avLst/>
          </a:prstGeom>
          <a:noFill/>
        </p:spPr>
        <p:txBody>
          <a:bodyPr wrap="square" rtlCol="0" anchor="t">
            <a:spAutoFit/>
          </a:bodyPr>
          <a:lstStyle/>
          <a:p>
            <a:r>
              <a:rPr lang="en-GB" sz="2000" b="1" dirty="0">
                <a:solidFill>
                  <a:srgbClr val="0F9DCF"/>
                </a:solidFill>
              </a:rPr>
              <a:t>Dec 2020</a:t>
            </a:r>
          </a:p>
        </p:txBody>
      </p:sp>
    </p:spTree>
    <p:extLst>
      <p:ext uri="{BB962C8B-B14F-4D97-AF65-F5344CB8AC3E}">
        <p14:creationId xmlns:p14="http://schemas.microsoft.com/office/powerpoint/2010/main" val="19744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4A523F-DCFE-4BBA-8CC1-B111D9B98FFA}"/>
              </a:ext>
            </a:extLst>
          </p:cNvPr>
          <p:cNvSpPr/>
          <p:nvPr/>
        </p:nvSpPr>
        <p:spPr>
          <a:xfrm>
            <a:off x="3642360" y="6583680"/>
            <a:ext cx="505968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B998505-C912-428D-BD66-4EB721C6CD1A}"/>
              </a:ext>
            </a:extLst>
          </p:cNvPr>
          <p:cNvSpPr/>
          <p:nvPr/>
        </p:nvSpPr>
        <p:spPr>
          <a:xfrm flipH="1">
            <a:off x="0" y="0"/>
            <a:ext cx="470916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9CF7CBB8-125B-421B-8B4C-3DEE7058F983}"/>
              </a:ext>
            </a:extLst>
          </p:cNvPr>
          <p:cNvSpPr/>
          <p:nvPr/>
        </p:nvSpPr>
        <p:spPr>
          <a:xfrm>
            <a:off x="594360" y="670561"/>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sp>
        <p:nvSpPr>
          <p:cNvPr id="2" name="TextBox 1">
            <a:extLst>
              <a:ext uri="{FF2B5EF4-FFF2-40B4-BE49-F238E27FC236}">
                <a16:creationId xmlns:a16="http://schemas.microsoft.com/office/drawing/2014/main" id="{93DA6606-074A-4B7C-99B6-98DCF430B73A}"/>
              </a:ext>
            </a:extLst>
          </p:cNvPr>
          <p:cNvSpPr txBox="1"/>
          <p:nvPr/>
        </p:nvSpPr>
        <p:spPr>
          <a:xfrm>
            <a:off x="1237740" y="738451"/>
            <a:ext cx="3075180" cy="400110"/>
          </a:xfrm>
          <a:prstGeom prst="rect">
            <a:avLst/>
          </a:prstGeom>
          <a:noFill/>
        </p:spPr>
        <p:txBody>
          <a:bodyPr wrap="square" rtlCol="0" anchor="t">
            <a:spAutoFit/>
          </a:bodyPr>
          <a:lstStyle/>
          <a:p>
            <a:r>
              <a:rPr lang="en-GB" sz="2000" b="1" dirty="0">
                <a:solidFill>
                  <a:srgbClr val="0F9DCF"/>
                </a:solidFill>
              </a:rPr>
              <a:t>Dec 2019</a:t>
            </a:r>
          </a:p>
        </p:txBody>
      </p:sp>
      <p:sp>
        <p:nvSpPr>
          <p:cNvPr id="18" name="Oval 17">
            <a:extLst>
              <a:ext uri="{FF2B5EF4-FFF2-40B4-BE49-F238E27FC236}">
                <a16:creationId xmlns:a16="http://schemas.microsoft.com/office/drawing/2014/main" id="{7BE61BB6-DFFD-4904-98F9-CA11A6468178}"/>
              </a:ext>
            </a:extLst>
          </p:cNvPr>
          <p:cNvSpPr/>
          <p:nvPr/>
        </p:nvSpPr>
        <p:spPr>
          <a:xfrm>
            <a:off x="594360" y="1667609"/>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sp>
        <p:nvSpPr>
          <p:cNvPr id="22" name="TextBox 21">
            <a:extLst>
              <a:ext uri="{FF2B5EF4-FFF2-40B4-BE49-F238E27FC236}">
                <a16:creationId xmlns:a16="http://schemas.microsoft.com/office/drawing/2014/main" id="{54931393-9900-4816-BD9E-DC3CED6FF946}"/>
              </a:ext>
            </a:extLst>
          </p:cNvPr>
          <p:cNvSpPr txBox="1"/>
          <p:nvPr/>
        </p:nvSpPr>
        <p:spPr>
          <a:xfrm>
            <a:off x="1237740" y="1673944"/>
            <a:ext cx="3075180" cy="400110"/>
          </a:xfrm>
          <a:prstGeom prst="rect">
            <a:avLst/>
          </a:prstGeom>
          <a:noFill/>
        </p:spPr>
        <p:txBody>
          <a:bodyPr wrap="square" rtlCol="0" anchor="t">
            <a:spAutoFit/>
          </a:bodyPr>
          <a:lstStyle/>
          <a:p>
            <a:r>
              <a:rPr lang="en-GB" sz="2000" b="1" dirty="0">
                <a:solidFill>
                  <a:srgbClr val="0F9DCF"/>
                </a:solidFill>
              </a:rPr>
              <a:t>Jan 2020</a:t>
            </a:r>
          </a:p>
        </p:txBody>
      </p:sp>
      <p:sp>
        <p:nvSpPr>
          <p:cNvPr id="11" name="Oval 10">
            <a:extLst>
              <a:ext uri="{FF2B5EF4-FFF2-40B4-BE49-F238E27FC236}">
                <a16:creationId xmlns:a16="http://schemas.microsoft.com/office/drawing/2014/main" id="{7DF96F39-0468-42C8-983E-B03624546259}"/>
              </a:ext>
            </a:extLst>
          </p:cNvPr>
          <p:cNvSpPr/>
          <p:nvPr/>
        </p:nvSpPr>
        <p:spPr>
          <a:xfrm>
            <a:off x="594360" y="2658322"/>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sp>
        <p:nvSpPr>
          <p:cNvPr id="12" name="TextBox 11">
            <a:extLst>
              <a:ext uri="{FF2B5EF4-FFF2-40B4-BE49-F238E27FC236}">
                <a16:creationId xmlns:a16="http://schemas.microsoft.com/office/drawing/2014/main" id="{FC6B1103-3B7A-4CA2-B07E-85F3E7EF8AD2}"/>
              </a:ext>
            </a:extLst>
          </p:cNvPr>
          <p:cNvSpPr txBox="1"/>
          <p:nvPr/>
        </p:nvSpPr>
        <p:spPr>
          <a:xfrm>
            <a:off x="1237740" y="2664657"/>
            <a:ext cx="3075180" cy="400110"/>
          </a:xfrm>
          <a:prstGeom prst="rect">
            <a:avLst/>
          </a:prstGeom>
          <a:noFill/>
        </p:spPr>
        <p:txBody>
          <a:bodyPr wrap="square" rtlCol="0" anchor="t">
            <a:spAutoFit/>
          </a:bodyPr>
          <a:lstStyle/>
          <a:p>
            <a:r>
              <a:rPr lang="en-GB" sz="2000" b="1" dirty="0">
                <a:solidFill>
                  <a:srgbClr val="0F9DCF"/>
                </a:solidFill>
              </a:rPr>
              <a:t>Mar - May 2020</a:t>
            </a:r>
          </a:p>
        </p:txBody>
      </p:sp>
      <p:sp>
        <p:nvSpPr>
          <p:cNvPr id="13" name="Oval 12">
            <a:extLst>
              <a:ext uri="{FF2B5EF4-FFF2-40B4-BE49-F238E27FC236}">
                <a16:creationId xmlns:a16="http://schemas.microsoft.com/office/drawing/2014/main" id="{A9C660AE-DEC3-44E4-A6BE-98B6D1ABD8AC}"/>
              </a:ext>
            </a:extLst>
          </p:cNvPr>
          <p:cNvSpPr/>
          <p:nvPr/>
        </p:nvSpPr>
        <p:spPr>
          <a:xfrm>
            <a:off x="594360" y="3666217"/>
            <a:ext cx="468000" cy="468000"/>
          </a:xfrm>
          <a:prstGeom prst="ellipse">
            <a:avLst/>
          </a:prstGeom>
          <a:solidFill>
            <a:srgbClr val="21BBE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sp>
        <p:nvSpPr>
          <p:cNvPr id="14" name="TextBox 13">
            <a:extLst>
              <a:ext uri="{FF2B5EF4-FFF2-40B4-BE49-F238E27FC236}">
                <a16:creationId xmlns:a16="http://schemas.microsoft.com/office/drawing/2014/main" id="{3D2F3977-E7A3-4E00-970E-FA35D1BCB81D}"/>
              </a:ext>
            </a:extLst>
          </p:cNvPr>
          <p:cNvSpPr txBox="1"/>
          <p:nvPr/>
        </p:nvSpPr>
        <p:spPr>
          <a:xfrm>
            <a:off x="1237740" y="3672552"/>
            <a:ext cx="3075180" cy="400110"/>
          </a:xfrm>
          <a:prstGeom prst="rect">
            <a:avLst/>
          </a:prstGeom>
          <a:noFill/>
        </p:spPr>
        <p:txBody>
          <a:bodyPr wrap="square" rtlCol="0" anchor="t">
            <a:spAutoFit/>
          </a:bodyPr>
          <a:lstStyle/>
          <a:p>
            <a:r>
              <a:rPr lang="en-GB" sz="2000" b="1" dirty="0">
                <a:solidFill>
                  <a:srgbClr val="0F9DCF"/>
                </a:solidFill>
              </a:rPr>
              <a:t>Jun - Nov 2020</a:t>
            </a:r>
          </a:p>
        </p:txBody>
      </p:sp>
      <p:sp>
        <p:nvSpPr>
          <p:cNvPr id="15" name="Oval 14">
            <a:extLst>
              <a:ext uri="{FF2B5EF4-FFF2-40B4-BE49-F238E27FC236}">
                <a16:creationId xmlns:a16="http://schemas.microsoft.com/office/drawing/2014/main" id="{CE985A6A-1307-4823-A5B1-9165BC7CE8BC}"/>
              </a:ext>
            </a:extLst>
          </p:cNvPr>
          <p:cNvSpPr/>
          <p:nvPr/>
        </p:nvSpPr>
        <p:spPr>
          <a:xfrm>
            <a:off x="594360" y="4700625"/>
            <a:ext cx="468000" cy="468000"/>
          </a:xfrm>
          <a:prstGeom prst="ellipse">
            <a:avLst/>
          </a:prstGeom>
          <a:solidFill>
            <a:srgbClr val="21BBEF"/>
          </a:solidFill>
          <a:ln>
            <a:solidFill>
              <a:srgbClr val="0F9DC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400" dirty="0"/>
          </a:p>
        </p:txBody>
      </p:sp>
      <p:sp>
        <p:nvSpPr>
          <p:cNvPr id="16" name="TextBox 15">
            <a:extLst>
              <a:ext uri="{FF2B5EF4-FFF2-40B4-BE49-F238E27FC236}">
                <a16:creationId xmlns:a16="http://schemas.microsoft.com/office/drawing/2014/main" id="{D1656F33-319B-4601-B998-FA9FB59942D3}"/>
              </a:ext>
            </a:extLst>
          </p:cNvPr>
          <p:cNvSpPr txBox="1"/>
          <p:nvPr/>
        </p:nvSpPr>
        <p:spPr>
          <a:xfrm>
            <a:off x="1237740" y="4706960"/>
            <a:ext cx="3075180" cy="707886"/>
          </a:xfrm>
          <a:prstGeom prst="rect">
            <a:avLst/>
          </a:prstGeom>
          <a:noFill/>
        </p:spPr>
        <p:txBody>
          <a:bodyPr wrap="square" rtlCol="0" anchor="t">
            <a:spAutoFit/>
          </a:bodyPr>
          <a:lstStyle/>
          <a:p>
            <a:r>
              <a:rPr lang="en-GB" sz="2000" b="1" dirty="0">
                <a:solidFill>
                  <a:srgbClr val="0F9DCF"/>
                </a:solidFill>
              </a:rPr>
              <a:t>Dec 2020</a:t>
            </a:r>
          </a:p>
          <a:p>
            <a:r>
              <a:rPr lang="en-GB" sz="2000" dirty="0"/>
              <a:t>Going back home</a:t>
            </a:r>
          </a:p>
        </p:txBody>
      </p:sp>
      <p:pic>
        <p:nvPicPr>
          <p:cNvPr id="1028" name="Picture 4" descr="Premium Vector | Welcome back home neon text, neon sign">
            <a:extLst>
              <a:ext uri="{FF2B5EF4-FFF2-40B4-BE49-F238E27FC236}">
                <a16:creationId xmlns:a16="http://schemas.microsoft.com/office/drawing/2014/main" id="{4C7C4495-F3EA-4384-B30A-0E7DDC48F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363" y="-900313"/>
            <a:ext cx="7758313" cy="775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431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1109</Words>
  <Application>Microsoft Office PowerPoint</Application>
  <PresentationFormat>Breedbeeld</PresentationFormat>
  <Paragraphs>184</Paragraphs>
  <Slides>14</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Yu Gothic UI Semilight</vt:lpstr>
      <vt:lpstr>-apple-system</vt:lpstr>
      <vt:lpstr>Arial</vt:lpstr>
      <vt:lpstr>Calibri</vt:lpstr>
      <vt:lpstr>Calibri Light</vt:lpstr>
      <vt:lpstr>Office Theme</vt:lpstr>
      <vt:lpstr>PowerPoint-presentatie</vt:lpstr>
      <vt:lpstr>Agenda</vt:lpstr>
      <vt:lpstr>About the company</vt:lpstr>
      <vt:lpstr>PowerPoint-presentatie</vt:lpstr>
      <vt:lpstr>PowerPoint-presentatie</vt:lpstr>
      <vt:lpstr>PowerPoint-presentatie</vt:lpstr>
      <vt:lpstr>PowerPoint-presentatie</vt:lpstr>
      <vt:lpstr>PowerPoint-presentatie</vt:lpstr>
      <vt:lpstr>PowerPoint-presentatie</vt:lpstr>
      <vt:lpstr>Lessons Learned</vt:lpstr>
      <vt:lpstr>Lessons Learned</vt:lpstr>
      <vt:lpstr>PowerPoint-presentatie</vt:lpstr>
      <vt:lpstr>Lessons Learned</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GASTEL Jenthe (CSM/DES)</dc:creator>
  <cp:lastModifiedBy>Lien Vanreusel</cp:lastModifiedBy>
  <cp:revision>20</cp:revision>
  <dcterms:created xsi:type="dcterms:W3CDTF">2021-04-27T09:54:48Z</dcterms:created>
  <dcterms:modified xsi:type="dcterms:W3CDTF">2023-03-09T07:44:15Z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9c568a3-8637-42ee-a65c-3dcd5fe35721_Enabled">
    <vt:lpwstr>true</vt:lpwstr>
  </property>
  <property fmtid="{D5CDD505-2E9C-101B-9397-08002B2CF9AE}" pid="3" name="MSIP_Label_49c568a3-8637-42ee-a65c-3dcd5fe35721_SetDate">
    <vt:lpwstr>2023-02-26T17:41:14Z</vt:lpwstr>
  </property>
  <property fmtid="{D5CDD505-2E9C-101B-9397-08002B2CF9AE}" pid="4" name="MSIP_Label_49c568a3-8637-42ee-a65c-3dcd5fe35721_Method">
    <vt:lpwstr>Standard</vt:lpwstr>
  </property>
  <property fmtid="{D5CDD505-2E9C-101B-9397-08002B2CF9AE}" pid="5" name="MSIP_Label_49c568a3-8637-42ee-a65c-3dcd5fe35721_Name">
    <vt:lpwstr>49c568a3-8637-42ee-a65c-3dcd5fe35721</vt:lpwstr>
  </property>
  <property fmtid="{D5CDD505-2E9C-101B-9397-08002B2CF9AE}" pid="6" name="MSIP_Label_49c568a3-8637-42ee-a65c-3dcd5fe35721_SiteId">
    <vt:lpwstr>e7ab81b2-1e84-4bf7-9dcb-b6fec01ed138</vt:lpwstr>
  </property>
  <property fmtid="{D5CDD505-2E9C-101B-9397-08002B2CF9AE}" pid="7" name="MSIP_Label_49c568a3-8637-42ee-a65c-3dcd5fe35721_ActionId">
    <vt:lpwstr>c514a972-dfd6-4caf-babd-0269565d78f0</vt:lpwstr>
  </property>
  <property fmtid="{D5CDD505-2E9C-101B-9397-08002B2CF9AE}" pid="8" name="MSIP_Label_49c568a3-8637-42ee-a65c-3dcd5fe35721_ContentBits">
    <vt:lpwstr>2</vt:lpwstr>
  </property>
</Properties>
</file>