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1" r:id="rId2"/>
    <p:sldId id="310" r:id="rId3"/>
    <p:sldId id="314" r:id="rId4"/>
    <p:sldId id="319" r:id="rId5"/>
    <p:sldId id="318" r:id="rId6"/>
    <p:sldId id="322" r:id="rId7"/>
    <p:sldId id="317" r:id="rId8"/>
    <p:sldId id="450" r:id="rId9"/>
    <p:sldId id="438" r:id="rId10"/>
    <p:sldId id="451" r:id="rId11"/>
    <p:sldId id="453" r:id="rId12"/>
    <p:sldId id="454" r:id="rId13"/>
    <p:sldId id="455" r:id="rId14"/>
    <p:sldId id="456" r:id="rId15"/>
    <p:sldId id="364" r:id="rId16"/>
    <p:sldId id="401" r:id="rId17"/>
    <p:sldId id="409" r:id="rId18"/>
    <p:sldId id="457" r:id="rId19"/>
    <p:sldId id="459" r:id="rId20"/>
    <p:sldId id="403" r:id="rId21"/>
    <p:sldId id="460" r:id="rId22"/>
    <p:sldId id="323" r:id="rId23"/>
    <p:sldId id="462" r:id="rId24"/>
    <p:sldId id="424" r:id="rId25"/>
    <p:sldId id="356" r:id="rId26"/>
    <p:sldId id="425" r:id="rId27"/>
    <p:sldId id="445" r:id="rId28"/>
    <p:sldId id="324" r:id="rId29"/>
    <p:sldId id="358" r:id="rId30"/>
    <p:sldId id="359" r:id="rId31"/>
    <p:sldId id="360" r:id="rId32"/>
    <p:sldId id="442" r:id="rId33"/>
    <p:sldId id="464" r:id="rId34"/>
  </p:sldIdLst>
  <p:sldSz cx="12192000" cy="6858000"/>
  <p:notesSz cx="9926638" cy="679767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F9FB"/>
    <a:srgbClr val="B2C7D8"/>
    <a:srgbClr val="EA2352"/>
    <a:srgbClr val="F2693C"/>
    <a:srgbClr val="52B8BA"/>
    <a:srgbClr val="4FB8BA"/>
    <a:srgbClr val="E8EEF4"/>
    <a:srgbClr val="1C617A"/>
    <a:srgbClr val="3A7E98"/>
    <a:srgbClr val="80A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CBE29-BC3B-40D9-9B9C-8D1FAA11250E}" v="1" dt="2023-02-27T08:43:11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46" autoAdjust="0"/>
    <p:restoredTop sz="93584" autoAdjust="0"/>
  </p:normalViewPr>
  <p:slideViewPr>
    <p:cSldViewPr snapToGrid="0">
      <p:cViewPr varScale="1">
        <p:scale>
          <a:sx n="112" d="100"/>
          <a:sy n="112" d="100"/>
        </p:scale>
        <p:origin x="126" y="252"/>
      </p:cViewPr>
      <p:guideLst>
        <p:guide orient="horz" pos="2160"/>
        <p:guide pos="3840"/>
        <p:guide pos="3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4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Van der Linden" userId="22af5d4a-ef3d-4f35-b35d-96f66a3af473" providerId="ADAL" clId="{9480700F-179B-45D1-A862-6EB38ED20307}"/>
    <pc:docChg chg="delSld">
      <pc:chgData name="Marc Van der Linden" userId="22af5d4a-ef3d-4f35-b35d-96f66a3af473" providerId="ADAL" clId="{9480700F-179B-45D1-A862-6EB38ED20307}" dt="2023-01-09T12:30:43.865" v="13" actId="47"/>
      <pc:docMkLst>
        <pc:docMk/>
      </pc:docMkLst>
      <pc:sldChg chg="del">
        <pc:chgData name="Marc Van der Linden" userId="22af5d4a-ef3d-4f35-b35d-96f66a3af473" providerId="ADAL" clId="{9480700F-179B-45D1-A862-6EB38ED20307}" dt="2023-01-09T12:30:41.469" v="11" actId="47"/>
        <pc:sldMkLst>
          <pc:docMk/>
          <pc:sldMk cId="2582593595" sldId="310"/>
        </pc:sldMkLst>
      </pc:sldChg>
      <pc:sldChg chg="del">
        <pc:chgData name="Marc Van der Linden" userId="22af5d4a-ef3d-4f35-b35d-96f66a3af473" providerId="ADAL" clId="{9480700F-179B-45D1-A862-6EB38ED20307}" dt="2023-01-09T12:30:42.689" v="12" actId="47"/>
        <pc:sldMkLst>
          <pc:docMk/>
          <pc:sldMk cId="539364218" sldId="314"/>
        </pc:sldMkLst>
      </pc:sldChg>
      <pc:sldChg chg="del">
        <pc:chgData name="Marc Van der Linden" userId="22af5d4a-ef3d-4f35-b35d-96f66a3af473" providerId="ADAL" clId="{9480700F-179B-45D1-A862-6EB38ED20307}" dt="2023-01-09T12:30:43.865" v="13" actId="47"/>
        <pc:sldMkLst>
          <pc:docMk/>
          <pc:sldMk cId="177041316" sldId="322"/>
        </pc:sldMkLst>
      </pc:sldChg>
      <pc:sldChg chg="del">
        <pc:chgData name="Marc Van der Linden" userId="22af5d4a-ef3d-4f35-b35d-96f66a3af473" providerId="ADAL" clId="{9480700F-179B-45D1-A862-6EB38ED20307}" dt="2023-01-09T12:29:58.931" v="10" actId="47"/>
        <pc:sldMkLst>
          <pc:docMk/>
          <pc:sldMk cId="2954899210" sldId="333"/>
        </pc:sldMkLst>
      </pc:sldChg>
      <pc:sldChg chg="del">
        <pc:chgData name="Marc Van der Linden" userId="22af5d4a-ef3d-4f35-b35d-96f66a3af473" providerId="ADAL" clId="{9480700F-179B-45D1-A862-6EB38ED20307}" dt="2023-01-09T12:20:42.879" v="3" actId="47"/>
        <pc:sldMkLst>
          <pc:docMk/>
          <pc:sldMk cId="4085971973" sldId="357"/>
        </pc:sldMkLst>
      </pc:sldChg>
      <pc:sldChg chg="del">
        <pc:chgData name="Marc Van der Linden" userId="22af5d4a-ef3d-4f35-b35d-96f66a3af473" providerId="ADAL" clId="{9480700F-179B-45D1-A862-6EB38ED20307}" dt="2023-01-09T12:20:32.859" v="0" actId="47"/>
        <pc:sldMkLst>
          <pc:docMk/>
          <pc:sldMk cId="3106041151" sldId="369"/>
        </pc:sldMkLst>
      </pc:sldChg>
      <pc:sldChg chg="del">
        <pc:chgData name="Marc Van der Linden" userId="22af5d4a-ef3d-4f35-b35d-96f66a3af473" providerId="ADAL" clId="{9480700F-179B-45D1-A862-6EB38ED20307}" dt="2023-01-09T12:20:36.836" v="1" actId="47"/>
        <pc:sldMkLst>
          <pc:docMk/>
          <pc:sldMk cId="1311612961" sldId="376"/>
        </pc:sldMkLst>
      </pc:sldChg>
      <pc:sldChg chg="del">
        <pc:chgData name="Marc Van der Linden" userId="22af5d4a-ef3d-4f35-b35d-96f66a3af473" providerId="ADAL" clId="{9480700F-179B-45D1-A862-6EB38ED20307}" dt="2023-01-09T12:27:44.974" v="5" actId="47"/>
        <pc:sldMkLst>
          <pc:docMk/>
          <pc:sldMk cId="1293902825" sldId="415"/>
        </pc:sldMkLst>
      </pc:sldChg>
      <pc:sldChg chg="del">
        <pc:chgData name="Marc Van der Linden" userId="22af5d4a-ef3d-4f35-b35d-96f66a3af473" providerId="ADAL" clId="{9480700F-179B-45D1-A862-6EB38ED20307}" dt="2023-01-09T12:29:09.511" v="8" actId="47"/>
        <pc:sldMkLst>
          <pc:docMk/>
          <pc:sldMk cId="988785134" sldId="422"/>
        </pc:sldMkLst>
      </pc:sldChg>
      <pc:sldChg chg="del">
        <pc:chgData name="Marc Van der Linden" userId="22af5d4a-ef3d-4f35-b35d-96f66a3af473" providerId="ADAL" clId="{9480700F-179B-45D1-A862-6EB38ED20307}" dt="2023-01-09T12:28:52.031" v="7" actId="47"/>
        <pc:sldMkLst>
          <pc:docMk/>
          <pc:sldMk cId="57076871" sldId="423"/>
        </pc:sldMkLst>
      </pc:sldChg>
      <pc:sldChg chg="del">
        <pc:chgData name="Marc Van der Linden" userId="22af5d4a-ef3d-4f35-b35d-96f66a3af473" providerId="ADAL" clId="{9480700F-179B-45D1-A862-6EB38ED20307}" dt="2023-01-09T12:29:20.264" v="9" actId="47"/>
        <pc:sldMkLst>
          <pc:docMk/>
          <pc:sldMk cId="2277403392" sldId="441"/>
        </pc:sldMkLst>
      </pc:sldChg>
      <pc:sldChg chg="del">
        <pc:chgData name="Marc Van der Linden" userId="22af5d4a-ef3d-4f35-b35d-96f66a3af473" providerId="ADAL" clId="{9480700F-179B-45D1-A862-6EB38ED20307}" dt="2023-01-09T12:22:02.033" v="4" actId="47"/>
        <pc:sldMkLst>
          <pc:docMk/>
          <pc:sldMk cId="885214423" sldId="448"/>
        </pc:sldMkLst>
      </pc:sldChg>
      <pc:sldChg chg="del">
        <pc:chgData name="Marc Van der Linden" userId="22af5d4a-ef3d-4f35-b35d-96f66a3af473" providerId="ADAL" clId="{9480700F-179B-45D1-A862-6EB38ED20307}" dt="2023-01-09T12:28:30.800" v="6" actId="47"/>
        <pc:sldMkLst>
          <pc:docMk/>
          <pc:sldMk cId="944109027" sldId="463"/>
        </pc:sldMkLst>
      </pc:sldChg>
      <pc:sldChg chg="del">
        <pc:chgData name="Marc Van der Linden" userId="22af5d4a-ef3d-4f35-b35d-96f66a3af473" providerId="ADAL" clId="{9480700F-179B-45D1-A862-6EB38ED20307}" dt="2023-01-09T12:20:39.051" v="2" actId="47"/>
        <pc:sldMkLst>
          <pc:docMk/>
          <pc:sldMk cId="1102016176" sldId="465"/>
        </pc:sldMkLst>
      </pc:sldChg>
      <pc:sldMasterChg chg="delSldLayout">
        <pc:chgData name="Marc Van der Linden" userId="22af5d4a-ef3d-4f35-b35d-96f66a3af473" providerId="ADAL" clId="{9480700F-179B-45D1-A862-6EB38ED20307}" dt="2023-01-09T12:20:39.051" v="2" actId="47"/>
        <pc:sldMasterMkLst>
          <pc:docMk/>
          <pc:sldMasterMk cId="2780348484" sldId="2147483648"/>
        </pc:sldMasterMkLst>
        <pc:sldLayoutChg chg="del">
          <pc:chgData name="Marc Van der Linden" userId="22af5d4a-ef3d-4f35-b35d-96f66a3af473" providerId="ADAL" clId="{9480700F-179B-45D1-A862-6EB38ED20307}" dt="2023-01-09T12:20:39.051" v="2" actId="47"/>
          <pc:sldLayoutMkLst>
            <pc:docMk/>
            <pc:sldMasterMk cId="2780348484" sldId="2147483648"/>
            <pc:sldLayoutMk cId="2585401115" sldId="2147483707"/>
          </pc:sldLayoutMkLst>
        </pc:sldLayoutChg>
      </pc:sldMasterChg>
    </pc:docChg>
  </pc:docChgLst>
  <pc:docChgLst>
    <pc:chgData name="Marc Van der Linden" userId="22af5d4a-ef3d-4f35-b35d-96f66a3af473" providerId="ADAL" clId="{8B1CBE29-BC3B-40D9-9B9C-8D1FAA11250E}"/>
    <pc:docChg chg="addSld delSld modSld sldOrd">
      <pc:chgData name="Marc Van der Linden" userId="22af5d4a-ef3d-4f35-b35d-96f66a3af473" providerId="ADAL" clId="{8B1CBE29-BC3B-40D9-9B9C-8D1FAA11250E}" dt="2023-02-27T08:43:59.317" v="3"/>
      <pc:docMkLst>
        <pc:docMk/>
      </pc:docMkLst>
      <pc:sldChg chg="add">
        <pc:chgData name="Marc Van der Linden" userId="22af5d4a-ef3d-4f35-b35d-96f66a3af473" providerId="ADAL" clId="{8B1CBE29-BC3B-40D9-9B9C-8D1FAA11250E}" dt="2023-02-27T08:43:11.538" v="1"/>
        <pc:sldMkLst>
          <pc:docMk/>
          <pc:sldMk cId="2582593595" sldId="310"/>
        </pc:sldMkLst>
      </pc:sldChg>
      <pc:sldChg chg="add">
        <pc:chgData name="Marc Van der Linden" userId="22af5d4a-ef3d-4f35-b35d-96f66a3af473" providerId="ADAL" clId="{8B1CBE29-BC3B-40D9-9B9C-8D1FAA11250E}" dt="2023-02-27T08:43:11.538" v="1"/>
        <pc:sldMkLst>
          <pc:docMk/>
          <pc:sldMk cId="539364218" sldId="314"/>
        </pc:sldMkLst>
      </pc:sldChg>
      <pc:sldChg chg="ord">
        <pc:chgData name="Marc Van der Linden" userId="22af5d4a-ef3d-4f35-b35d-96f66a3af473" providerId="ADAL" clId="{8B1CBE29-BC3B-40D9-9B9C-8D1FAA11250E}" dt="2023-02-27T08:43:59.317" v="3"/>
        <pc:sldMkLst>
          <pc:docMk/>
          <pc:sldMk cId="2489312973" sldId="317"/>
        </pc:sldMkLst>
      </pc:sldChg>
      <pc:sldChg chg="add">
        <pc:chgData name="Marc Van der Linden" userId="22af5d4a-ef3d-4f35-b35d-96f66a3af473" providerId="ADAL" clId="{8B1CBE29-BC3B-40D9-9B9C-8D1FAA11250E}" dt="2023-02-27T08:43:11.538" v="1"/>
        <pc:sldMkLst>
          <pc:docMk/>
          <pc:sldMk cId="1622852393" sldId="318"/>
        </pc:sldMkLst>
      </pc:sldChg>
      <pc:sldChg chg="add">
        <pc:chgData name="Marc Van der Linden" userId="22af5d4a-ef3d-4f35-b35d-96f66a3af473" providerId="ADAL" clId="{8B1CBE29-BC3B-40D9-9B9C-8D1FAA11250E}" dt="2023-02-27T08:43:11.538" v="1"/>
        <pc:sldMkLst>
          <pc:docMk/>
          <pc:sldMk cId="398206242" sldId="319"/>
        </pc:sldMkLst>
      </pc:sldChg>
      <pc:sldChg chg="add">
        <pc:chgData name="Marc Van der Linden" userId="22af5d4a-ef3d-4f35-b35d-96f66a3af473" providerId="ADAL" clId="{8B1CBE29-BC3B-40D9-9B9C-8D1FAA11250E}" dt="2023-02-27T08:43:11.538" v="1"/>
        <pc:sldMkLst>
          <pc:docMk/>
          <pc:sldMk cId="177041316" sldId="322"/>
        </pc:sldMkLst>
      </pc:sldChg>
      <pc:sldChg chg="del">
        <pc:chgData name="Marc Van der Linden" userId="22af5d4a-ef3d-4f35-b35d-96f66a3af473" providerId="ADAL" clId="{8B1CBE29-BC3B-40D9-9B9C-8D1FAA11250E}" dt="2023-02-27T08:41:12.262" v="0" actId="47"/>
        <pc:sldMkLst>
          <pc:docMk/>
          <pc:sldMk cId="4261146555" sldId="43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317" cy="341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004" y="0"/>
            <a:ext cx="4302317" cy="341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26CFC-C00E-45AA-B6E9-D07A7AC16756}" type="datetimeFigureOut">
              <a:rPr lang="nl-BE" smtClean="0"/>
              <a:t>27/02/2023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488"/>
            <a:ext cx="4302317" cy="34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004" y="6456488"/>
            <a:ext cx="4302317" cy="34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ADD1A-4807-4FBC-900C-75BFE670BD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9418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086D4-9DE5-4334-A529-F96D94276235}" type="datetimeFigureOut">
              <a:rPr lang="nl-BE" smtClean="0"/>
              <a:t>27/02/2023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FD4E9-27B7-4A5C-8159-E2C90B35F1B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47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4E9-27B7-4A5C-8159-E2C90B35F1B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3738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D0EA1-7547-46E8-9D7C-165D9CB82FB6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11425" y="1087438"/>
            <a:ext cx="9674225" cy="5441950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143" y="6893885"/>
            <a:ext cx="3410241" cy="65272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543" tIns="46772" rIns="93543" bIns="46772">
            <a:normAutofit fontScale="77500" lnSpcReduction="20000"/>
          </a:bodyPr>
          <a:lstStyle/>
          <a:p>
            <a:pPr lvl="4" eaLnBrk="1" hangingPunct="1"/>
            <a:r>
              <a:rPr lang="nl-NL" b="1">
                <a:latin typeface="Arial" charset="0"/>
              </a:rPr>
              <a:t>1. </a:t>
            </a:r>
            <a:r>
              <a:rPr lang="nl-NL">
                <a:latin typeface="Arial" charset="0"/>
              </a:rPr>
              <a:t>Informatie over en hulp bij</a:t>
            </a:r>
            <a:r>
              <a:rPr lang="nl-NL" b="1">
                <a:latin typeface="Arial" charset="0"/>
              </a:rPr>
              <a:t> buitenlandse prospectie</a:t>
            </a:r>
          </a:p>
          <a:p>
            <a:pPr lvl="2" eaLnBrk="1" hangingPunct="1"/>
            <a:r>
              <a:rPr lang="nl-NL">
                <a:latin typeface="Arial" charset="0"/>
              </a:rPr>
              <a:t>Algemene en gerichte exportmarktinfo op maat</a:t>
            </a:r>
          </a:p>
          <a:p>
            <a:pPr lvl="2" eaLnBrk="1" hangingPunct="1"/>
            <a:r>
              <a:rPr lang="nl-NL">
                <a:latin typeface="Arial" charset="0"/>
              </a:rPr>
              <a:t>Systematische dossierbegeleiding en follow-up</a:t>
            </a:r>
          </a:p>
          <a:p>
            <a:pPr lvl="2" eaLnBrk="1" hangingPunct="1"/>
            <a:r>
              <a:rPr lang="nl-NL">
                <a:latin typeface="Arial" charset="0"/>
              </a:rPr>
              <a:t>Contactdagen VLEV organiseren en omkaderen</a:t>
            </a:r>
          </a:p>
          <a:p>
            <a:pPr lvl="1" eaLnBrk="1" hangingPunct="1"/>
            <a:r>
              <a:rPr lang="nl-BE" sz="1400">
                <a:latin typeface="Arial" charset="0"/>
              </a:rPr>
              <a:t>Wereldwijd internationaal netwerk</a:t>
            </a:r>
          </a:p>
          <a:p>
            <a:pPr lvl="2" eaLnBrk="1" hangingPunct="1"/>
            <a:r>
              <a:rPr lang="nl-BE" sz="1400">
                <a:latin typeface="Arial" charset="0"/>
              </a:rPr>
              <a:t>90 kantoren (incl. bi- en triposten)</a:t>
            </a:r>
          </a:p>
          <a:p>
            <a:pPr lvl="2" eaLnBrk="1" hangingPunct="1"/>
            <a:endParaRPr lang="nl-BE" sz="1400">
              <a:latin typeface="Arial" charset="0"/>
            </a:endParaRPr>
          </a:p>
          <a:p>
            <a:pPr lvl="1" eaLnBrk="1" hangingPunct="1"/>
            <a:r>
              <a:rPr lang="nl-BE" sz="1400">
                <a:latin typeface="Arial" charset="0"/>
              </a:rPr>
              <a:t>Wat kan u verwachten van het internationaal netwerk?</a:t>
            </a:r>
          </a:p>
          <a:p>
            <a:pPr lvl="2" eaLnBrk="1" hangingPunct="1"/>
            <a:r>
              <a:rPr lang="nl-BE" sz="1600">
                <a:latin typeface="Arial" charset="0"/>
              </a:rPr>
              <a:t>Vlaamse bedrijven informeren over afzetkansen in hun markt</a:t>
            </a:r>
          </a:p>
          <a:p>
            <a:pPr lvl="2" eaLnBrk="1" hangingPunct="1"/>
            <a:r>
              <a:rPr lang="nl-BE" sz="1400">
                <a:latin typeface="Arial" charset="0"/>
              </a:rPr>
              <a:t>	- </a:t>
            </a:r>
            <a:r>
              <a:rPr lang="nl-BE">
                <a:latin typeface="Arial" charset="0"/>
              </a:rPr>
              <a:t>adresmateriaal potentiële afnemers </a:t>
            </a:r>
          </a:p>
          <a:p>
            <a:pPr lvl="2" eaLnBrk="1" hangingPunct="1"/>
            <a:r>
              <a:rPr lang="nl-BE">
                <a:latin typeface="Arial" charset="0"/>
              </a:rPr>
              <a:t>	- via kleinschalig marktonderzoek (info over distributiekanalen, concurrentie, reglementering ...)</a:t>
            </a:r>
          </a:p>
          <a:p>
            <a:pPr lvl="2" eaLnBrk="1" hangingPunct="1"/>
            <a:r>
              <a:rPr lang="nl-BE">
                <a:latin typeface="Arial" charset="0"/>
              </a:rPr>
              <a:t>	- via jaarlijkse contact- of exportdagen in Vlaanderen</a:t>
            </a:r>
          </a:p>
          <a:p>
            <a:pPr lvl="2" eaLnBrk="1" hangingPunct="1"/>
            <a:r>
              <a:rPr lang="nl-BE">
                <a:latin typeface="Arial" charset="0"/>
              </a:rPr>
              <a:t>	- via thematische en geografische infosessies in Vlaanderen</a:t>
            </a:r>
          </a:p>
          <a:p>
            <a:pPr lvl="2" eaLnBrk="1" hangingPunct="1"/>
            <a:r>
              <a:rPr lang="nl-BE" sz="1600">
                <a:latin typeface="Arial" charset="0"/>
              </a:rPr>
              <a:t>Assistentie ter plaatse</a:t>
            </a:r>
          </a:p>
          <a:p>
            <a:pPr lvl="2" eaLnBrk="1" hangingPunct="1"/>
            <a:r>
              <a:rPr lang="nl-BE">
                <a:latin typeface="Arial" charset="0"/>
              </a:rPr>
              <a:t>	- introducties aanbrengen</a:t>
            </a:r>
            <a:endParaRPr lang="nl-BE" sz="1600">
              <a:latin typeface="Arial" charset="0"/>
            </a:endParaRPr>
          </a:p>
          <a:p>
            <a:pPr lvl="2" eaLnBrk="1" hangingPunct="1"/>
            <a:r>
              <a:rPr lang="nl-BE" sz="1400">
                <a:latin typeface="Arial" charset="0"/>
              </a:rPr>
              <a:t>	</a:t>
            </a:r>
            <a:r>
              <a:rPr lang="nl-BE">
                <a:latin typeface="Arial" charset="0"/>
              </a:rPr>
              <a:t>- organisatie individuele prospectiereizen voor bedrijven</a:t>
            </a:r>
          </a:p>
          <a:p>
            <a:pPr lvl="2" eaLnBrk="1" hangingPunct="1"/>
            <a:r>
              <a:rPr lang="nl-BE">
                <a:latin typeface="Arial" charset="0"/>
              </a:rPr>
              <a:t>	- productlanceringen</a:t>
            </a:r>
          </a:p>
          <a:p>
            <a:pPr lvl="2" eaLnBrk="1" hangingPunct="1"/>
            <a:r>
              <a:rPr lang="nl-BE" sz="1600">
                <a:latin typeface="Arial" charset="0"/>
              </a:rPr>
              <a:t>Organisatie exportbevorderende acties</a:t>
            </a:r>
          </a:p>
          <a:p>
            <a:pPr lvl="2" eaLnBrk="1" hangingPunct="1"/>
            <a:r>
              <a:rPr lang="nl-BE" sz="1600">
                <a:latin typeface="Arial" charset="0"/>
              </a:rPr>
              <a:t>	</a:t>
            </a:r>
            <a:r>
              <a:rPr lang="nl-BE">
                <a:latin typeface="Arial" charset="0"/>
              </a:rPr>
              <a:t>- economische zendingen</a:t>
            </a:r>
          </a:p>
          <a:p>
            <a:pPr lvl="2" eaLnBrk="1" hangingPunct="1"/>
            <a:r>
              <a:rPr lang="nl-BE">
                <a:latin typeface="Arial" charset="0"/>
              </a:rPr>
              <a:t>	- beursdeelnames</a:t>
            </a:r>
          </a:p>
          <a:p>
            <a:pPr lvl="2" eaLnBrk="1" hangingPunct="1"/>
            <a:r>
              <a:rPr lang="nl-BE" sz="1600">
                <a:latin typeface="Arial" charset="0"/>
              </a:rPr>
              <a:t>Pro-actieve marktprospectie</a:t>
            </a:r>
            <a:r>
              <a:rPr lang="nl-BE" sz="1400">
                <a:latin typeface="Arial" charset="0"/>
              </a:rPr>
              <a:t> (</a:t>
            </a:r>
            <a:r>
              <a:rPr lang="nl-BE">
                <a:latin typeface="Arial" charset="0"/>
              </a:rPr>
              <a:t>prospectiereizen binnen jurisdictie)</a:t>
            </a:r>
            <a:endParaRPr lang="nl-BE" sz="1400">
              <a:latin typeface="Arial" charset="0"/>
            </a:endParaRPr>
          </a:p>
          <a:p>
            <a:pPr lvl="2" eaLnBrk="1" hangingPunct="1"/>
            <a:r>
              <a:rPr lang="nl-BE" sz="1600">
                <a:latin typeface="Arial" charset="0"/>
              </a:rPr>
              <a:t>Ontwikkeling van netwerk cruciale contactpersonen</a:t>
            </a:r>
            <a:endParaRPr lang="nl-BE" sz="1400">
              <a:latin typeface="Arial" charset="0"/>
            </a:endParaRPr>
          </a:p>
          <a:p>
            <a:pPr lvl="2" eaLnBrk="1" hangingPunct="1"/>
            <a:endParaRPr lang="nl-BE" sz="1400">
              <a:latin typeface="Arial" charset="0"/>
            </a:endParaRPr>
          </a:p>
          <a:p>
            <a:pPr lvl="2" eaLnBrk="1" hangingPunct="1"/>
            <a:r>
              <a:rPr lang="nl-BE" sz="1400">
                <a:latin typeface="Arial" charset="0"/>
              </a:rPr>
              <a:t>	Buurlanden</a:t>
            </a:r>
          </a:p>
          <a:p>
            <a:pPr lvl="2" eaLnBrk="1" hangingPunct="1"/>
            <a:r>
              <a:rPr lang="nl-BE" sz="1400">
                <a:latin typeface="Arial" charset="0"/>
              </a:rPr>
              <a:t>	Zuid-Europa</a:t>
            </a:r>
          </a:p>
          <a:p>
            <a:pPr lvl="2" eaLnBrk="1" hangingPunct="1"/>
            <a:r>
              <a:rPr lang="nl-BE" sz="1400">
                <a:latin typeface="Arial" charset="0"/>
              </a:rPr>
              <a:t>	Noord-Europa</a:t>
            </a:r>
          </a:p>
          <a:p>
            <a:pPr lvl="2" eaLnBrk="1" hangingPunct="1"/>
            <a:r>
              <a:rPr lang="nl-BE" sz="1400">
                <a:latin typeface="Arial" charset="0"/>
              </a:rPr>
              <a:t>	Oost-Europa</a:t>
            </a:r>
          </a:p>
          <a:p>
            <a:pPr lvl="2" eaLnBrk="1" hangingPunct="1"/>
            <a:r>
              <a:rPr lang="nl-BE" sz="1400">
                <a:latin typeface="Arial" charset="0"/>
              </a:rPr>
              <a:t>	Nafta</a:t>
            </a:r>
          </a:p>
          <a:p>
            <a:pPr lvl="2" eaLnBrk="1" hangingPunct="1"/>
            <a:r>
              <a:rPr lang="nl-BE" sz="1400">
                <a:latin typeface="Arial" charset="0"/>
              </a:rPr>
              <a:t>	Centraal- en Zuid-Amerika</a:t>
            </a:r>
          </a:p>
          <a:p>
            <a:pPr lvl="2" eaLnBrk="1" hangingPunct="1"/>
            <a:r>
              <a:rPr lang="nl-BE" sz="1400">
                <a:latin typeface="Arial" charset="0"/>
              </a:rPr>
              <a:t>	China</a:t>
            </a:r>
          </a:p>
          <a:p>
            <a:pPr lvl="2" eaLnBrk="1" hangingPunct="1"/>
            <a:r>
              <a:rPr lang="nl-BE" sz="1400">
                <a:latin typeface="Arial" charset="0"/>
              </a:rPr>
              <a:t>	Zuidoost-Azië</a:t>
            </a:r>
          </a:p>
          <a:p>
            <a:pPr lvl="2" eaLnBrk="1" hangingPunct="1"/>
            <a:r>
              <a:rPr lang="nl-BE" sz="1400">
                <a:latin typeface="Arial" charset="0"/>
              </a:rPr>
              <a:t>	Midden-Oosten/Afrika</a:t>
            </a:r>
          </a:p>
          <a:p>
            <a:pPr lvl="2" eaLnBrk="1" hangingPunct="1"/>
            <a:r>
              <a:rPr lang="nl-BE" sz="1400">
                <a:latin typeface="Arial" charset="0"/>
              </a:rPr>
              <a:t>	Pacific</a:t>
            </a:r>
            <a:endParaRPr lang="nl-BE" sz="1400" b="1">
              <a:latin typeface="Arial" charset="0"/>
            </a:endParaRPr>
          </a:p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28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FD4E9-27B7-4A5C-8159-E2C90B35F1BF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19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4E9-27B7-4A5C-8159-E2C90B35F1BF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978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821C2-1558-4609-A216-CA2EDE3AE030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28" y="4718667"/>
            <a:ext cx="4982360" cy="4467724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63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4E9-27B7-4A5C-8159-E2C90B35F1BF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3081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821C2-1558-4609-A216-CA2EDE3AE030}" type="slidenum">
              <a:rPr lang="en-US" smtClean="0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11425" y="1087438"/>
            <a:ext cx="9674225" cy="54419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143" y="6893885"/>
            <a:ext cx="3410241" cy="6527262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43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4E9-27B7-4A5C-8159-E2C90B35F1BF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2340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4E9-27B7-4A5C-8159-E2C90B35F1BF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894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4E9-27B7-4A5C-8159-E2C90B35F1B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447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4E9-27B7-4A5C-8159-E2C90B35F1B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248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4E9-27B7-4A5C-8159-E2C90B35F1BF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988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4E9-27B7-4A5C-8159-E2C90B35F1B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6998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4E9-27B7-4A5C-8159-E2C90B35F1BF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907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4E9-27B7-4A5C-8159-E2C90B35F1BF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5594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4E9-27B7-4A5C-8159-E2C90B35F1BF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2991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D4E9-27B7-4A5C-8159-E2C90B35F1BF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237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50" y="2244444"/>
            <a:ext cx="5751900" cy="236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3" y="1389184"/>
            <a:ext cx="633399" cy="783831"/>
          </a:xfrm>
          <a:prstGeom prst="rect">
            <a:avLst/>
          </a:prstGeom>
        </p:spPr>
      </p:pic>
      <p:sp>
        <p:nvSpPr>
          <p:cNvPr id="10" name="Isosceles Triangle 9"/>
          <p:cNvSpPr/>
          <p:nvPr userDrawn="1"/>
        </p:nvSpPr>
        <p:spPr>
          <a:xfrm>
            <a:off x="2173016" y="0"/>
            <a:ext cx="2152800" cy="6858000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217301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6634" y="3960000"/>
            <a:ext cx="6593975" cy="1655761"/>
          </a:xfrm>
        </p:spPr>
        <p:txBody>
          <a:bodyPr bIns="72000" anchor="b" anchorCtr="0">
            <a:noAutofit/>
          </a:bodyPr>
          <a:lstStyle>
            <a:lvl1pPr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defRPr sz="5400" b="1" u="sng" cap="none" baseline="0">
                <a:solidFill>
                  <a:srgbClr val="951B8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020" y="4068000"/>
            <a:ext cx="2930258" cy="1655761"/>
          </a:xfrm>
        </p:spPr>
        <p:txBody>
          <a:bodyPr bIns="144000" anchor="b" anchorCtr="0">
            <a:noAutofit/>
          </a:bodyPr>
          <a:lstStyle>
            <a:lvl1pPr marL="0" indent="0" algn="ctr">
              <a:buNone/>
              <a:defRPr sz="5400" b="1" u="sng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n° chapter</a:t>
            </a:r>
            <a:endParaRPr lang="nl-BE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0"/>
            <a:ext cx="9319846" cy="3235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31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17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534" y="5799688"/>
            <a:ext cx="514200" cy="636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113651"/>
            <a:ext cx="3944815" cy="325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u="sng">
                <a:solidFill>
                  <a:srgbClr val="951B81"/>
                </a:solidFill>
              </a:defRPr>
            </a:lvl1pPr>
          </a:lstStyle>
          <a:p>
            <a:r>
              <a:rPr lang="en-US" dirty="0"/>
              <a:t>Click to add title (color)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198" y="1904236"/>
            <a:ext cx="10515600" cy="42094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(black)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2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71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3" y="1389184"/>
            <a:ext cx="633399" cy="783831"/>
          </a:xfrm>
          <a:prstGeom prst="rect">
            <a:avLst/>
          </a:prstGeom>
        </p:spPr>
      </p:pic>
      <p:sp>
        <p:nvSpPr>
          <p:cNvPr id="10" name="Isosceles Triangle 9"/>
          <p:cNvSpPr/>
          <p:nvPr userDrawn="1"/>
        </p:nvSpPr>
        <p:spPr>
          <a:xfrm>
            <a:off x="2173016" y="0"/>
            <a:ext cx="2152800" cy="6858000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217301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6634" y="3960000"/>
            <a:ext cx="6593975" cy="1655761"/>
          </a:xfrm>
        </p:spPr>
        <p:txBody>
          <a:bodyPr bIns="72000" anchor="b" anchorCtr="0">
            <a:noAutofit/>
          </a:bodyPr>
          <a:lstStyle>
            <a:lvl1pPr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defRPr sz="5400" b="1" u="sng" cap="none" baseline="0">
                <a:solidFill>
                  <a:srgbClr val="E3061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020" y="4068000"/>
            <a:ext cx="2930258" cy="1655761"/>
          </a:xfrm>
        </p:spPr>
        <p:txBody>
          <a:bodyPr bIns="144000" anchor="b" anchorCtr="0">
            <a:noAutofit/>
          </a:bodyPr>
          <a:lstStyle>
            <a:lvl1pPr marL="0" indent="0" algn="ctr">
              <a:buNone/>
              <a:defRPr sz="5400" b="1" u="sng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n° chapter</a:t>
            </a:r>
            <a:endParaRPr lang="nl-BE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0"/>
            <a:ext cx="9319846" cy="3235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6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17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113651"/>
            <a:ext cx="3944815" cy="325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009" y="5799688"/>
            <a:ext cx="514200" cy="636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u="sng">
                <a:solidFill>
                  <a:srgbClr val="E30613"/>
                </a:solidFill>
              </a:defRPr>
            </a:lvl1pPr>
          </a:lstStyle>
          <a:p>
            <a:r>
              <a:rPr lang="en-US" dirty="0"/>
              <a:t>Click to add title (color)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198" y="1904236"/>
            <a:ext cx="10515600" cy="42094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(black)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2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34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3" y="1389184"/>
            <a:ext cx="633399" cy="783831"/>
          </a:xfrm>
          <a:prstGeom prst="rect">
            <a:avLst/>
          </a:prstGeom>
        </p:spPr>
      </p:pic>
      <p:sp>
        <p:nvSpPr>
          <p:cNvPr id="10" name="Isosceles Triangle 9"/>
          <p:cNvSpPr/>
          <p:nvPr userDrawn="1"/>
        </p:nvSpPr>
        <p:spPr>
          <a:xfrm>
            <a:off x="2173016" y="0"/>
            <a:ext cx="2152800" cy="6858000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217301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6634" y="3960000"/>
            <a:ext cx="6593975" cy="1655761"/>
          </a:xfrm>
        </p:spPr>
        <p:txBody>
          <a:bodyPr bIns="72000" anchor="b" anchorCtr="0">
            <a:noAutofit/>
          </a:bodyPr>
          <a:lstStyle>
            <a:lvl1pPr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defRPr sz="5400" b="1" u="sng" cap="none" baseline="0">
                <a:solidFill>
                  <a:srgbClr val="95C11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020" y="4068000"/>
            <a:ext cx="2930258" cy="1655761"/>
          </a:xfrm>
        </p:spPr>
        <p:txBody>
          <a:bodyPr bIns="144000" anchor="b" anchorCtr="0">
            <a:noAutofit/>
          </a:bodyPr>
          <a:lstStyle>
            <a:lvl1pPr marL="0" indent="0" algn="ctr">
              <a:buNone/>
              <a:defRPr sz="5400" b="1" u="sng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n° chapter</a:t>
            </a:r>
            <a:endParaRPr lang="nl-BE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0"/>
            <a:ext cx="9319846" cy="3235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17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78299"/>
            <a:ext cx="514200" cy="636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13651"/>
            <a:ext cx="3944815" cy="325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u="sng">
                <a:solidFill>
                  <a:srgbClr val="95C11F"/>
                </a:solidFill>
              </a:defRPr>
            </a:lvl1pPr>
          </a:lstStyle>
          <a:p>
            <a:r>
              <a:rPr lang="en-US" dirty="0"/>
              <a:t>Click to add title (color)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2094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(black)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2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42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3" y="1389184"/>
            <a:ext cx="633399" cy="783831"/>
          </a:xfrm>
          <a:prstGeom prst="rect">
            <a:avLst/>
          </a:prstGeom>
        </p:spPr>
      </p:pic>
      <p:sp>
        <p:nvSpPr>
          <p:cNvPr id="10" name="Isosceles Triangle 9"/>
          <p:cNvSpPr/>
          <p:nvPr userDrawn="1"/>
        </p:nvSpPr>
        <p:spPr>
          <a:xfrm>
            <a:off x="2173016" y="0"/>
            <a:ext cx="2152800" cy="6858000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217301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6634" y="3960000"/>
            <a:ext cx="6593975" cy="1655761"/>
          </a:xfrm>
        </p:spPr>
        <p:txBody>
          <a:bodyPr bIns="72000" anchor="b" anchorCtr="0">
            <a:noAutofit/>
          </a:bodyPr>
          <a:lstStyle>
            <a:lvl1pPr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defRPr sz="5400" b="1" u="sng" cap="none" baseline="0">
                <a:solidFill>
                  <a:srgbClr val="009FE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020" y="4068000"/>
            <a:ext cx="2930258" cy="1655761"/>
          </a:xfrm>
        </p:spPr>
        <p:txBody>
          <a:bodyPr bIns="144000" anchor="b" anchorCtr="0">
            <a:noAutofit/>
          </a:bodyPr>
          <a:lstStyle>
            <a:lvl1pPr marL="0" indent="0" algn="ctr">
              <a:buNone/>
              <a:defRPr sz="5400" b="1" u="sng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n° chapter</a:t>
            </a:r>
            <a:endParaRPr lang="nl-BE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0"/>
            <a:ext cx="9319846" cy="3235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9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17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13651"/>
            <a:ext cx="3944815" cy="325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175" y="5898714"/>
            <a:ext cx="507936" cy="628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u="sng">
                <a:solidFill>
                  <a:srgbClr val="009FE3"/>
                </a:solidFill>
              </a:defRPr>
            </a:lvl1pPr>
          </a:lstStyle>
          <a:p>
            <a:r>
              <a:rPr lang="en-US" dirty="0"/>
              <a:t>Click to add title (color)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2094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(black)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2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85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3" y="1389184"/>
            <a:ext cx="633399" cy="783831"/>
          </a:xfrm>
          <a:prstGeom prst="rect">
            <a:avLst/>
          </a:prstGeom>
        </p:spPr>
      </p:pic>
      <p:sp>
        <p:nvSpPr>
          <p:cNvPr id="10" name="Isosceles Triangle 9"/>
          <p:cNvSpPr/>
          <p:nvPr userDrawn="1"/>
        </p:nvSpPr>
        <p:spPr>
          <a:xfrm>
            <a:off x="2173016" y="0"/>
            <a:ext cx="2152800" cy="6858000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217301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6634" y="3960000"/>
            <a:ext cx="6593975" cy="1655761"/>
          </a:xfrm>
        </p:spPr>
        <p:txBody>
          <a:bodyPr bIns="72000" anchor="b" anchorCtr="0">
            <a:noAutofit/>
          </a:bodyPr>
          <a:lstStyle>
            <a:lvl1pPr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defRPr sz="5400" b="1" u="sng" cap="none" baseline="0">
                <a:solidFill>
                  <a:srgbClr val="31278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020" y="4068000"/>
            <a:ext cx="2930258" cy="1655761"/>
          </a:xfrm>
        </p:spPr>
        <p:txBody>
          <a:bodyPr bIns="144000" anchor="b" anchorCtr="0">
            <a:noAutofit/>
          </a:bodyPr>
          <a:lstStyle>
            <a:lvl1pPr marL="0" indent="0" algn="ctr">
              <a:buNone/>
              <a:defRPr sz="5400" b="1" u="sng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n° chapter</a:t>
            </a:r>
            <a:endParaRPr lang="nl-BE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0"/>
            <a:ext cx="9319846" cy="3235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70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17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804" y="5909227"/>
            <a:ext cx="495196" cy="612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10119"/>
            <a:ext cx="3944815" cy="325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u="sng">
                <a:solidFill>
                  <a:srgbClr val="312783"/>
                </a:solidFill>
              </a:defRPr>
            </a:lvl1pPr>
          </a:lstStyle>
          <a:p>
            <a:r>
              <a:rPr lang="en-US" dirty="0"/>
              <a:t>Click to add title (color)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2094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(black)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2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24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83" y="2182351"/>
            <a:ext cx="9747634" cy="24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3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3" y="1389184"/>
            <a:ext cx="633399" cy="783831"/>
          </a:xfrm>
          <a:prstGeom prst="rect">
            <a:avLst/>
          </a:prstGeom>
        </p:spPr>
      </p:pic>
      <p:sp>
        <p:nvSpPr>
          <p:cNvPr id="10" name="Isosceles Triangle 9"/>
          <p:cNvSpPr/>
          <p:nvPr userDrawn="1"/>
        </p:nvSpPr>
        <p:spPr>
          <a:xfrm>
            <a:off x="2173016" y="0"/>
            <a:ext cx="2152800" cy="6858000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217301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6634" y="3960000"/>
            <a:ext cx="6593975" cy="1655761"/>
          </a:xfrm>
        </p:spPr>
        <p:txBody>
          <a:bodyPr bIns="72000" anchor="b" anchorCtr="0">
            <a:noAutofit/>
          </a:bodyPr>
          <a:lstStyle>
            <a:lvl1pPr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defRPr sz="5400" b="1" u="sng" cap="none" baseline="0">
                <a:solidFill>
                  <a:srgbClr val="00964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020" y="4068000"/>
            <a:ext cx="2930258" cy="1655761"/>
          </a:xfrm>
        </p:spPr>
        <p:txBody>
          <a:bodyPr bIns="144000" anchor="b" anchorCtr="0">
            <a:noAutofit/>
          </a:bodyPr>
          <a:lstStyle>
            <a:lvl1pPr marL="0" indent="0" algn="ctr">
              <a:buNone/>
              <a:defRPr sz="5400" b="1" u="sng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n° chapter</a:t>
            </a:r>
            <a:endParaRPr lang="nl-BE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0"/>
            <a:ext cx="9319846" cy="3235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17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123472"/>
            <a:ext cx="3944815" cy="325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85710"/>
            <a:ext cx="526940" cy="652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u="sng">
                <a:solidFill>
                  <a:srgbClr val="009640"/>
                </a:solidFill>
              </a:defRPr>
            </a:lvl1pPr>
          </a:lstStyle>
          <a:p>
            <a:r>
              <a:rPr lang="en-US" dirty="0"/>
              <a:t>Click to add title (color)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2094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(black)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2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82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4000" y="1"/>
            <a:ext cx="11868000" cy="6858000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picture</a:t>
            </a:r>
          </a:p>
          <a:p>
            <a:pPr lvl="1"/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0" y="5580000"/>
            <a:ext cx="6740769" cy="590931"/>
          </a:xfrm>
        </p:spPr>
        <p:txBody>
          <a:bodyPr wrap="square">
            <a:spAutoFit/>
          </a:bodyPr>
          <a:lstStyle>
            <a:lvl1pPr>
              <a:defRPr sz="3600" b="1" u="sng" baseline="0">
                <a:solidFill>
                  <a:srgbClr val="141414"/>
                </a:solidFill>
              </a:defRPr>
            </a:lvl1pPr>
          </a:lstStyle>
          <a:p>
            <a:r>
              <a:rPr lang="en-US" dirty="0"/>
              <a:t>Click to add text (white or dark grey)</a:t>
            </a:r>
            <a:endParaRPr lang="nl-B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2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482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aseline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06" y="1745348"/>
            <a:ext cx="3836779" cy="18046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5591908"/>
            <a:ext cx="12192000" cy="12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 7"/>
          <p:cNvSpPr/>
          <p:nvPr userDrawn="1"/>
        </p:nvSpPr>
        <p:spPr>
          <a:xfrm>
            <a:off x="1217243" y="5680189"/>
            <a:ext cx="975750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BE" sz="2400" dirty="0">
                <a:solidFill>
                  <a:schemeClr val="bg1"/>
                </a:solidFill>
              </a:rPr>
              <a:t>Koning</a:t>
            </a:r>
            <a:r>
              <a:rPr lang="nl-BE" sz="2400" baseline="0" dirty="0">
                <a:solidFill>
                  <a:schemeClr val="bg1"/>
                </a:solidFill>
              </a:rPr>
              <a:t> Albert II-laan 37 | BE-1030 | BRUSSELS | BELGIUM</a:t>
            </a:r>
          </a:p>
          <a:p>
            <a:pPr algn="ctr">
              <a:lnSpc>
                <a:spcPct val="90000"/>
              </a:lnSpc>
            </a:pPr>
            <a:r>
              <a:rPr lang="nl-BE" sz="2400" baseline="0" dirty="0">
                <a:solidFill>
                  <a:schemeClr val="bg1"/>
                </a:solidFill>
              </a:rPr>
              <a:t>www.flandersinvestmentandtrade.be | info@fitagency.be</a:t>
            </a:r>
          </a:p>
          <a:p>
            <a:pPr algn="ctr">
              <a:lnSpc>
                <a:spcPct val="90000"/>
              </a:lnSpc>
            </a:pPr>
            <a:r>
              <a:rPr lang="nl-BE" sz="2400" baseline="0" dirty="0">
                <a:solidFill>
                  <a:schemeClr val="bg1"/>
                </a:solidFill>
              </a:rPr>
              <a:t>twitter.com/</a:t>
            </a:r>
            <a:r>
              <a:rPr lang="nl-BE" sz="2400" baseline="0" dirty="0" err="1">
                <a:solidFill>
                  <a:schemeClr val="bg1"/>
                </a:solidFill>
              </a:rPr>
              <a:t>fitagency</a:t>
            </a:r>
            <a:r>
              <a:rPr lang="nl-BE" sz="2400" baseline="0" dirty="0">
                <a:solidFill>
                  <a:schemeClr val="bg1"/>
                </a:solidFill>
              </a:rPr>
              <a:t> | twitter.com/</a:t>
            </a:r>
            <a:r>
              <a:rPr lang="nl-BE" sz="2400" baseline="0" dirty="0" err="1">
                <a:solidFill>
                  <a:schemeClr val="bg1"/>
                </a:solidFill>
              </a:rPr>
              <a:t>InvestFlanders</a:t>
            </a:r>
            <a:r>
              <a:rPr lang="nl-BE" sz="2400" baseline="0" dirty="0">
                <a:solidFill>
                  <a:schemeClr val="bg1"/>
                </a:solidFill>
              </a:rPr>
              <a:t> | www.linkedin/groups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77608" y="3888576"/>
            <a:ext cx="6593975" cy="1026176"/>
          </a:xfrm>
        </p:spPr>
        <p:txBody>
          <a:bodyPr bIns="72000" anchor="b" anchorCtr="0">
            <a:noAutofit/>
          </a:bodyPr>
          <a:lstStyle>
            <a:lvl1pPr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3600" b="0" u="sng" cap="none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your name &amp; job title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70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aseline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06" y="1745348"/>
            <a:ext cx="3836779" cy="18046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5591908"/>
            <a:ext cx="12192000" cy="12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 7"/>
          <p:cNvSpPr/>
          <p:nvPr userDrawn="1"/>
        </p:nvSpPr>
        <p:spPr>
          <a:xfrm>
            <a:off x="1217243" y="5680189"/>
            <a:ext cx="975750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BE" sz="2400" dirty="0">
                <a:solidFill>
                  <a:schemeClr val="bg1"/>
                </a:solidFill>
              </a:rPr>
              <a:t>Koning</a:t>
            </a:r>
            <a:r>
              <a:rPr lang="nl-BE" sz="2400" baseline="0" dirty="0">
                <a:solidFill>
                  <a:schemeClr val="bg1"/>
                </a:solidFill>
              </a:rPr>
              <a:t> Albert II-laan 37 | BE-1030 | BRUSSELS | BELGIUM</a:t>
            </a:r>
          </a:p>
          <a:p>
            <a:pPr algn="ctr">
              <a:lnSpc>
                <a:spcPct val="90000"/>
              </a:lnSpc>
            </a:pPr>
            <a:r>
              <a:rPr lang="nl-BE" sz="2400" baseline="0" dirty="0">
                <a:solidFill>
                  <a:schemeClr val="bg1"/>
                </a:solidFill>
              </a:rPr>
              <a:t>www.flandersinvestmentandtrade.com | info@fitagency.be</a:t>
            </a:r>
          </a:p>
          <a:p>
            <a:pPr algn="ctr">
              <a:lnSpc>
                <a:spcPct val="90000"/>
              </a:lnSpc>
            </a:pPr>
            <a:r>
              <a:rPr lang="nl-BE" sz="2400" baseline="0" dirty="0">
                <a:solidFill>
                  <a:schemeClr val="bg1"/>
                </a:solidFill>
              </a:rPr>
              <a:t>twitter.com/</a:t>
            </a:r>
            <a:r>
              <a:rPr lang="nl-BE" sz="2400" baseline="0" dirty="0" err="1">
                <a:solidFill>
                  <a:schemeClr val="bg1"/>
                </a:solidFill>
              </a:rPr>
              <a:t>fitagency</a:t>
            </a:r>
            <a:r>
              <a:rPr lang="nl-BE" sz="2400" baseline="0" dirty="0">
                <a:solidFill>
                  <a:schemeClr val="bg1"/>
                </a:solidFill>
              </a:rPr>
              <a:t> | twitter.com/</a:t>
            </a:r>
            <a:r>
              <a:rPr lang="nl-BE" sz="2400" baseline="0" dirty="0" err="1">
                <a:solidFill>
                  <a:schemeClr val="bg1"/>
                </a:solidFill>
              </a:rPr>
              <a:t>InvestFlanders</a:t>
            </a:r>
            <a:r>
              <a:rPr lang="nl-BE" sz="2400" baseline="0" dirty="0">
                <a:solidFill>
                  <a:schemeClr val="bg1"/>
                </a:solidFill>
              </a:rPr>
              <a:t> | www.linkedin/groups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77608" y="3888576"/>
            <a:ext cx="6593975" cy="1026176"/>
          </a:xfrm>
        </p:spPr>
        <p:txBody>
          <a:bodyPr bIns="72000" anchor="b" anchorCtr="0">
            <a:noAutofit/>
          </a:bodyPr>
          <a:lstStyle>
            <a:lvl1pPr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3600" b="0" u="sng" cap="none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your name &amp; job title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54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aseline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06" y="1745348"/>
            <a:ext cx="3836779" cy="18046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5591908"/>
            <a:ext cx="12192000" cy="12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77608" y="3888576"/>
            <a:ext cx="6593975" cy="1026176"/>
          </a:xfrm>
        </p:spPr>
        <p:txBody>
          <a:bodyPr bIns="72000" anchor="b" anchorCtr="0">
            <a:noAutofit/>
          </a:bodyPr>
          <a:lstStyle>
            <a:lvl1pPr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3600" b="0" u="sng" cap="none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your name &amp; job title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73157" y="5716464"/>
            <a:ext cx="9845675" cy="101698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your address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765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06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252"/>
            <a:ext cx="1219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89" y="2191578"/>
            <a:ext cx="9098422" cy="247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42" y="2266535"/>
            <a:ext cx="10390316" cy="23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ct val="75000"/>
              </a:lnSpc>
              <a:defRPr sz="6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  <a:endParaRPr lang="nl-BE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163393"/>
          </a:xfrm>
        </p:spPr>
        <p:txBody>
          <a:bodyPr>
            <a:normAutofit/>
          </a:bodyPr>
          <a:lstStyle>
            <a:lvl1pPr marL="0" indent="0" algn="ctr">
              <a:buNone/>
              <a:defRPr sz="4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  <a:endParaRPr lang="nl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138246" y="4892675"/>
            <a:ext cx="3915508" cy="365126"/>
          </a:xfrm>
        </p:spPr>
        <p:txBody>
          <a:bodyPr/>
          <a:lstStyle>
            <a:lvl1pPr>
              <a:defRPr sz="3200"/>
            </a:lvl1pPr>
          </a:lstStyle>
          <a:p>
            <a:pPr algn="ctr"/>
            <a:r>
              <a:rPr lang="nl-BE" dirty="0"/>
              <a:t>Click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add</a:t>
            </a:r>
            <a:r>
              <a:rPr lang="nl-BE" dirty="0"/>
              <a:t>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20" y="5786090"/>
            <a:ext cx="7477760" cy="54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2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ct val="75000"/>
              </a:lnSpc>
              <a:defRPr sz="6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  <a:endParaRPr lang="nl-BE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163393"/>
          </a:xfrm>
        </p:spPr>
        <p:txBody>
          <a:bodyPr>
            <a:normAutofit/>
          </a:bodyPr>
          <a:lstStyle>
            <a:lvl1pPr marL="0" indent="0" algn="ctr">
              <a:buNone/>
              <a:defRPr sz="4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  <a:endParaRPr lang="nl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138246" y="4892675"/>
            <a:ext cx="3915508" cy="365126"/>
          </a:xfrm>
        </p:spPr>
        <p:txBody>
          <a:bodyPr/>
          <a:lstStyle>
            <a:lvl1pPr>
              <a:defRPr sz="3200"/>
            </a:lvl1pPr>
          </a:lstStyle>
          <a:p>
            <a:pPr algn="ctr"/>
            <a:r>
              <a:rPr lang="nl-BE" dirty="0"/>
              <a:t>Click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add</a:t>
            </a:r>
            <a:r>
              <a:rPr lang="nl-BE" dirty="0"/>
              <a:t> 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16" y="5731916"/>
            <a:ext cx="8624367" cy="65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ct val="75000"/>
              </a:lnSpc>
              <a:defRPr sz="6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  <a:endParaRPr lang="nl-BE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163393"/>
          </a:xfrm>
        </p:spPr>
        <p:txBody>
          <a:bodyPr>
            <a:normAutofit/>
          </a:bodyPr>
          <a:lstStyle>
            <a:lvl1pPr marL="0" indent="0" algn="ctr">
              <a:buNone/>
              <a:defRPr sz="4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  <a:endParaRPr lang="nl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138246" y="4892675"/>
            <a:ext cx="3915508" cy="365126"/>
          </a:xfrm>
        </p:spPr>
        <p:txBody>
          <a:bodyPr/>
          <a:lstStyle>
            <a:lvl1pPr>
              <a:defRPr sz="3200"/>
            </a:lvl1pPr>
          </a:lstStyle>
          <a:p>
            <a:pPr algn="ctr"/>
            <a:r>
              <a:rPr lang="nl-BE" dirty="0"/>
              <a:t>Click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add</a:t>
            </a:r>
            <a:r>
              <a:rPr lang="nl-BE" dirty="0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35488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3" y="1389184"/>
            <a:ext cx="633399" cy="783831"/>
          </a:xfrm>
          <a:prstGeom prst="rect">
            <a:avLst/>
          </a:prstGeom>
        </p:spPr>
      </p:pic>
      <p:sp>
        <p:nvSpPr>
          <p:cNvPr id="10" name="Isosceles Triangle 9"/>
          <p:cNvSpPr/>
          <p:nvPr userDrawn="1"/>
        </p:nvSpPr>
        <p:spPr>
          <a:xfrm>
            <a:off x="2173016" y="0"/>
            <a:ext cx="2152800" cy="6858000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217301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6634" y="3960000"/>
            <a:ext cx="6593975" cy="1655761"/>
          </a:xfrm>
        </p:spPr>
        <p:txBody>
          <a:bodyPr bIns="72000" anchor="b" anchorCtr="0">
            <a:noAutofit/>
          </a:bodyPr>
          <a:lstStyle>
            <a:lvl1pPr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defRPr sz="5400" b="1" u="sng" cap="none" baseline="0">
                <a:solidFill>
                  <a:srgbClr val="E6007E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020" y="4068000"/>
            <a:ext cx="2930258" cy="1655761"/>
          </a:xfrm>
        </p:spPr>
        <p:txBody>
          <a:bodyPr bIns="144000" anchor="b" anchorCtr="0">
            <a:noAutofit/>
          </a:bodyPr>
          <a:lstStyle>
            <a:lvl1pPr marL="0" indent="0" algn="ctr">
              <a:buNone/>
              <a:defRPr sz="5400" b="1" u="sng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n° chapter</a:t>
            </a:r>
            <a:endParaRPr lang="nl-BE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0" y="0"/>
            <a:ext cx="9337431" cy="3235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7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17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13651"/>
            <a:ext cx="3944815" cy="325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u="sng">
                <a:solidFill>
                  <a:srgbClr val="E6007E"/>
                </a:solidFill>
              </a:defRPr>
            </a:lvl1pPr>
          </a:lstStyle>
          <a:p>
            <a:r>
              <a:rPr lang="en-US" dirty="0"/>
              <a:t>Click to add title (color)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2094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(black)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2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99688"/>
            <a:ext cx="514200" cy="6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C747-E6FF-46C0-890F-EEA30C5184EE}" type="datetimeFigureOut">
              <a:rPr lang="nl-BE" smtClean="0"/>
              <a:t>27/02/2023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CAF56-8A4B-4C10-9F28-24EE1396934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034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703" r:id="rId4"/>
    <p:sldLayoutId id="2147483698" r:id="rId5"/>
    <p:sldLayoutId id="2147483699" r:id="rId6"/>
    <p:sldLayoutId id="2147483704" r:id="rId7"/>
    <p:sldLayoutId id="2147483681" r:id="rId8"/>
    <p:sldLayoutId id="2147483678" r:id="rId9"/>
    <p:sldLayoutId id="2147483684" r:id="rId10"/>
    <p:sldLayoutId id="2147483689" r:id="rId11"/>
    <p:sldLayoutId id="2147483685" r:id="rId12"/>
    <p:sldLayoutId id="2147483690" r:id="rId13"/>
    <p:sldLayoutId id="2147483688" r:id="rId14"/>
    <p:sldLayoutId id="2147483682" r:id="rId15"/>
    <p:sldLayoutId id="2147483691" r:id="rId16"/>
    <p:sldLayoutId id="2147483683" r:id="rId17"/>
    <p:sldLayoutId id="2147483693" r:id="rId18"/>
    <p:sldLayoutId id="2147483687" r:id="rId19"/>
    <p:sldLayoutId id="2147483694" r:id="rId20"/>
    <p:sldLayoutId id="2147483695" r:id="rId21"/>
    <p:sldLayoutId id="2147483705" r:id="rId22"/>
    <p:sldLayoutId id="2147483674" r:id="rId23"/>
    <p:sldLayoutId id="2147483700" r:id="rId24"/>
    <p:sldLayoutId id="2147483702" r:id="rId25"/>
    <p:sldLayoutId id="2147483655" r:id="rId26"/>
    <p:sldLayoutId id="2147483697" r:id="rId27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e.ec.europa.eu/access-to-markets/nl/hom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www.veroverdewereld.be/" TargetMode="Externa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marc.vanderlinden@fitagency.be" TargetMode="Externa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274"/>
            <a:ext cx="1219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94" y="2034984"/>
            <a:ext cx="5711491" cy="268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8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883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  <a:t>Laat u gratis informeren (3)</a:t>
            </a:r>
            <a:b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</a:br>
            <a:r>
              <a:rPr lang="nl-BE" sz="3100" b="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Marktstudies</a:t>
            </a:r>
            <a:br>
              <a:rPr lang="nl-BE" dirty="0"/>
            </a:br>
            <a:r>
              <a:rPr lang="nl-BE" b="0" u="none" dirty="0"/>
              <a:t> 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673" y="1622041"/>
            <a:ext cx="2519819" cy="3622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39" y="1622041"/>
            <a:ext cx="2467712" cy="36139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435" y="2251759"/>
            <a:ext cx="2503202" cy="3645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D27332-D643-44FD-9284-C1E8E0FCA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155" y="2251760"/>
            <a:ext cx="2492645" cy="36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883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  <a:t>Laat u gratis informeren (4)</a:t>
            </a:r>
            <a:b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</a:br>
            <a:r>
              <a:rPr lang="nl-BE" sz="3100" b="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wekelijkse FIT Nieuwbrief, Wereldwijs magazine, </a:t>
            </a:r>
            <a:r>
              <a:rPr lang="nl-BE" sz="3100" b="0" u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mailings</a:t>
            </a:r>
            <a:r>
              <a:rPr lang="nl-BE" sz="3100" b="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 op maat, aankondigingen,…</a:t>
            </a:r>
            <a:br>
              <a:rPr lang="nl-BE" dirty="0"/>
            </a:br>
            <a:r>
              <a:rPr lang="nl-BE" b="0" u="none" dirty="0"/>
              <a:t> 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78078"/>
            <a:ext cx="10515600" cy="4209415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216F44-D800-4C9F-B8DF-810B188F3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795" y="2113916"/>
            <a:ext cx="7329156" cy="37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9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883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  <a:t>Laat u gratis informeren (5)</a:t>
            </a:r>
            <a:b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</a:br>
            <a:r>
              <a:rPr lang="nl-BE" sz="3100" b="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FIT-website… Exportgids</a:t>
            </a:r>
            <a:br>
              <a:rPr lang="nl-BE" dirty="0"/>
            </a:br>
            <a:r>
              <a:rPr lang="nl-BE" b="0" u="none" dirty="0"/>
              <a:t> 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F0AF8-6EF3-488A-8227-51A982FCE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162" y="1720715"/>
            <a:ext cx="6802127" cy="41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883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  <a:t>Laat u gratis informeren (6)</a:t>
            </a:r>
            <a:b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</a:br>
            <a:r>
              <a:rPr lang="nl-BE" sz="3100" b="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FIT-website… Exportgids</a:t>
            </a:r>
            <a:br>
              <a:rPr lang="nl-BE" dirty="0"/>
            </a:br>
            <a:r>
              <a:rPr lang="nl-BE" b="0" u="none" dirty="0"/>
              <a:t> 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80120C-F349-46D1-9E25-7B152C0C9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826" y="1761337"/>
            <a:ext cx="6336563" cy="42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883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  <a:t>Laat u gratis informeren (7)</a:t>
            </a:r>
            <a:b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</a:br>
            <a:r>
              <a:rPr lang="nl-BE" sz="3100" b="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FIT-website… landendossiers</a:t>
            </a:r>
            <a:br>
              <a:rPr lang="nl-BE" dirty="0"/>
            </a:br>
            <a:r>
              <a:rPr lang="nl-BE" b="0" u="none" dirty="0"/>
              <a:t> 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FDE82-EC4C-4719-9792-C6FAC516E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368" y="1825625"/>
            <a:ext cx="5920404" cy="40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219575"/>
          </a:xfrm>
          <a:prstGeom prst="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tangle 2"/>
          <p:cNvSpPr/>
          <p:nvPr/>
        </p:nvSpPr>
        <p:spPr>
          <a:xfrm>
            <a:off x="1" y="4003566"/>
            <a:ext cx="12191999" cy="2880000"/>
          </a:xfrm>
          <a:prstGeom prst="rect">
            <a:avLst/>
          </a:prstGeom>
          <a:solidFill>
            <a:srgbClr val="52B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00CC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60000" cy="68835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5679440" y="739273"/>
            <a:ext cx="704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2. Stel uw vraag!</a:t>
            </a:r>
          </a:p>
          <a:p>
            <a:endParaRPr lang="nl-BE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315" y="4423277"/>
            <a:ext cx="10800000" cy="2040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Adviseurs Internationaal Ondernemen en provinciale kantoren, 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		Uw eerste aanspreekpunt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Adviseurs Exportvaardigheden</a:t>
            </a:r>
          </a:p>
          <a:p>
            <a:pPr lvl="3"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	Exportplan &amp; Exportmeter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Buitenlands netwerk !</a:t>
            </a:r>
          </a:p>
          <a:p>
            <a:pPr marL="1828800" lvl="5">
              <a:lnSpc>
                <a:spcPct val="90000"/>
              </a:lnSpc>
            </a:pPr>
            <a:endParaRPr lang="nl-BE" dirty="0">
              <a:solidFill>
                <a:schemeClr val="bg1"/>
              </a:solidFill>
              <a:latin typeface="FlandersArtSans-Regular" panose="00000500000000000000" pitchFamily="2" charset="0"/>
            </a:endParaRPr>
          </a:p>
          <a:p>
            <a:pPr marL="457200" lvl="2"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		</a:t>
            </a:r>
          </a:p>
          <a:p>
            <a:pPr marL="0" lvl="1" algn="r">
              <a:lnSpc>
                <a:spcPct val="90000"/>
              </a:lnSpc>
            </a:pPr>
            <a:r>
              <a:rPr lang="nl-BE" sz="20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Surf naar </a:t>
            </a:r>
            <a:r>
              <a:rPr lang="nl-BE" sz="2000" dirty="0">
                <a:solidFill>
                  <a:schemeClr val="bg1"/>
                </a:solidFill>
                <a:latin typeface="Flanders Art Sans Medium" panose="00000600000000000000" pitchFamily="50" charset="0"/>
              </a:rPr>
              <a:t>FLANDERS</a:t>
            </a:r>
            <a:r>
              <a:rPr lang="nl-BE" sz="20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TRADE.BE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72" y="942975"/>
            <a:ext cx="475126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u="none" dirty="0"/>
              <a:t>Stel uw vraag – begeleiding en info op maat</a:t>
            </a:r>
            <a:endParaRPr lang="nl-BE" sz="2400" u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7574" y="1572769"/>
            <a:ext cx="10515600" cy="4233672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nl-BE" dirty="0"/>
              <a:t> Spreek het binnenlands netwerk aan:</a:t>
            </a:r>
          </a:p>
          <a:p>
            <a:pPr lvl="1">
              <a:buNone/>
            </a:pPr>
            <a:endParaRPr lang="nl-BE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nl-NL" sz="4000" dirty="0"/>
              <a:t>het </a:t>
            </a:r>
            <a:r>
              <a:rPr lang="nl-NL" sz="4000" dirty="0">
                <a:solidFill>
                  <a:schemeClr val="accent1"/>
                </a:solidFill>
              </a:rPr>
              <a:t>FIT-kantoor</a:t>
            </a:r>
            <a:r>
              <a:rPr lang="nl-NL" sz="4000" dirty="0"/>
              <a:t> in uw </a:t>
            </a:r>
            <a:r>
              <a:rPr lang="nl-NL" sz="4000" dirty="0">
                <a:solidFill>
                  <a:schemeClr val="accent1"/>
                </a:solidFill>
              </a:rPr>
              <a:t>provincie: </a:t>
            </a:r>
          </a:p>
          <a:p>
            <a:pPr lvl="3">
              <a:buFont typeface="Symbol" panose="05050102010706020507" pitchFamily="18" charset="2"/>
              <a:buChar char="Þ"/>
            </a:pPr>
            <a:r>
              <a:rPr lang="nl-NL" sz="3200" dirty="0"/>
              <a:t>   15 adviseurs internationaal ondernemen</a:t>
            </a:r>
          </a:p>
          <a:p>
            <a:pPr marL="457200" lvl="1" indent="0">
              <a:buNone/>
            </a:pPr>
            <a:endParaRPr lang="nl-NL" dirty="0"/>
          </a:p>
          <a:p>
            <a:pPr lvl="2"/>
            <a:r>
              <a:rPr lang="nl-NL" dirty="0"/>
              <a:t>Eerstelijnsloket tot de dienstverlening F.I.T. per provincie (medewerkers)</a:t>
            </a:r>
          </a:p>
          <a:p>
            <a:pPr lvl="2"/>
            <a:r>
              <a:rPr lang="nl-NL" dirty="0"/>
              <a:t>Systematische dossierbegeleiding en follow-up </a:t>
            </a:r>
            <a:r>
              <a:rPr lang="nl-BE" dirty="0"/>
              <a:t>(“</a:t>
            </a:r>
            <a:r>
              <a:rPr lang="nl-BE" dirty="0">
                <a:solidFill>
                  <a:schemeClr val="accent1"/>
                </a:solidFill>
              </a:rPr>
              <a:t>trajectbegeleiding</a:t>
            </a:r>
            <a:r>
              <a:rPr lang="nl-BE" dirty="0"/>
              <a:t>”)</a:t>
            </a:r>
          </a:p>
          <a:p>
            <a:pPr lvl="3"/>
            <a:r>
              <a:rPr lang="nl-BE" dirty="0"/>
              <a:t>Opvragen van specifieke sectorinfo in bepaalde landen</a:t>
            </a:r>
          </a:p>
          <a:p>
            <a:pPr lvl="3"/>
            <a:r>
              <a:rPr lang="nl-BE" dirty="0"/>
              <a:t>Aanvragen adressen en contactgegevens</a:t>
            </a:r>
          </a:p>
          <a:p>
            <a:pPr lvl="3"/>
            <a:r>
              <a:rPr lang="nl-BE" dirty="0"/>
              <a:t>Voorbereiden afsprakenprogramma op maat</a:t>
            </a:r>
          </a:p>
          <a:p>
            <a:pPr lvl="3"/>
            <a:r>
              <a:rPr lang="nl-BE" sz="2400" dirty="0"/>
              <a:t>…</a:t>
            </a:r>
          </a:p>
          <a:p>
            <a:endParaRPr lang="nl-BE" dirty="0"/>
          </a:p>
        </p:txBody>
      </p:sp>
      <p:pic>
        <p:nvPicPr>
          <p:cNvPr id="6" name="Picture 4" descr="http://www.rbzout.nl/resources/Image/coac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6709" y="5230368"/>
            <a:ext cx="197293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8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u="none" dirty="0"/>
              <a:t>Stel uw vraag – begeleiding en info op maat</a:t>
            </a:r>
            <a:endParaRPr lang="nl-BE" sz="2400" u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7574" y="1572769"/>
            <a:ext cx="10515600" cy="423367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8" y="1904236"/>
            <a:ext cx="10515600" cy="4209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/>
              <a:t>Met de hulp van onze kantoren in het buitenland leveren we u </a:t>
            </a:r>
            <a:r>
              <a:rPr lang="nl-NL" sz="2400" dirty="0" err="1"/>
              <a:t>ondermeer</a:t>
            </a:r>
            <a:r>
              <a:rPr lang="nl-NL" sz="2400" dirty="0"/>
              <a:t>...</a:t>
            </a:r>
          </a:p>
          <a:p>
            <a:r>
              <a:rPr lang="nl-NL" sz="2000" dirty="0"/>
              <a:t> marktstudies: een beperkt marktonderzoek met up-to-date informatie over marktpotentieel, distributiekanalen, trends, concurrenten, reglementering...</a:t>
            </a:r>
          </a:p>
          <a:p>
            <a:r>
              <a:rPr lang="nl-NL" sz="2000" dirty="0"/>
              <a:t> contactgegevens van </a:t>
            </a:r>
            <a:r>
              <a:rPr lang="nl-NL" sz="2000" dirty="0" err="1"/>
              <a:t>prospects</a:t>
            </a:r>
            <a:r>
              <a:rPr lang="nl-NL" sz="2000" dirty="0"/>
              <a:t>: geselecteerd op maximaal nut... mits u precies omschrijft wat uw product en/of dienst is, op welke marktsegmenten en distributiekanalen u mikt...</a:t>
            </a:r>
          </a:p>
          <a:p>
            <a:r>
              <a:rPr lang="nl-NL" sz="2000" dirty="0"/>
              <a:t> afsprakenprogramma’s in het buitenland: de juiste contacten voor een optimaal rendement van uw zakenreis 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3827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78944" y="6386721"/>
            <a:ext cx="2743200" cy="365125"/>
          </a:xfrm>
          <a:noFill/>
        </p:spPr>
        <p:txBody>
          <a:bodyPr/>
          <a:lstStyle/>
          <a:p>
            <a:fld id="{ECFCC685-BEBE-4226-B36E-25D29FA3E3A9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17428" name="Text Box 425"/>
          <p:cNvSpPr txBox="1">
            <a:spLocks noChangeArrowheads="1"/>
          </p:cNvSpPr>
          <p:nvPr/>
        </p:nvSpPr>
        <p:spPr bwMode="auto">
          <a:xfrm>
            <a:off x="4143375" y="2149475"/>
            <a:ext cx="387350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Helsinki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29" name="Text Box 426"/>
          <p:cNvSpPr txBox="1">
            <a:spLocks noChangeArrowheads="1"/>
          </p:cNvSpPr>
          <p:nvPr/>
        </p:nvSpPr>
        <p:spPr bwMode="auto">
          <a:xfrm>
            <a:off x="4679950" y="2125664"/>
            <a:ext cx="838200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St. Petersburg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31" name="Text Box 428"/>
          <p:cNvSpPr txBox="1">
            <a:spLocks noChangeArrowheads="1"/>
          </p:cNvSpPr>
          <p:nvPr/>
        </p:nvSpPr>
        <p:spPr bwMode="auto">
          <a:xfrm>
            <a:off x="4841875" y="2311400"/>
            <a:ext cx="966788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Nizhny Novgorod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37" name="Text Box 434"/>
          <p:cNvSpPr txBox="1">
            <a:spLocks noChangeArrowheads="1"/>
          </p:cNvSpPr>
          <p:nvPr/>
        </p:nvSpPr>
        <p:spPr bwMode="auto">
          <a:xfrm>
            <a:off x="5057776" y="3197225"/>
            <a:ext cx="538163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New Delhi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38" name="Text Box 435"/>
          <p:cNvSpPr txBox="1">
            <a:spLocks noChangeArrowheads="1"/>
          </p:cNvSpPr>
          <p:nvPr/>
        </p:nvSpPr>
        <p:spPr bwMode="auto">
          <a:xfrm>
            <a:off x="7825584" y="1482404"/>
            <a:ext cx="287909" cy="125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Peking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39" name="Text Box 436"/>
          <p:cNvSpPr txBox="1">
            <a:spLocks noChangeArrowheads="1"/>
          </p:cNvSpPr>
          <p:nvPr/>
        </p:nvSpPr>
        <p:spPr bwMode="auto">
          <a:xfrm>
            <a:off x="6230939" y="3049589"/>
            <a:ext cx="458787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Shanghai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40" name="Text Box 437"/>
          <p:cNvSpPr txBox="1">
            <a:spLocks noChangeArrowheads="1"/>
          </p:cNvSpPr>
          <p:nvPr/>
        </p:nvSpPr>
        <p:spPr bwMode="auto">
          <a:xfrm>
            <a:off x="5656264" y="3121025"/>
            <a:ext cx="592137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Guangzhou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41" name="Text Box 438"/>
          <p:cNvSpPr txBox="1">
            <a:spLocks noChangeArrowheads="1"/>
          </p:cNvSpPr>
          <p:nvPr/>
        </p:nvSpPr>
        <p:spPr bwMode="auto">
          <a:xfrm>
            <a:off x="6146800" y="3268664"/>
            <a:ext cx="541338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Hongkong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7442" name="Text Box 439"/>
          <p:cNvSpPr txBox="1">
            <a:spLocks noChangeArrowheads="1"/>
          </p:cNvSpPr>
          <p:nvPr/>
        </p:nvSpPr>
        <p:spPr bwMode="auto">
          <a:xfrm>
            <a:off x="5426075" y="3297239"/>
            <a:ext cx="414338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Mumbai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43" name="Text Box 440"/>
          <p:cNvSpPr txBox="1">
            <a:spLocks noChangeArrowheads="1"/>
          </p:cNvSpPr>
          <p:nvPr/>
        </p:nvSpPr>
        <p:spPr bwMode="auto">
          <a:xfrm>
            <a:off x="5980114" y="3382964"/>
            <a:ext cx="280987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Hanoi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44" name="Text Box 441"/>
          <p:cNvSpPr txBox="1">
            <a:spLocks noChangeArrowheads="1"/>
          </p:cNvSpPr>
          <p:nvPr/>
        </p:nvSpPr>
        <p:spPr bwMode="auto">
          <a:xfrm>
            <a:off x="5491162" y="3519489"/>
            <a:ext cx="5260573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Bangkok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7446" name="Text Box 443"/>
          <p:cNvSpPr txBox="1">
            <a:spLocks noChangeArrowheads="1"/>
          </p:cNvSpPr>
          <p:nvPr/>
        </p:nvSpPr>
        <p:spPr bwMode="auto">
          <a:xfrm>
            <a:off x="5891214" y="4040189"/>
            <a:ext cx="403225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Jakarta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47" name="Text Box 444"/>
          <p:cNvSpPr txBox="1">
            <a:spLocks noChangeArrowheads="1"/>
          </p:cNvSpPr>
          <p:nvPr/>
        </p:nvSpPr>
        <p:spPr bwMode="auto">
          <a:xfrm>
            <a:off x="9544051" y="3422650"/>
            <a:ext cx="519113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Stockholm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48" name="Text Box 445"/>
          <p:cNvSpPr txBox="1">
            <a:spLocks noChangeArrowheads="1"/>
          </p:cNvSpPr>
          <p:nvPr/>
        </p:nvSpPr>
        <p:spPr bwMode="auto">
          <a:xfrm>
            <a:off x="8215314" y="3565525"/>
            <a:ext cx="581025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Edinburgh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49" name="Text Box 446"/>
          <p:cNvSpPr txBox="1">
            <a:spLocks noChangeArrowheads="1"/>
          </p:cNvSpPr>
          <p:nvPr/>
        </p:nvSpPr>
        <p:spPr bwMode="auto">
          <a:xfrm>
            <a:off x="9067801" y="3246439"/>
            <a:ext cx="250825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Oslo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50" name="Text Box 447"/>
          <p:cNvSpPr txBox="1">
            <a:spLocks noChangeArrowheads="1"/>
          </p:cNvSpPr>
          <p:nvPr/>
        </p:nvSpPr>
        <p:spPr bwMode="auto">
          <a:xfrm>
            <a:off x="6137276" y="2782889"/>
            <a:ext cx="277813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Seoul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51" name="Text Box 448"/>
          <p:cNvSpPr txBox="1">
            <a:spLocks noChangeArrowheads="1"/>
          </p:cNvSpPr>
          <p:nvPr/>
        </p:nvSpPr>
        <p:spPr bwMode="auto">
          <a:xfrm>
            <a:off x="6577014" y="2978150"/>
            <a:ext cx="358775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Osaka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52" name="Text Box 449"/>
          <p:cNvSpPr txBox="1">
            <a:spLocks noChangeArrowheads="1"/>
          </p:cNvSpPr>
          <p:nvPr/>
        </p:nvSpPr>
        <p:spPr bwMode="auto">
          <a:xfrm>
            <a:off x="7631113" y="3746500"/>
            <a:ext cx="366712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Dublin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53" name="Text Box 450"/>
          <p:cNvSpPr txBox="1">
            <a:spLocks noChangeArrowheads="1"/>
          </p:cNvSpPr>
          <p:nvPr/>
        </p:nvSpPr>
        <p:spPr bwMode="auto">
          <a:xfrm>
            <a:off x="8042276" y="4076700"/>
            <a:ext cx="385763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Londen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54" name="Text Box 451"/>
          <p:cNvSpPr txBox="1">
            <a:spLocks noChangeArrowheads="1"/>
          </p:cNvSpPr>
          <p:nvPr/>
        </p:nvSpPr>
        <p:spPr bwMode="auto">
          <a:xfrm>
            <a:off x="8348663" y="4518025"/>
            <a:ext cx="285750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Rijsel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55" name="Text Box 452"/>
          <p:cNvSpPr txBox="1">
            <a:spLocks noChangeArrowheads="1"/>
          </p:cNvSpPr>
          <p:nvPr/>
        </p:nvSpPr>
        <p:spPr bwMode="auto">
          <a:xfrm>
            <a:off x="8477250" y="4195764"/>
            <a:ext cx="520700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Den Haag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56" name="Text Box 453"/>
          <p:cNvSpPr txBox="1">
            <a:spLocks noChangeArrowheads="1"/>
          </p:cNvSpPr>
          <p:nvPr/>
        </p:nvSpPr>
        <p:spPr bwMode="auto">
          <a:xfrm>
            <a:off x="8277226" y="4760914"/>
            <a:ext cx="258763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Parijs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57" name="Text Box 454"/>
          <p:cNvSpPr txBox="1">
            <a:spLocks noChangeArrowheads="1"/>
          </p:cNvSpPr>
          <p:nvPr/>
        </p:nvSpPr>
        <p:spPr bwMode="auto">
          <a:xfrm>
            <a:off x="8380414" y="4973639"/>
            <a:ext cx="268287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Lyon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58" name="Text Box 455"/>
          <p:cNvSpPr txBox="1">
            <a:spLocks noChangeArrowheads="1"/>
          </p:cNvSpPr>
          <p:nvPr/>
        </p:nvSpPr>
        <p:spPr bwMode="auto">
          <a:xfrm>
            <a:off x="8078789" y="5153025"/>
            <a:ext cx="466725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Bordeaux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59" name="Text Box 456"/>
          <p:cNvSpPr txBox="1">
            <a:spLocks noChangeArrowheads="1"/>
          </p:cNvSpPr>
          <p:nvPr/>
        </p:nvSpPr>
        <p:spPr bwMode="auto">
          <a:xfrm>
            <a:off x="8147051" y="5432426"/>
            <a:ext cx="823913" cy="214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Barcelona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60" name="Text Box 457"/>
          <p:cNvSpPr txBox="1">
            <a:spLocks noChangeArrowheads="1"/>
          </p:cNvSpPr>
          <p:nvPr/>
        </p:nvSpPr>
        <p:spPr bwMode="auto">
          <a:xfrm>
            <a:off x="7572375" y="5299075"/>
            <a:ext cx="393700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Madrid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61" name="Text Box 458"/>
          <p:cNvSpPr txBox="1">
            <a:spLocks noChangeArrowheads="1"/>
          </p:cNvSpPr>
          <p:nvPr/>
        </p:nvSpPr>
        <p:spPr bwMode="auto">
          <a:xfrm>
            <a:off x="6762750" y="5287964"/>
            <a:ext cx="438150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Lissabon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62" name="Text Box 459"/>
          <p:cNvSpPr txBox="1">
            <a:spLocks noChangeArrowheads="1"/>
          </p:cNvSpPr>
          <p:nvPr/>
        </p:nvSpPr>
        <p:spPr bwMode="auto">
          <a:xfrm>
            <a:off x="6589713" y="2835275"/>
            <a:ext cx="341312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Tokio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63" name="Text Box 460"/>
          <p:cNvSpPr txBox="1">
            <a:spLocks noChangeArrowheads="1"/>
          </p:cNvSpPr>
          <p:nvPr/>
        </p:nvSpPr>
        <p:spPr bwMode="auto">
          <a:xfrm>
            <a:off x="6840538" y="4592639"/>
            <a:ext cx="393700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Sydney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64" name="Text Box 461"/>
          <p:cNvSpPr txBox="1">
            <a:spLocks noChangeArrowheads="1"/>
          </p:cNvSpPr>
          <p:nvPr/>
        </p:nvSpPr>
        <p:spPr bwMode="auto">
          <a:xfrm>
            <a:off x="6359526" y="3154364"/>
            <a:ext cx="341313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Taipei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65" name="Text Box 462"/>
          <p:cNvSpPr txBox="1">
            <a:spLocks noChangeArrowheads="1"/>
          </p:cNvSpPr>
          <p:nvPr/>
        </p:nvSpPr>
        <p:spPr bwMode="auto">
          <a:xfrm>
            <a:off x="9228139" y="3836989"/>
            <a:ext cx="598487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Kopenhagen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66" name="Text Box 463"/>
          <p:cNvSpPr txBox="1">
            <a:spLocks noChangeArrowheads="1"/>
          </p:cNvSpPr>
          <p:nvPr/>
        </p:nvSpPr>
        <p:spPr bwMode="auto">
          <a:xfrm>
            <a:off x="8929689" y="4437064"/>
            <a:ext cx="401637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Keulen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67" name="Text Box 464"/>
          <p:cNvSpPr txBox="1">
            <a:spLocks noChangeArrowheads="1"/>
          </p:cNvSpPr>
          <p:nvPr/>
        </p:nvSpPr>
        <p:spPr bwMode="auto">
          <a:xfrm>
            <a:off x="10009189" y="3938589"/>
            <a:ext cx="333375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Vilnius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68" name="Text Box 465"/>
          <p:cNvSpPr txBox="1">
            <a:spLocks noChangeArrowheads="1"/>
          </p:cNvSpPr>
          <p:nvPr/>
        </p:nvSpPr>
        <p:spPr bwMode="auto">
          <a:xfrm>
            <a:off x="9666289" y="4165600"/>
            <a:ext cx="492125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Warschau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69" name="Text Box 466"/>
          <p:cNvSpPr txBox="1">
            <a:spLocks noChangeArrowheads="1"/>
          </p:cNvSpPr>
          <p:nvPr/>
        </p:nvSpPr>
        <p:spPr bwMode="auto">
          <a:xfrm>
            <a:off x="9809163" y="4460875"/>
            <a:ext cx="398462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Poznan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70" name="Text Box 467"/>
          <p:cNvSpPr txBox="1">
            <a:spLocks noChangeArrowheads="1"/>
          </p:cNvSpPr>
          <p:nvPr/>
        </p:nvSpPr>
        <p:spPr bwMode="auto">
          <a:xfrm>
            <a:off x="9121776" y="4227514"/>
            <a:ext cx="347663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Berlijn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71" name="Text Box 468"/>
          <p:cNvSpPr txBox="1">
            <a:spLocks noChangeArrowheads="1"/>
          </p:cNvSpPr>
          <p:nvPr/>
        </p:nvSpPr>
        <p:spPr bwMode="auto">
          <a:xfrm>
            <a:off x="9621839" y="4659314"/>
            <a:ext cx="428625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Praag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72" name="Text Box 469"/>
          <p:cNvSpPr txBox="1">
            <a:spLocks noChangeArrowheads="1"/>
          </p:cNvSpPr>
          <p:nvPr/>
        </p:nvSpPr>
        <p:spPr bwMode="auto">
          <a:xfrm>
            <a:off x="9299575" y="4794250"/>
            <a:ext cx="388938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Wenen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73" name="Text Box 470"/>
          <p:cNvSpPr txBox="1">
            <a:spLocks noChangeArrowheads="1"/>
          </p:cNvSpPr>
          <p:nvPr/>
        </p:nvSpPr>
        <p:spPr bwMode="auto">
          <a:xfrm>
            <a:off x="9693275" y="4902200"/>
            <a:ext cx="547688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Boedapest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74" name="Text Box 471"/>
          <p:cNvSpPr txBox="1">
            <a:spLocks noChangeArrowheads="1"/>
          </p:cNvSpPr>
          <p:nvPr/>
        </p:nvSpPr>
        <p:spPr bwMode="auto">
          <a:xfrm>
            <a:off x="9418638" y="5008564"/>
            <a:ext cx="430212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Ljubljana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75" name="Text Box 472"/>
          <p:cNvSpPr txBox="1">
            <a:spLocks noChangeArrowheads="1"/>
          </p:cNvSpPr>
          <p:nvPr/>
        </p:nvSpPr>
        <p:spPr bwMode="auto">
          <a:xfrm>
            <a:off x="8928100" y="5213350"/>
            <a:ext cx="311150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Milaan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76" name="Text Box 473"/>
          <p:cNvSpPr txBox="1">
            <a:spLocks noChangeArrowheads="1"/>
          </p:cNvSpPr>
          <p:nvPr/>
        </p:nvSpPr>
        <p:spPr bwMode="auto">
          <a:xfrm>
            <a:off x="8851900" y="4589464"/>
            <a:ext cx="438150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Stuttgart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77" name="Text Box 474"/>
          <p:cNvSpPr txBox="1">
            <a:spLocks noChangeArrowheads="1"/>
          </p:cNvSpPr>
          <p:nvPr/>
        </p:nvSpPr>
        <p:spPr bwMode="auto">
          <a:xfrm>
            <a:off x="9013826" y="4894264"/>
            <a:ext cx="385763" cy="122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Zürich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78" name="Text Box 475"/>
          <p:cNvSpPr txBox="1">
            <a:spLocks noChangeArrowheads="1"/>
          </p:cNvSpPr>
          <p:nvPr/>
        </p:nvSpPr>
        <p:spPr bwMode="auto">
          <a:xfrm>
            <a:off x="9363076" y="5718175"/>
            <a:ext cx="322263" cy="12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Rome</a:t>
            </a: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7479" name="Oval 476"/>
          <p:cNvSpPr>
            <a:spLocks noChangeArrowheads="1"/>
          </p:cNvSpPr>
          <p:nvPr/>
        </p:nvSpPr>
        <p:spPr bwMode="auto">
          <a:xfrm flipV="1">
            <a:off x="7594600" y="1517650"/>
            <a:ext cx="90488" cy="9048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17480" name="Oval 477"/>
          <p:cNvSpPr>
            <a:spLocks noChangeArrowheads="1"/>
          </p:cNvSpPr>
          <p:nvPr/>
        </p:nvSpPr>
        <p:spPr bwMode="auto">
          <a:xfrm flipV="1">
            <a:off x="7727950" y="1517650"/>
            <a:ext cx="88900" cy="90488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17481" name="Rectangle 478"/>
          <p:cNvSpPr>
            <a:spLocks noChangeArrowheads="1"/>
          </p:cNvSpPr>
          <p:nvPr/>
        </p:nvSpPr>
        <p:spPr bwMode="auto">
          <a:xfrm>
            <a:off x="7807326" y="1468438"/>
            <a:ext cx="1202573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Kantoren met Lead F.I.T.</a:t>
            </a:r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17484" name="Text Box 531"/>
          <p:cNvSpPr txBox="1">
            <a:spLocks noChangeArrowheads="1"/>
          </p:cNvSpPr>
          <p:nvPr/>
        </p:nvSpPr>
        <p:spPr bwMode="auto">
          <a:xfrm>
            <a:off x="9369425" y="6656388"/>
            <a:ext cx="1079500" cy="1508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algn="r"/>
            <a:endParaRPr lang="en-GB" sz="100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B55488-1AD9-4BAA-8655-F5D1BAB8C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25" y="0"/>
            <a:ext cx="9994401" cy="57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53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0538-7A8F-4F2D-89C3-8B821D7DE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56744" y="365124"/>
            <a:ext cx="10972800" cy="1043261"/>
          </a:xfrm>
        </p:spPr>
        <p:txBody>
          <a:bodyPr>
            <a:normAutofit fontScale="90000"/>
          </a:bodyPr>
          <a:lstStyle/>
          <a:p>
            <a:br>
              <a:rPr lang="nl-BE" dirty="0"/>
            </a:br>
            <a:endParaRPr lang="nl-B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F695D7-30BB-4DCA-AA79-1087BBD7E9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04" y="194302"/>
            <a:ext cx="10051991" cy="574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0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0000" cy="68835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7" t="11947" r="31115" b="17723"/>
          <a:stretch/>
        </p:blipFill>
        <p:spPr>
          <a:xfrm>
            <a:off x="6096000" y="10249"/>
            <a:ext cx="6096000" cy="38776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06" y="491165"/>
            <a:ext cx="679032" cy="10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7215" y="2753705"/>
            <a:ext cx="10835070" cy="3551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nl-BE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FIT bevordert </a:t>
            </a:r>
          </a:p>
          <a:p>
            <a:pPr>
              <a:lnSpc>
                <a:spcPct val="90000"/>
              </a:lnSpc>
            </a:pPr>
            <a:r>
              <a:rPr lang="nl-BE" sz="5400" dirty="0">
                <a:solidFill>
                  <a:srgbClr val="00B0F0"/>
                </a:solidFill>
                <a:latin typeface="FlandersArtSans-Medium" panose="00000600000000000000" pitchFamily="2" charset="0"/>
              </a:rPr>
              <a:t>  internationaal ondernemen </a:t>
            </a:r>
          </a:p>
          <a:p>
            <a:pPr>
              <a:lnSpc>
                <a:spcPct val="90000"/>
              </a:lnSpc>
            </a:pPr>
            <a:r>
              <a:rPr lang="nl-BE" sz="5400" dirty="0">
                <a:solidFill>
                  <a:srgbClr val="00B0F0"/>
                </a:solidFill>
                <a:latin typeface="FlandersArtSans-Medium" panose="00000600000000000000" pitchFamily="2" charset="0"/>
              </a:rPr>
              <a:t>     </a:t>
            </a:r>
            <a:r>
              <a:rPr lang="nl-BE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van, naar en in Vlaanderen </a:t>
            </a:r>
          </a:p>
          <a:p>
            <a:pPr algn="ctr">
              <a:lnSpc>
                <a:spcPct val="90000"/>
              </a:lnSpc>
            </a:pPr>
            <a:r>
              <a:rPr lang="nl-BE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      op actieve en duurzame manier</a:t>
            </a:r>
          </a:p>
        </p:txBody>
      </p:sp>
    </p:spTree>
    <p:extLst>
      <p:ext uri="{BB962C8B-B14F-4D97-AF65-F5344CB8AC3E}">
        <p14:creationId xmlns:p14="http://schemas.microsoft.com/office/powerpoint/2010/main" val="25825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u="none" dirty="0"/>
              <a:t>Stel uw vraag – begeleiding en info op maat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dirty="0"/>
          </a:p>
          <a:p>
            <a:r>
              <a:rPr lang="nl-BE" dirty="0"/>
              <a:t>Mini-audit : uw slaagkansen gemeten</a:t>
            </a:r>
          </a:p>
          <a:p>
            <a:pPr lvl="2">
              <a:buFont typeface="Symbol" pitchFamily="18" charset="2"/>
              <a:buChar char="Þ"/>
            </a:pPr>
            <a:r>
              <a:rPr lang="nl-BE" dirty="0"/>
              <a:t> Audit met 90-tal vragen over 8 bedrijfsdomeinen  </a:t>
            </a:r>
          </a:p>
          <a:p>
            <a:pPr lvl="2"/>
            <a:r>
              <a:rPr lang="nl-BE" dirty="0"/>
              <a:t>Afweging tegen gangbare </a:t>
            </a:r>
            <a:r>
              <a:rPr lang="nl-BE" dirty="0" err="1"/>
              <a:t>good</a:t>
            </a:r>
            <a:r>
              <a:rPr lang="nl-BE" dirty="0"/>
              <a:t> </a:t>
            </a:r>
            <a:r>
              <a:rPr lang="nl-BE" dirty="0" err="1"/>
              <a:t>practices</a:t>
            </a:r>
            <a:r>
              <a:rPr lang="nl-BE" dirty="0"/>
              <a:t> en vergelijking met best presterende Vlaamse </a:t>
            </a:r>
            <a:r>
              <a:rPr lang="nl-BE" dirty="0" err="1"/>
              <a:t>KMO’s</a:t>
            </a:r>
            <a:endParaRPr lang="nl-BE" dirty="0"/>
          </a:p>
          <a:p>
            <a:pPr lvl="2"/>
            <a:r>
              <a:rPr lang="nl-BE" dirty="0"/>
              <a:t>Resultaat: </a:t>
            </a:r>
          </a:p>
          <a:p>
            <a:pPr lvl="3"/>
            <a:r>
              <a:rPr lang="nl-BE" dirty="0"/>
              <a:t>Rapport met score/benchmark</a:t>
            </a:r>
          </a:p>
          <a:p>
            <a:pPr lvl="3"/>
            <a:r>
              <a:rPr lang="nl-BE" dirty="0"/>
              <a:t>Concreet </a:t>
            </a:r>
            <a:r>
              <a:rPr lang="nl-BE" b="1" dirty="0"/>
              <a:t>actieplan met verbeterpunten en tips  &amp; </a:t>
            </a:r>
          </a:p>
          <a:p>
            <a:pPr lvl="3">
              <a:buNone/>
            </a:pPr>
            <a:r>
              <a:rPr lang="nl-BE" b="1" dirty="0"/>
              <a:t>aanbevelingen</a:t>
            </a:r>
            <a:r>
              <a:rPr lang="nl-BE" dirty="0"/>
              <a:t> om methodes en processen te optimaliseren</a:t>
            </a:r>
          </a:p>
          <a:p>
            <a:pPr lvl="2"/>
            <a:r>
              <a:rPr lang="nl-BE" dirty="0"/>
              <a:t>Ook beschikbaar voor </a:t>
            </a:r>
            <a:r>
              <a:rPr lang="nl-BE" u="sng" dirty="0"/>
              <a:t>diensten</a:t>
            </a:r>
            <a:r>
              <a:rPr lang="nl-BE" dirty="0"/>
              <a:t>leveranciers</a:t>
            </a:r>
            <a:endParaRPr lang="nl-NL" dirty="0"/>
          </a:p>
          <a:p>
            <a:pPr lvl="1">
              <a:buNone/>
            </a:pPr>
            <a:r>
              <a:rPr lang="nl-BE" dirty="0"/>
              <a:t>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1323" y="3759333"/>
            <a:ext cx="1880118" cy="25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29860" y="1513438"/>
            <a:ext cx="510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BE" sz="5400" b="1" cap="none" spc="0" dirty="0">
                <a:ln/>
                <a:solidFill>
                  <a:schemeClr val="accent4"/>
                </a:solidFill>
                <a:effectLst/>
              </a:rPr>
              <a:t>Exportmeter</a:t>
            </a:r>
          </a:p>
        </p:txBody>
      </p:sp>
    </p:spTree>
    <p:extLst>
      <p:ext uri="{BB962C8B-B14F-4D97-AF65-F5344CB8AC3E}">
        <p14:creationId xmlns:p14="http://schemas.microsoft.com/office/powerpoint/2010/main" val="272360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752600" y="1752601"/>
            <a:ext cx="7162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20000"/>
              </a:spcBef>
              <a:buSzPct val="100000"/>
            </a:pPr>
            <a:endParaRPr lang="nl-BE" sz="2000">
              <a:solidFill>
                <a:srgbClr val="FFFF00"/>
              </a:solidFill>
              <a:latin typeface="Univers" pitchFamily="34" charset="0"/>
              <a:sym typeface="Monotype Sorts" pitchFamily="2" charset="2"/>
            </a:endParaRPr>
          </a:p>
          <a:p>
            <a:pPr marL="381000" indent="-381000">
              <a:spcBef>
                <a:spcPct val="20000"/>
              </a:spcBef>
              <a:buSzPct val="100000"/>
            </a:pPr>
            <a:r>
              <a:rPr lang="nl-BE">
                <a:latin typeface="Univers" pitchFamily="34" charset="0"/>
                <a:cs typeface="Times New Roman" pitchFamily="18" charset="0"/>
              </a:rPr>
              <a:t> </a:t>
            </a:r>
          </a:p>
          <a:p>
            <a:pPr marL="381000" indent="-381000">
              <a:spcBef>
                <a:spcPct val="20000"/>
              </a:spcBef>
              <a:buSzPct val="100000"/>
            </a:pPr>
            <a:endParaRPr lang="nl-BE">
              <a:latin typeface="Univers" pitchFamily="34" charset="0"/>
              <a:cs typeface="Times New Roman" pitchFamily="18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br>
              <a:rPr lang="nl-BE" dirty="0"/>
            </a:br>
            <a:r>
              <a:rPr lang="nl-BE" dirty="0"/>
              <a:t>European </a:t>
            </a:r>
            <a:r>
              <a:rPr lang="nl-BE" dirty="0" err="1"/>
              <a:t>Commission</a:t>
            </a:r>
            <a:r>
              <a:rPr lang="nl-BE" dirty="0"/>
              <a:t> – Access2Markets   </a:t>
            </a:r>
            <a:endParaRPr lang="en-GB" dirty="0"/>
          </a:p>
        </p:txBody>
      </p:sp>
      <p:sp>
        <p:nvSpPr>
          <p:cNvPr id="1946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3088" lvl="1" indent="-381000">
              <a:buNone/>
            </a:pPr>
            <a:r>
              <a:rPr lang="en-US" b="0" dirty="0"/>
              <a:t> </a:t>
            </a:r>
            <a:r>
              <a:rPr lang="nl-BE" b="0" dirty="0"/>
              <a:t>Een goed startpunt voor informatie over tarifaire en reglementaire voorschriften bij invoer in een land buiten de Europese Unie:  </a:t>
            </a:r>
          </a:p>
          <a:p>
            <a:pPr marL="573088" lvl="1" indent="-381000" algn="ctr">
              <a:buNone/>
            </a:pPr>
            <a:r>
              <a:rPr lang="nl-BE" dirty="0"/>
              <a:t>  </a:t>
            </a:r>
            <a:r>
              <a:rPr lang="nl-BE" dirty="0">
                <a:hlinkClick r:id="rId3"/>
              </a:rPr>
              <a:t>https://trade.ec.europa.eu/access-to-markets/nl/home</a:t>
            </a:r>
            <a:endParaRPr lang="nl-BE" dirty="0"/>
          </a:p>
          <a:p>
            <a:pPr marL="573088" lvl="1" indent="-381000" algn="ctr">
              <a:buNone/>
            </a:pPr>
            <a:endParaRPr lang="nl-BE" dirty="0"/>
          </a:p>
          <a:p>
            <a:pPr marL="573088" lvl="1" indent="-381000"/>
            <a:r>
              <a:rPr lang="nl-BE" b="0" dirty="0"/>
              <a:t>Invoerreglementering: vereiste documenten</a:t>
            </a:r>
          </a:p>
          <a:p>
            <a:pPr marL="573088" lvl="1" indent="-381000"/>
            <a:r>
              <a:rPr lang="nl-BE" b="0" dirty="0"/>
              <a:t>Importheffingen en andere tarieven</a:t>
            </a:r>
          </a:p>
          <a:p>
            <a:pPr marL="573088" lvl="1" indent="-381000"/>
            <a:r>
              <a:rPr lang="nl-BE" b="0" dirty="0"/>
              <a:t>Statistieken</a:t>
            </a:r>
          </a:p>
          <a:p>
            <a:pPr marL="573088" lvl="1" indent="-381000">
              <a:buNone/>
            </a:pPr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8" y="4367933"/>
            <a:ext cx="4215850" cy="108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529205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4"/>
            <a:ext cx="12192000" cy="4219575"/>
          </a:xfrm>
          <a:prstGeom prst="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tangle 2"/>
          <p:cNvSpPr/>
          <p:nvPr/>
        </p:nvSpPr>
        <p:spPr>
          <a:xfrm>
            <a:off x="0" y="4003566"/>
            <a:ext cx="12191999" cy="28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00CC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60000" cy="68835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40819"/>
            <a:ext cx="5078941" cy="29175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08073" y="2933951"/>
            <a:ext cx="5816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3. </a:t>
            </a:r>
            <a:r>
              <a:rPr lang="nl-BE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A</a:t>
            </a:r>
            <a:r>
              <a:rPr lang="nl-BE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cties</a:t>
            </a:r>
            <a:r>
              <a:rPr lang="nl-BE" sz="6000" dirty="0" err="1">
                <a:solidFill>
                  <a:srgbClr val="FF0000"/>
                </a:solidFill>
                <a:latin typeface="FlandersArtSans-Medium" panose="00000600000000000000" pitchFamily="2" charset="0"/>
              </a:rPr>
              <a:t>&amp;</a:t>
            </a:r>
            <a:r>
              <a:rPr lang="nl-BE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Events</a:t>
            </a:r>
            <a:endParaRPr lang="nl-BE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8329" y="4302732"/>
            <a:ext cx="10800000" cy="2136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Flanders Investment &amp; Trade regelt voor u: </a:t>
            </a:r>
          </a:p>
          <a:p>
            <a:pPr>
              <a:lnSpc>
                <a:spcPct val="90000"/>
              </a:lnSpc>
            </a:pPr>
            <a:endParaRPr lang="nl-BE" sz="800" dirty="0">
              <a:solidFill>
                <a:schemeClr val="bg1"/>
              </a:solidFill>
              <a:latin typeface="FlandersArtSans-Regular" panose="00000500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Groepszakenreis/missie: Zakelijke ontmoeting met </a:t>
            </a:r>
            <a:r>
              <a:rPr lang="nl-BE" dirty="0" err="1">
                <a:solidFill>
                  <a:schemeClr val="bg1"/>
                </a:solidFill>
                <a:latin typeface="FlandersArtSans-Regular" panose="00000500000000000000" pitchFamily="2" charset="0"/>
              </a:rPr>
              <a:t>aankopers</a:t>
            </a: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, partners, beslissingsnemers, …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Beursdeelname: ontmoet (nieuwe) klanten op topbeurzen wereldwijd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Seminarie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Ontvangst buitenlandse delegaties</a:t>
            </a:r>
          </a:p>
          <a:p>
            <a:pPr algn="r"/>
            <a:r>
              <a:rPr lang="nl-BE" sz="20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Surf naar </a:t>
            </a:r>
            <a:r>
              <a:rPr lang="nl-BE" sz="2000" dirty="0">
                <a:solidFill>
                  <a:schemeClr val="bg1"/>
                </a:solidFill>
                <a:latin typeface="Flanders Art Sans Medium" panose="00000600000000000000" pitchFamily="50" charset="0"/>
              </a:rPr>
              <a:t>FLANDERS</a:t>
            </a:r>
            <a:r>
              <a:rPr lang="nl-BE" sz="20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TRADE.BE</a:t>
            </a:r>
          </a:p>
        </p:txBody>
      </p:sp>
    </p:spTree>
    <p:extLst>
      <p:ext uri="{BB962C8B-B14F-4D97-AF65-F5344CB8AC3E}">
        <p14:creationId xmlns:p14="http://schemas.microsoft.com/office/powerpoint/2010/main" val="13825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7EC92F-12DD-4989-83DE-690255243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348" y="663190"/>
            <a:ext cx="3354026" cy="47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83450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78194"/>
            <a:ext cx="10515600" cy="1047431"/>
          </a:xfrm>
        </p:spPr>
        <p:txBody>
          <a:bodyPr>
            <a:normAutofit fontScale="90000"/>
          </a:bodyPr>
          <a:lstStyle/>
          <a:p>
            <a: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  <a:t>Neem deel aan een actie</a:t>
            </a:r>
            <a:b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</a:br>
            <a:br>
              <a:rPr lang="nl-BE" dirty="0"/>
            </a:br>
            <a:r>
              <a:rPr lang="nl-BE" b="0" u="none" dirty="0"/>
              <a:t> 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B34AAE-0D9F-415C-A0A9-BA08CEB80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5240"/>
            <a:ext cx="10886536" cy="350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781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  <a:t>Neem deel aan een actie</a:t>
            </a:r>
            <a:b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</a:br>
            <a:br>
              <a:rPr lang="nl-BE" dirty="0"/>
            </a:br>
            <a:r>
              <a:rPr lang="nl-BE" b="0" u="none" dirty="0"/>
              <a:t> 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AAA105-EEC8-4806-B8D5-AA440544B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71" y="2103757"/>
            <a:ext cx="9978857" cy="24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781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  <a:t>Neem deel aan een actie</a:t>
            </a:r>
            <a:b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</a:br>
            <a:br>
              <a:rPr lang="nl-BE" dirty="0"/>
            </a:br>
            <a:r>
              <a:rPr lang="nl-BE" b="0" u="none" dirty="0"/>
              <a:t> 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C602F-48EC-4964-8A14-2CD1D4BBF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58324"/>
            <a:ext cx="10363200" cy="354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0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  <a:t>Neem deel aan een actie</a:t>
            </a:r>
            <a:b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</a:br>
            <a:b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</a:br>
            <a:r>
              <a:rPr lang="nl-BE" sz="2000" b="0" u="none" dirty="0">
                <a:solidFill>
                  <a:schemeClr val="tx1"/>
                </a:solidFill>
                <a:latin typeface="FlandersArtSans-Medium" panose="00000600000000000000" pitchFamily="2" charset="0"/>
                <a:hlinkClick r:id="rId2"/>
              </a:rPr>
              <a:t>www.veroverdewereld.be</a:t>
            </a:r>
            <a:r>
              <a:rPr lang="nl-BE" sz="2000" b="0" u="none" dirty="0">
                <a:solidFill>
                  <a:schemeClr val="tx1"/>
                </a:solidFill>
                <a:latin typeface="FlandersArtSans-Medium" panose="00000600000000000000" pitchFamily="2" charset="0"/>
              </a:rPr>
              <a:t> :</a:t>
            </a:r>
            <a:br>
              <a:rPr lang="nl-BE" dirty="0"/>
            </a:br>
            <a:r>
              <a:rPr lang="nl-BE" b="0" u="none" dirty="0"/>
              <a:t> 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44352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07F600B-8F74-4A38-A02E-FB318F0AC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278" y="2961330"/>
            <a:ext cx="10792858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3C3ED8-F0AA-485E-B2D3-D3E06B10E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980" y="3195963"/>
            <a:ext cx="11031022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45ED1-F140-48A0-9E79-52847BC90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034" y="2032165"/>
            <a:ext cx="7497747" cy="360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4"/>
            <a:ext cx="12192000" cy="4219575"/>
          </a:xfrm>
          <a:prstGeom prst="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tangle 2"/>
          <p:cNvSpPr/>
          <p:nvPr/>
        </p:nvSpPr>
        <p:spPr>
          <a:xfrm>
            <a:off x="1" y="4003566"/>
            <a:ext cx="12191999" cy="2880000"/>
          </a:xfrm>
          <a:prstGeom prst="rect">
            <a:avLst/>
          </a:prstGeom>
          <a:solidFill>
            <a:srgbClr val="52B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00CC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60000" cy="68835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888315" y="2254955"/>
            <a:ext cx="4686868" cy="1701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4. Subsidies </a:t>
            </a:r>
            <a:r>
              <a:rPr lang="nl-BE" sz="6000" dirty="0">
                <a:solidFill>
                  <a:srgbClr val="F2693C"/>
                </a:solidFill>
                <a:latin typeface="FlandersArtSans-Medium" panose="00000600000000000000" pitchFamily="2" charset="0"/>
              </a:rPr>
              <a:t>&amp;</a:t>
            </a:r>
          </a:p>
          <a:p>
            <a:pPr>
              <a:lnSpc>
                <a:spcPct val="70000"/>
              </a:lnSpc>
            </a:pPr>
            <a:r>
              <a:rPr lang="nl-BE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Financiering</a:t>
            </a:r>
            <a:endParaRPr lang="nl-BE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315" y="4312597"/>
            <a:ext cx="10800000" cy="2261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endParaRPr lang="nl-BE" sz="800" dirty="0">
              <a:solidFill>
                <a:schemeClr val="bg1"/>
              </a:solidFill>
              <a:latin typeface="FlandersArtSans-Regular" panose="00000500000000000000" pitchFamily="2" charset="0"/>
            </a:endParaRPr>
          </a:p>
          <a:p>
            <a:pPr>
              <a:lnSpc>
                <a:spcPct val="90000"/>
              </a:lnSpc>
            </a:pPr>
            <a:endParaRPr lang="nl-BE" sz="800" dirty="0">
              <a:solidFill>
                <a:schemeClr val="bg1"/>
              </a:solidFill>
              <a:latin typeface="FlandersArtSans-Regular" panose="00000500000000000000" pitchFamily="2" charset="0"/>
            </a:endParaRPr>
          </a:p>
          <a:p>
            <a:pPr>
              <a:lnSpc>
                <a:spcPct val="90000"/>
              </a:lnSpc>
            </a:pPr>
            <a:endParaRPr lang="nl-BE" sz="800" dirty="0">
              <a:solidFill>
                <a:schemeClr val="bg1"/>
              </a:solidFill>
              <a:latin typeface="FlandersArtSans-Regular" panose="00000500000000000000" pitchFamily="2" charset="0"/>
            </a:endParaRPr>
          </a:p>
          <a:p>
            <a:pPr>
              <a:lnSpc>
                <a:spcPct val="90000"/>
              </a:lnSpc>
            </a:pPr>
            <a:endParaRPr lang="nl-BE" sz="800" dirty="0">
              <a:solidFill>
                <a:schemeClr val="bg1"/>
              </a:solidFill>
              <a:latin typeface="FlandersArtSans-Regular" panose="00000500000000000000" pitchFamily="2" charset="0"/>
            </a:endParaRPr>
          </a:p>
          <a:p>
            <a:pPr>
              <a:lnSpc>
                <a:spcPct val="90000"/>
              </a:lnSpc>
            </a:pPr>
            <a:endParaRPr lang="nl-BE" sz="800" dirty="0">
              <a:solidFill>
                <a:schemeClr val="bg1"/>
              </a:solidFill>
              <a:latin typeface="FlandersArtSans-Regular" panose="00000500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  <a:latin typeface="FlandersArtSans-Regular" panose="00000500000000000000" pitchFamily="2" charset="0"/>
              </a:rPr>
              <a:t>Exportbevorderende</a:t>
            </a: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 financiële steun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Advies over financiering van internationale projecten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1"/>
              </a:solidFill>
              <a:latin typeface="FlandersArtSans-Regular" panose="00000500000000000000" pitchFamily="2" charset="0"/>
            </a:endParaRP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1"/>
              </a:solidFill>
              <a:latin typeface="FlandersArtSans-Regular" panose="00000500000000000000" pitchFamily="2" charset="0"/>
            </a:endParaRP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bg1"/>
              </a:solidFill>
              <a:latin typeface="FlandersArtSans-Regular" panose="00000500000000000000" pitchFamily="2" charset="0"/>
            </a:endParaRPr>
          </a:p>
          <a:p>
            <a:pPr marL="0" lvl="1" algn="r">
              <a:lnSpc>
                <a:spcPct val="90000"/>
              </a:lnSpc>
            </a:pPr>
            <a:r>
              <a:rPr lang="nl-BE" sz="20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Surf naar </a:t>
            </a:r>
            <a:r>
              <a:rPr lang="nl-BE" sz="2000" dirty="0">
                <a:solidFill>
                  <a:schemeClr val="bg1"/>
                </a:solidFill>
                <a:latin typeface="Flanders Art Sans Medium" panose="00000600000000000000" pitchFamily="50" charset="0"/>
              </a:rPr>
              <a:t>FLANDERS</a:t>
            </a:r>
            <a:r>
              <a:rPr lang="nl-BE" sz="20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TRADE.BE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84" y="-88267"/>
            <a:ext cx="6113132" cy="81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0000" cy="68835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7" t="11947" r="31115" b="17723"/>
          <a:stretch/>
        </p:blipFill>
        <p:spPr>
          <a:xfrm>
            <a:off x="6096000" y="10249"/>
            <a:ext cx="6096000" cy="38776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06" y="491165"/>
            <a:ext cx="679032" cy="10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7215" y="2753705"/>
            <a:ext cx="10835070" cy="3551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endParaRPr lang="nl-BE" sz="5400" dirty="0">
              <a:solidFill>
                <a:schemeClr val="tx1">
                  <a:lumMod val="75000"/>
                  <a:lumOff val="25000"/>
                </a:schemeClr>
              </a:solidFill>
              <a:latin typeface="FlandersArtSans-Medium" panose="000006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nl-BE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Hoe word ik </a:t>
            </a:r>
            <a:r>
              <a:rPr lang="nl-BE" sz="5400" dirty="0">
                <a:solidFill>
                  <a:srgbClr val="00B0F0"/>
                </a:solidFill>
                <a:latin typeface="FlandersArtSans-Medium" panose="00000600000000000000" pitchFamily="2" charset="0"/>
              </a:rPr>
              <a:t>klant </a:t>
            </a:r>
            <a:r>
              <a:rPr lang="nl-BE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bij</a:t>
            </a:r>
          </a:p>
          <a:p>
            <a:pPr>
              <a:lnSpc>
                <a:spcPct val="90000"/>
              </a:lnSpc>
            </a:pPr>
            <a:r>
              <a:rPr lang="nl-BE" sz="5400" dirty="0">
                <a:solidFill>
                  <a:srgbClr val="00B0F0"/>
                </a:solidFill>
                <a:latin typeface="FlandersArtSans-Medium" panose="00000600000000000000" pitchFamily="2" charset="0"/>
              </a:rPr>
              <a:t>  </a:t>
            </a:r>
            <a:r>
              <a:rPr lang="nl-BE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Flanders Investment &amp; Trade</a:t>
            </a:r>
            <a:r>
              <a:rPr lang="nl-BE" sz="5400" dirty="0">
                <a:solidFill>
                  <a:srgbClr val="00B0F0"/>
                </a:solidFill>
                <a:latin typeface="FlandersArtSans-Medium" panose="00000600000000000000" pitchFamily="2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nl-BE" sz="5400" dirty="0">
                <a:solidFill>
                  <a:srgbClr val="00B0F0"/>
                </a:solidFill>
                <a:latin typeface="FlandersArtSans-Medium" panose="00000600000000000000" pitchFamily="2" charset="0"/>
              </a:rPr>
              <a:t>     </a:t>
            </a:r>
            <a:endParaRPr lang="nl-BE" sz="5400" dirty="0">
              <a:solidFill>
                <a:schemeClr val="tx1">
                  <a:lumMod val="75000"/>
                  <a:lumOff val="25000"/>
                </a:schemeClr>
              </a:solidFill>
              <a:latin typeface="FlandersArtSans-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4003566"/>
            <a:ext cx="12191999" cy="28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60000" cy="68835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881478" y="4438626"/>
            <a:ext cx="10789044" cy="18716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nl-BE" sz="50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ieder bedrijf </a:t>
            </a:r>
          </a:p>
          <a:p>
            <a:pPr>
              <a:lnSpc>
                <a:spcPct val="90000"/>
              </a:lnSpc>
            </a:pPr>
            <a:r>
              <a:rPr lang="nl-BE" sz="50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 met een vestiging in Vlaanderen </a:t>
            </a:r>
          </a:p>
          <a:p>
            <a:pPr algn="ctr">
              <a:lnSpc>
                <a:spcPct val="90000"/>
              </a:lnSpc>
            </a:pPr>
            <a:r>
              <a:rPr lang="nl-BE" sz="50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  dat wil internationaal ondernemen</a:t>
            </a:r>
            <a:endParaRPr lang="nl-BE" sz="5000" dirty="0">
              <a:solidFill>
                <a:schemeClr val="tx1">
                  <a:lumMod val="75000"/>
                  <a:lumOff val="25000"/>
                </a:schemeClr>
              </a:solidFill>
              <a:latin typeface="FlandersArtSans-Medium" panose="00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73" y="602894"/>
            <a:ext cx="4650305" cy="37785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1478" y="3096369"/>
            <a:ext cx="4995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nl-BE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Onze</a:t>
            </a:r>
            <a:r>
              <a:rPr lang="nl-BE" sz="60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</a:t>
            </a:r>
            <a:r>
              <a:rPr lang="nl-BE" sz="6000" dirty="0">
                <a:solidFill>
                  <a:srgbClr val="EA2352"/>
                </a:solidFill>
                <a:latin typeface="FlandersArtSans-Medium" panose="00000600000000000000" pitchFamily="2" charset="0"/>
              </a:rPr>
              <a:t>klanten</a:t>
            </a:r>
            <a:r>
              <a:rPr lang="nl-BE" sz="60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936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883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  <a:t>Stap 1: Registreer u op onze website</a:t>
            </a:r>
            <a:b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</a:br>
            <a:br>
              <a:rPr lang="nl-BE" dirty="0"/>
            </a:br>
            <a:r>
              <a:rPr lang="nl-BE" b="0" u="none" dirty="0"/>
              <a:t> 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772" y="1451135"/>
            <a:ext cx="7961044" cy="1195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5465"/>
          <a:stretch/>
        </p:blipFill>
        <p:spPr>
          <a:xfrm>
            <a:off x="1441190" y="2691566"/>
            <a:ext cx="8634208" cy="334347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928493" y="1253984"/>
            <a:ext cx="1078543" cy="6201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21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883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  <a:t>Stap 2: Geef uw voorkeuren aan</a:t>
            </a:r>
            <a:b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</a:br>
            <a:br>
              <a:rPr lang="nl-BE" dirty="0"/>
            </a:br>
            <a:r>
              <a:rPr lang="nl-BE" b="0" u="none" dirty="0"/>
              <a:t> 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6672"/>
            <a:ext cx="3472543" cy="4551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7738" y="1825625"/>
            <a:ext cx="5297214" cy="3198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U beslist!</a:t>
            </a:r>
          </a:p>
          <a:p>
            <a:endParaRPr lang="nl-BE" sz="2400" dirty="0">
              <a:solidFill>
                <a:schemeClr val="tx1">
                  <a:lumMod val="75000"/>
                  <a:lumOff val="25000"/>
                </a:schemeClr>
              </a:solidFill>
              <a:latin typeface="FlandersArtSans-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Exportmarkten van uw voorkeur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Sectoren van uw voorkeur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Abonnementen: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Wekelijkse nieuwsbrief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Mailings</a:t>
            </a:r>
            <a:endParaRPr lang="nl-BE" sz="2400" dirty="0">
              <a:solidFill>
                <a:schemeClr val="tx1">
                  <a:lumMod val="75000"/>
                  <a:lumOff val="25000"/>
                </a:schemeClr>
              </a:solidFill>
              <a:latin typeface="FlandersArtSans-Medium" panose="000006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Magazine</a:t>
            </a:r>
          </a:p>
        </p:txBody>
      </p:sp>
    </p:spTree>
    <p:extLst>
      <p:ext uri="{BB962C8B-B14F-4D97-AF65-F5344CB8AC3E}">
        <p14:creationId xmlns:p14="http://schemas.microsoft.com/office/powerpoint/2010/main" val="278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883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  <a:t>Vraag een gesprek aan met onze adviseurs</a:t>
            </a:r>
            <a:b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</a:br>
            <a:br>
              <a:rPr lang="nl-BE" dirty="0"/>
            </a:br>
            <a:r>
              <a:rPr lang="nl-BE" b="0" u="none" dirty="0"/>
              <a:t> 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C0594-C5F0-4B8F-8BEF-1677815F2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73" y="1228121"/>
            <a:ext cx="9628741" cy="455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7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960" y="3289136"/>
            <a:ext cx="10495280" cy="1827888"/>
          </a:xfrm>
        </p:spPr>
        <p:txBody>
          <a:bodyPr/>
          <a:lstStyle/>
          <a:p>
            <a:pPr algn="ctr"/>
            <a:r>
              <a:rPr lang="nl-BE" sz="2800" u="none" dirty="0"/>
              <a:t>Marc Van der Linden -  adviseur internationaal ondernemen FIT </a:t>
            </a:r>
            <a:br>
              <a:rPr lang="nl-BE" sz="2800" u="none" dirty="0"/>
            </a:br>
            <a:r>
              <a:rPr lang="nl-BE" sz="2800" u="none" dirty="0">
                <a:hlinkClick r:id="rId2"/>
              </a:rPr>
              <a:t>marc.vanderlinden@fitagency.be</a:t>
            </a:r>
            <a:br>
              <a:rPr lang="nl-BE" sz="2800" u="none" dirty="0"/>
            </a:br>
            <a:r>
              <a:rPr lang="nl-BE" sz="2800" u="none" dirty="0"/>
              <a:t>+32 3 203 55 76</a:t>
            </a:r>
            <a:br>
              <a:rPr lang="nl-BE" sz="2800" u="none" dirty="0"/>
            </a:br>
            <a:endParaRPr lang="nl-BE" sz="2800" u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Koningin Elisabethlei 18</a:t>
            </a:r>
          </a:p>
          <a:p>
            <a:r>
              <a:rPr lang="nl-BE" dirty="0"/>
              <a:t>2018 Antwerpen</a:t>
            </a:r>
          </a:p>
          <a:p>
            <a:r>
              <a:rPr lang="nl-BE" dirty="0"/>
              <a:t>+32 3 203 55 70</a:t>
            </a:r>
          </a:p>
        </p:txBody>
      </p:sp>
    </p:spTree>
    <p:extLst>
      <p:ext uri="{BB962C8B-B14F-4D97-AF65-F5344CB8AC3E}">
        <p14:creationId xmlns:p14="http://schemas.microsoft.com/office/powerpoint/2010/main" val="276432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78000"/>
            <a:ext cx="12192000" cy="2880000"/>
          </a:xfrm>
          <a:prstGeom prst="rect">
            <a:avLst/>
          </a:prstGeom>
          <a:solidFill>
            <a:srgbClr val="B2C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5" t="11947" r="31115" b="17723"/>
          <a:stretch/>
        </p:blipFill>
        <p:spPr>
          <a:xfrm>
            <a:off x="7120844" y="0"/>
            <a:ext cx="5071156" cy="34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60000" cy="68835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06" y="491165"/>
            <a:ext cx="679032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1" y="887023"/>
            <a:ext cx="7168319" cy="28292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8016" y="4529402"/>
            <a:ext cx="10800000" cy="1777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nl-BE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FIT staat </a:t>
            </a:r>
            <a:r>
              <a:rPr lang="nl-BE" sz="50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dicht bij u</a:t>
            </a:r>
          </a:p>
          <a:p>
            <a:pPr algn="ctr">
              <a:lnSpc>
                <a:spcPct val="80000"/>
              </a:lnSpc>
            </a:pPr>
            <a:r>
              <a:rPr lang="nl-BE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met een aanspreekpunt </a:t>
            </a:r>
          </a:p>
          <a:p>
            <a:pPr algn="r">
              <a:lnSpc>
                <a:spcPct val="80000"/>
              </a:lnSpc>
            </a:pPr>
            <a:r>
              <a:rPr lang="nl-BE" sz="50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in uw provincie</a:t>
            </a:r>
            <a:r>
              <a:rPr lang="nl-BE" sz="5400" dirty="0">
                <a:solidFill>
                  <a:srgbClr val="00B0F0"/>
                </a:solidFill>
                <a:latin typeface="FlandersArtSans-Medium" panose="00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2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03566"/>
            <a:ext cx="12192000" cy="2880000"/>
          </a:xfrm>
          <a:prstGeom prst="rect">
            <a:avLst/>
          </a:prstGeom>
          <a:solidFill>
            <a:srgbClr val="B2C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5" t="11947" r="31115" b="17723"/>
          <a:stretch/>
        </p:blipFill>
        <p:spPr>
          <a:xfrm>
            <a:off x="7120844" y="0"/>
            <a:ext cx="5071156" cy="34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60000" cy="68835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06" y="491165"/>
            <a:ext cx="679032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6" y="376516"/>
            <a:ext cx="7318330" cy="4573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5511" y="4582317"/>
            <a:ext cx="10800000" cy="1774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nl-BE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Dicht bij uw markt</a:t>
            </a:r>
          </a:p>
          <a:p>
            <a:pPr algn="ctr">
              <a:lnSpc>
                <a:spcPct val="80000"/>
              </a:lnSpc>
            </a:pPr>
            <a:r>
              <a:rPr lang="nl-BE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Met een </a:t>
            </a:r>
            <a:r>
              <a:rPr lang="nl-BE" sz="50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wereldwijd netwerk </a:t>
            </a:r>
            <a:r>
              <a:rPr lang="nl-BE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van</a:t>
            </a:r>
          </a:p>
          <a:p>
            <a:pPr algn="r">
              <a:lnSpc>
                <a:spcPct val="80000"/>
              </a:lnSpc>
            </a:pPr>
            <a:r>
              <a:rPr lang="nl-BE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 meer dan 90 kantoren</a:t>
            </a:r>
            <a:endParaRPr lang="nl-BE" sz="50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03566"/>
            <a:ext cx="12192000" cy="2880000"/>
          </a:xfrm>
          <a:prstGeom prst="rect">
            <a:avLst/>
          </a:prstGeom>
          <a:solidFill>
            <a:srgbClr val="B2C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5" t="11947" r="31115" b="17723"/>
          <a:stretch/>
        </p:blipFill>
        <p:spPr>
          <a:xfrm>
            <a:off x="7120844" y="0"/>
            <a:ext cx="5071156" cy="34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60000" cy="68835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06" y="491165"/>
            <a:ext cx="679032" cy="10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4095" y="4667250"/>
            <a:ext cx="10800000" cy="1693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Agentschap Innoveren &amp; Ondernemen; </a:t>
            </a:r>
            <a:r>
              <a:rPr lang="nl-B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Agoria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; </a:t>
            </a:r>
            <a:r>
              <a:rPr lang="nl-B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Antwerp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 World </a:t>
            </a:r>
            <a:r>
              <a:rPr lang="nl-B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Diamond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 Centre; AWEX; Brussels Invest &amp; Export; Delcredere; Departement Internationaal Vlaanderen; </a:t>
            </a:r>
            <a:r>
              <a:rPr lang="nl-B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essenscia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; </a:t>
            </a:r>
            <a:r>
              <a:rPr lang="nl-B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Fedustria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; Flanders DC; Flanders </a:t>
            </a:r>
            <a:r>
              <a:rPr lang="nl-B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Cleantech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 Association; Flanders’ Care; </a:t>
            </a:r>
            <a:r>
              <a:rPr lang="nl-B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Fevia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 Vlaanderen; Federale Overheidsdienst Buitenlandse Zaken, Buitenlandse Handel en Ontwikkelingssamenwerking; Universiteiten &amp; hogescholen; UNIZO Internationaal; VLAM; </a:t>
            </a:r>
            <a:r>
              <a:rPr lang="nl-B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Voka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 …</a:t>
            </a:r>
          </a:p>
          <a:p>
            <a:pPr>
              <a:lnSpc>
                <a:spcPct val="80000"/>
              </a:lnSpc>
            </a:pPr>
            <a:endParaRPr lang="nl-BE" sz="2000" dirty="0">
              <a:solidFill>
                <a:schemeClr val="tx1">
                  <a:lumMod val="75000"/>
                  <a:lumOff val="25000"/>
                </a:schemeClr>
              </a:solidFill>
              <a:latin typeface="FlandersArtSans-Medium" panose="00000600000000000000" pitchFamily="2" charset="0"/>
            </a:endParaRPr>
          </a:p>
          <a:p>
            <a:pPr algn="r">
              <a:lnSpc>
                <a:spcPct val="80000"/>
              </a:lnSpc>
            </a:pPr>
            <a:r>
              <a:rPr lang="nl-BE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Enkele van onze vele </a:t>
            </a:r>
            <a:r>
              <a:rPr lang="nl-BE" sz="50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partners</a:t>
            </a:r>
            <a:endParaRPr lang="nl-BE" sz="5000" dirty="0">
              <a:solidFill>
                <a:schemeClr val="tx1">
                  <a:lumMod val="75000"/>
                  <a:lumOff val="25000"/>
                </a:schemeClr>
              </a:solidFill>
              <a:latin typeface="FlandersArtSans-Medium" panose="00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45"/>
          <a:stretch/>
        </p:blipFill>
        <p:spPr>
          <a:xfrm>
            <a:off x="360000" y="491165"/>
            <a:ext cx="8280599" cy="392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4"/>
            <a:ext cx="12192000" cy="4219575"/>
          </a:xfrm>
          <a:prstGeom prst="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tangle 2"/>
          <p:cNvSpPr/>
          <p:nvPr/>
        </p:nvSpPr>
        <p:spPr>
          <a:xfrm>
            <a:off x="1" y="4003566"/>
            <a:ext cx="12191999" cy="28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00CC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60000" cy="68835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888316" y="1798466"/>
            <a:ext cx="57788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FlandersArtSans-Medium" panose="00000600000000000000" pitchFamily="2" charset="0"/>
              </a:rPr>
              <a:t>1. Laat u gratis informeren!</a:t>
            </a:r>
            <a:endParaRPr lang="nl-BE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315" y="4312597"/>
            <a:ext cx="10800000" cy="2261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Flanders Investment &amp; Trade informeert u.</a:t>
            </a:r>
          </a:p>
          <a:p>
            <a:pPr>
              <a:lnSpc>
                <a:spcPct val="90000"/>
              </a:lnSpc>
            </a:pPr>
            <a:endParaRPr lang="nl-BE" sz="800" dirty="0">
              <a:solidFill>
                <a:schemeClr val="bg1"/>
              </a:solidFill>
              <a:latin typeface="FlandersArtSans-Regular" panose="00000500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Leidraden voor internationaal ondernemen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Nieuws van buitenlandse markten</a:t>
            </a:r>
          </a:p>
          <a:p>
            <a:pPr lvl="1"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Beursverslagen  •  Opportuniteiten  •  Reglementeringsnieuws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Marktstudies</a:t>
            </a:r>
          </a:p>
          <a:p>
            <a:pPr lvl="1"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Analyses van kansrijke sectoren en andere thema’s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Handelsvoorstellen</a:t>
            </a:r>
          </a:p>
          <a:p>
            <a:pPr marL="457200" lvl="2"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  <a:latin typeface="FlandersArtSans-Regular" panose="00000500000000000000" pitchFamily="2" charset="0"/>
              </a:rPr>
              <a:t>“Chinese firma zoekt leveranciers van chocolade” • Tenders</a:t>
            </a:r>
          </a:p>
          <a:p>
            <a:pPr algn="r"/>
            <a:r>
              <a:rPr lang="nl-BE" sz="20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Surf naar </a:t>
            </a:r>
            <a:r>
              <a:rPr lang="nl-BE" sz="2000" dirty="0">
                <a:solidFill>
                  <a:schemeClr val="bg1"/>
                </a:solidFill>
                <a:latin typeface="Flanders Art Sans Medium" panose="00000600000000000000" pitchFamily="50" charset="0"/>
              </a:rPr>
              <a:t>FLANDERS</a:t>
            </a:r>
            <a:r>
              <a:rPr lang="nl-BE" sz="20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TRADE.BE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22"/>
          <a:stretch/>
        </p:blipFill>
        <p:spPr>
          <a:xfrm>
            <a:off x="6667145" y="530942"/>
            <a:ext cx="5524856" cy="36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  <a:t>Laat u gratis informeren (1)</a:t>
            </a:r>
            <a:br>
              <a:rPr lang="nl-BE" dirty="0"/>
            </a:br>
            <a:r>
              <a:rPr lang="nl-BE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55" y="1441485"/>
            <a:ext cx="2576305" cy="414165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14" y="1441485"/>
            <a:ext cx="2588814" cy="416461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50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0" u="none" dirty="0">
                <a:solidFill>
                  <a:srgbClr val="00B0F0"/>
                </a:solidFill>
                <a:latin typeface="FlandersArtSans-Medium" panose="00000600000000000000" pitchFamily="2" charset="0"/>
              </a:rPr>
              <a:t>Laat u gratis informeren (2)</a:t>
            </a:r>
            <a:br>
              <a:rPr lang="nl-BE" dirty="0"/>
            </a:br>
            <a:r>
              <a:rPr lang="nl-BE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41" y="1425533"/>
            <a:ext cx="2576305" cy="414165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168419-D71F-4779-848E-830116F65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268" y="1425533"/>
            <a:ext cx="7003915" cy="39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6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1013</Words>
  <Application>Microsoft Office PowerPoint</Application>
  <PresentationFormat>Widescreen</PresentationFormat>
  <Paragraphs>223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Flanders Art Sans Medium</vt:lpstr>
      <vt:lpstr>FlandersArtSans-Medium</vt:lpstr>
      <vt:lpstr>FlandersArtSans-Regular</vt:lpstr>
      <vt:lpstr>Symbol</vt:lpstr>
      <vt:lpstr>Univers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Laat u gratis informeren (1)  </vt:lpstr>
      <vt:lpstr>Laat u gratis informeren (2)  </vt:lpstr>
      <vt:lpstr>Laat u gratis informeren (3) Marktstudies   </vt:lpstr>
      <vt:lpstr>Laat u gratis informeren (4) wekelijkse FIT Nieuwbrief, Wereldwijs magazine, mailings op maat, aankondigingen,…   </vt:lpstr>
      <vt:lpstr>Laat u gratis informeren (5) FIT-website… Exportgids   </vt:lpstr>
      <vt:lpstr>Laat u gratis informeren (6) FIT-website… Exportgids   </vt:lpstr>
      <vt:lpstr>Laat u gratis informeren (7) FIT-website… landendossiers   </vt:lpstr>
      <vt:lpstr>PowerPoint Presentation</vt:lpstr>
      <vt:lpstr>Stel uw vraag – begeleiding en info op maat</vt:lpstr>
      <vt:lpstr>Stel uw vraag – begeleiding en info op maat</vt:lpstr>
      <vt:lpstr>PowerPoint Presentation</vt:lpstr>
      <vt:lpstr> </vt:lpstr>
      <vt:lpstr>Stel uw vraag – begeleiding en info op maat</vt:lpstr>
      <vt:lpstr> European Commission – Access2Markets   </vt:lpstr>
      <vt:lpstr>PowerPoint Presentation</vt:lpstr>
      <vt:lpstr>PowerPoint Presentation</vt:lpstr>
      <vt:lpstr>Neem deel aan een actie    </vt:lpstr>
      <vt:lpstr>Neem deel aan een actie    </vt:lpstr>
      <vt:lpstr>Neem deel aan een actie    </vt:lpstr>
      <vt:lpstr>Neem deel aan een actie  www.veroverdewereld.be :   </vt:lpstr>
      <vt:lpstr>PowerPoint Presentation</vt:lpstr>
      <vt:lpstr>PowerPoint Presentation</vt:lpstr>
      <vt:lpstr>Stap 1: Registreer u op onze website    </vt:lpstr>
      <vt:lpstr>Stap 2: Geef uw voorkeuren aan    </vt:lpstr>
      <vt:lpstr>Vraag een gesprek aan met onze adviseurs    </vt:lpstr>
      <vt:lpstr>Marc Van der Linden -  adviseur internationaal ondernemen FIT  marc.vanderlinden@fitagency.be +32 3 203 55 76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Van der Linden</dc:creator>
  <cp:lastModifiedBy>Marc Van der Linden</cp:lastModifiedBy>
  <cp:revision>3</cp:revision>
  <dcterms:created xsi:type="dcterms:W3CDTF">2020-01-09T12:16:06Z</dcterms:created>
  <dcterms:modified xsi:type="dcterms:W3CDTF">2023-02-27T08:44:03Z</dcterms:modified>
</cp:coreProperties>
</file>