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30"/>
  </p:notesMasterIdLst>
  <p:handoutMasterIdLst>
    <p:handoutMasterId r:id="rId31"/>
  </p:handoutMasterIdLst>
  <p:sldIdLst>
    <p:sldId id="263" r:id="rId5"/>
    <p:sldId id="468" r:id="rId6"/>
    <p:sldId id="469" r:id="rId7"/>
    <p:sldId id="504" r:id="rId8"/>
    <p:sldId id="505" r:id="rId9"/>
    <p:sldId id="506" r:id="rId10"/>
    <p:sldId id="507" r:id="rId11"/>
    <p:sldId id="502" r:id="rId12"/>
    <p:sldId id="503" r:id="rId13"/>
    <p:sldId id="510" r:id="rId14"/>
    <p:sldId id="499" r:id="rId15"/>
    <p:sldId id="491" r:id="rId16"/>
    <p:sldId id="323" r:id="rId17"/>
    <p:sldId id="405" r:id="rId18"/>
    <p:sldId id="415" r:id="rId19"/>
    <p:sldId id="401" r:id="rId20"/>
    <p:sldId id="413" r:id="rId21"/>
    <p:sldId id="416" r:id="rId22"/>
    <p:sldId id="496" r:id="rId23"/>
    <p:sldId id="495" r:id="rId24"/>
    <p:sldId id="408" r:id="rId25"/>
    <p:sldId id="497" r:id="rId26"/>
    <p:sldId id="420" r:id="rId27"/>
    <p:sldId id="498" r:id="rId28"/>
    <p:sldId id="28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F2E"/>
    <a:srgbClr val="052154"/>
    <a:srgbClr val="525252"/>
    <a:srgbClr val="747168"/>
    <a:srgbClr val="FCC011"/>
    <a:srgbClr val="E3263C"/>
    <a:srgbClr val="16ADEC"/>
    <a:srgbClr val="C20012"/>
    <a:srgbClr val="8C26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4" autoAdjust="0"/>
    <p:restoredTop sz="94640" autoAdjust="0"/>
  </p:normalViewPr>
  <p:slideViewPr>
    <p:cSldViewPr snapToGrid="0" snapToObjects="1">
      <p:cViewPr varScale="1">
        <p:scale>
          <a:sx n="120" d="100"/>
          <a:sy n="120" d="100"/>
        </p:scale>
        <p:origin x="174" y="11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152" d="100"/>
          <a:sy n="152" d="100"/>
        </p:scale>
        <p:origin x="-519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AFDA01-25E7-6E4D-B04E-411CE2BDAB4C}" type="datetimeFigureOut">
              <a:rPr lang="nl-NL" smtClean="0"/>
              <a:t>27-2-2023</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7EB26E-1F11-FF4D-8BD1-6BDDFF759A2A}" type="slidenum">
              <a:rPr lang="nl-NL" smtClean="0"/>
              <a:t>‹#›</a:t>
            </a:fld>
            <a:endParaRPr lang="nl-NL"/>
          </a:p>
        </p:txBody>
      </p:sp>
    </p:spTree>
    <p:extLst>
      <p:ext uri="{BB962C8B-B14F-4D97-AF65-F5344CB8AC3E}">
        <p14:creationId xmlns:p14="http://schemas.microsoft.com/office/powerpoint/2010/main" val="2910190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AFA8F8-5D6B-724B-9FD2-47D3222C09F0}" type="datetimeFigureOut">
              <a:rPr lang="nl-NL" smtClean="0"/>
              <a:t>27-2-2023</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2A20C3-9EAC-4145-A84B-506D3EC2B9D3}" type="slidenum">
              <a:rPr lang="nl-NL" smtClean="0"/>
              <a:t>‹#›</a:t>
            </a:fld>
            <a:endParaRPr lang="nl-NL"/>
          </a:p>
        </p:txBody>
      </p:sp>
    </p:spTree>
    <p:extLst>
      <p:ext uri="{BB962C8B-B14F-4D97-AF65-F5344CB8AC3E}">
        <p14:creationId xmlns:p14="http://schemas.microsoft.com/office/powerpoint/2010/main" val="5330758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baseline="0"/>
          </a:p>
        </p:txBody>
      </p:sp>
      <p:sp>
        <p:nvSpPr>
          <p:cNvPr id="4" name="Slide Number Placeholder 3"/>
          <p:cNvSpPr>
            <a:spLocks noGrp="1"/>
          </p:cNvSpPr>
          <p:nvPr>
            <p:ph type="sldNum" sz="quarter" idx="10"/>
          </p:nvPr>
        </p:nvSpPr>
        <p:spPr/>
        <p:txBody>
          <a:bodyPr/>
          <a:lstStyle/>
          <a:p>
            <a:fld id="{1FC2E139-75CC-4DD5-9CC1-B49E2F9B9CF2}" type="slidenum">
              <a:rPr lang="nl-BE" smtClean="0"/>
              <a:t>11</a:t>
            </a:fld>
            <a:endParaRPr lang="nl-BE"/>
          </a:p>
        </p:txBody>
      </p:sp>
    </p:spTree>
    <p:extLst>
      <p:ext uri="{BB962C8B-B14F-4D97-AF65-F5344CB8AC3E}">
        <p14:creationId xmlns:p14="http://schemas.microsoft.com/office/powerpoint/2010/main" val="3523880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DE1D0D-F2C2-4144-BFCD-5383F722ABAC}" type="slidenum">
              <a:rPr lang="nl-BE" smtClean="0"/>
              <a:t>13</a:t>
            </a:fld>
            <a:endParaRPr lang="nl-BE"/>
          </a:p>
        </p:txBody>
      </p:sp>
    </p:spTree>
    <p:extLst>
      <p:ext uri="{BB962C8B-B14F-4D97-AF65-F5344CB8AC3E}">
        <p14:creationId xmlns:p14="http://schemas.microsoft.com/office/powerpoint/2010/main" val="1475574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DE1D0D-F2C2-4144-BFCD-5383F722ABAC}" type="slidenum">
              <a:rPr lang="nl-BE" smtClean="0"/>
              <a:t>14</a:t>
            </a:fld>
            <a:endParaRPr lang="nl-BE"/>
          </a:p>
        </p:txBody>
      </p:sp>
    </p:spTree>
    <p:extLst>
      <p:ext uri="{BB962C8B-B14F-4D97-AF65-F5344CB8AC3E}">
        <p14:creationId xmlns:p14="http://schemas.microsoft.com/office/powerpoint/2010/main" val="1326792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DE1D0D-F2C2-4144-BFCD-5383F722ABAC}" type="slidenum">
              <a:rPr lang="nl-BE" smtClean="0"/>
              <a:t>21</a:t>
            </a:fld>
            <a:endParaRPr lang="nl-BE"/>
          </a:p>
        </p:txBody>
      </p:sp>
    </p:spTree>
    <p:extLst>
      <p:ext uri="{BB962C8B-B14F-4D97-AF65-F5344CB8AC3E}">
        <p14:creationId xmlns:p14="http://schemas.microsoft.com/office/powerpoint/2010/main" val="2785709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5F0CA629-95B4-4F19-AD19-E5A0EE03C5BE}" type="slidenum">
              <a:rPr lang="nl-BE" smtClean="0"/>
              <a:t>25</a:t>
            </a:fld>
            <a:endParaRPr lang="nl-BE"/>
          </a:p>
        </p:txBody>
      </p:sp>
    </p:spTree>
    <p:extLst>
      <p:ext uri="{BB962C8B-B14F-4D97-AF65-F5344CB8AC3E}">
        <p14:creationId xmlns:p14="http://schemas.microsoft.com/office/powerpoint/2010/main" val="3798019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93144"/>
            <a:ext cx="10363200" cy="1470025"/>
          </a:xfrm>
        </p:spPr>
        <p:txBody>
          <a:bodyPr anchor="b">
            <a:normAutofit/>
          </a:bodyPr>
          <a:lstStyle>
            <a:lvl1pPr>
              <a:defRPr sz="2700">
                <a:gradFill flip="none" rotWithShape="1">
                  <a:gsLst>
                    <a:gs pos="24000">
                      <a:srgbClr val="8C2623"/>
                    </a:gs>
                    <a:gs pos="100000">
                      <a:srgbClr val="C20012"/>
                    </a:gs>
                  </a:gsLst>
                  <a:lin ang="0" scaled="1"/>
                  <a:tileRect/>
                </a:gradFill>
              </a:defRPr>
            </a:lvl1pPr>
          </a:lstStyle>
          <a:p>
            <a:r>
              <a:rPr lang="en-US" dirty="0"/>
              <a:t>Click to edit Master title style</a:t>
            </a:r>
          </a:p>
        </p:txBody>
      </p:sp>
      <p:sp>
        <p:nvSpPr>
          <p:cNvPr id="3" name="Subtitle 2"/>
          <p:cNvSpPr>
            <a:spLocks noGrp="1"/>
          </p:cNvSpPr>
          <p:nvPr>
            <p:ph type="subTitle" idx="1"/>
          </p:nvPr>
        </p:nvSpPr>
        <p:spPr>
          <a:xfrm>
            <a:off x="1828800" y="3348916"/>
            <a:ext cx="8534400" cy="1437794"/>
          </a:xfrm>
        </p:spPr>
        <p:txBody>
          <a:bodyPr>
            <a:normAutofit/>
          </a:bodyPr>
          <a:lstStyle>
            <a:lvl1pPr marL="0" indent="0" algn="ctr">
              <a:buNone/>
              <a:defRPr sz="2100">
                <a:solidFill>
                  <a:srgbClr val="747168"/>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
    <p:bg>
      <p:bgPr>
        <a:solidFill>
          <a:schemeClr val="bg1"/>
        </a:solidFill>
        <a:effectLst/>
      </p:bgPr>
    </p:bg>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C60F8ECB-AC40-534B-A904-C777C3C29879}"/>
              </a:ext>
            </a:extLst>
          </p:cNvPr>
          <p:cNvSpPr/>
          <p:nvPr userDrawn="1"/>
        </p:nvSpPr>
        <p:spPr>
          <a:xfrm rot="10800000">
            <a:off x="6508747" y="-188440"/>
            <a:ext cx="5791200" cy="161939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FD31DE-3700-A04F-BB2B-0944332F40F0}"/>
              </a:ext>
            </a:extLst>
          </p:cNvPr>
          <p:cNvSpPr>
            <a:spLocks noGrp="1"/>
          </p:cNvSpPr>
          <p:nvPr>
            <p:ph type="title"/>
          </p:nvPr>
        </p:nvSpPr>
        <p:spPr>
          <a:xfrm>
            <a:off x="1116000" y="909577"/>
            <a:ext cx="7706913" cy="1325563"/>
          </a:xfrm>
        </p:spPr>
        <p:txBody>
          <a:bodyPr anchor="b"/>
          <a:lstStyle>
            <a:lvl1pPr>
              <a:defRPr sz="3200">
                <a:solidFill>
                  <a:schemeClr val="tx1"/>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63C2CC81-236A-FB47-ACE0-9F7D10FDB53B}"/>
              </a:ext>
            </a:extLst>
          </p:cNvPr>
          <p:cNvSpPr>
            <a:spLocks noGrp="1"/>
          </p:cNvSpPr>
          <p:nvPr>
            <p:ph idx="1"/>
          </p:nvPr>
        </p:nvSpPr>
        <p:spPr>
          <a:xfrm>
            <a:off x="1115999" y="2505873"/>
            <a:ext cx="7706913" cy="3705989"/>
          </a:xfrm>
        </p:spPr>
        <p:txBody>
          <a:bodyPr/>
          <a:lstStyle>
            <a:lvl1pPr marL="0" indent="0">
              <a:buNone/>
              <a:defRPr sz="1800">
                <a:solidFill>
                  <a:schemeClr val="tx1"/>
                </a:solidFill>
                <a:latin typeface="Calibri" panose="020F0502020204030204" pitchFamily="34" charset="0"/>
                <a:cs typeface="Calibri" panose="020F0502020204030204" pitchFamily="34" charset="0"/>
              </a:defRPr>
            </a:lvl1pPr>
            <a:lvl2pPr marL="179388" indent="0">
              <a:buNone/>
              <a:defRPr sz="1800">
                <a:solidFill>
                  <a:schemeClr val="tx1"/>
                </a:solidFill>
                <a:latin typeface="Calibri" panose="020F0502020204030204" pitchFamily="34" charset="0"/>
                <a:cs typeface="Calibri" panose="020F0502020204030204" pitchFamily="34" charset="0"/>
              </a:defRPr>
            </a:lvl2pPr>
            <a:lvl3pPr marL="360362" indent="0">
              <a:buNone/>
              <a:defRPr sz="1800">
                <a:solidFill>
                  <a:schemeClr val="tx1"/>
                </a:solidFill>
                <a:latin typeface="Calibri" panose="020F0502020204030204" pitchFamily="34" charset="0"/>
                <a:cs typeface="Calibri" panose="020F0502020204030204" pitchFamily="34" charset="0"/>
              </a:defRPr>
            </a:lvl3pPr>
            <a:lvl4pPr marL="533400" indent="0">
              <a:buNone/>
              <a:defRPr sz="1800">
                <a:solidFill>
                  <a:schemeClr val="tx1"/>
                </a:solidFill>
                <a:latin typeface="Calibri" panose="020F0502020204030204" pitchFamily="34" charset="0"/>
                <a:cs typeface="Calibri" panose="020F0502020204030204" pitchFamily="34" charset="0"/>
              </a:defRPr>
            </a:lvl4pPr>
            <a:lvl5pPr marL="714375" indent="0">
              <a:buNone/>
              <a:defRPr sz="1800">
                <a:solidFill>
                  <a:schemeClr val="tx1"/>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5DADEABE-80C6-5B4E-8F5F-60DEB9F6BC86}"/>
              </a:ext>
            </a:extLst>
          </p:cNvPr>
          <p:cNvSpPr>
            <a:spLocks noGrp="1"/>
          </p:cNvSpPr>
          <p:nvPr>
            <p:ph type="sldNum" sz="quarter" idx="12"/>
          </p:nvPr>
        </p:nvSpPr>
        <p:spPr/>
        <p:txBody>
          <a:bodyPr/>
          <a:lstStyle/>
          <a:p>
            <a:r>
              <a:rPr lang="en-US"/>
              <a:t>|   </a:t>
            </a:r>
            <a:fld id="{CB06D318-DE78-C547-98F0-38236CC53B55}" type="slidenum">
              <a:rPr lang="en-US" smtClean="0"/>
              <a:pPr/>
              <a:t>‹#›</a:t>
            </a:fld>
            <a:endParaRPr lang="en-US"/>
          </a:p>
        </p:txBody>
      </p:sp>
      <p:pic>
        <p:nvPicPr>
          <p:cNvPr id="13" name="Picture 12">
            <a:extLst>
              <a:ext uri="{FF2B5EF4-FFF2-40B4-BE49-F238E27FC236}">
                <a16:creationId xmlns:a16="http://schemas.microsoft.com/office/drawing/2014/main" id="{3A1AABB1-64FF-4586-9B88-7641D0EEC83A}"/>
              </a:ext>
            </a:extLst>
          </p:cNvPr>
          <p:cNvPicPr>
            <a:picLocks noChangeAspect="1"/>
          </p:cNvPicPr>
          <p:nvPr userDrawn="1"/>
        </p:nvPicPr>
        <p:blipFill>
          <a:blip r:embed="rId2"/>
          <a:stretch>
            <a:fillRect/>
          </a:stretch>
        </p:blipFill>
        <p:spPr>
          <a:xfrm>
            <a:off x="11559914" y="287999"/>
            <a:ext cx="360000" cy="575998"/>
          </a:xfrm>
          <a:prstGeom prst="rect">
            <a:avLst/>
          </a:prstGeom>
        </p:spPr>
      </p:pic>
      <p:sp>
        <p:nvSpPr>
          <p:cNvPr id="10" name="Footer Placeholder 12">
            <a:extLst>
              <a:ext uri="{FF2B5EF4-FFF2-40B4-BE49-F238E27FC236}">
                <a16:creationId xmlns:a16="http://schemas.microsoft.com/office/drawing/2014/main" id="{22A4AF12-DEAF-4873-9A75-94E641BCC1CE}"/>
              </a:ext>
            </a:extLst>
          </p:cNvPr>
          <p:cNvSpPr>
            <a:spLocks noGrp="1"/>
          </p:cNvSpPr>
          <p:nvPr>
            <p:ph type="ftr" sz="quarter" idx="11"/>
          </p:nvPr>
        </p:nvSpPr>
        <p:spPr>
          <a:xfrm>
            <a:off x="6826236" y="6372000"/>
            <a:ext cx="4820684" cy="360000"/>
          </a:xfrm>
        </p:spPr>
        <p:txBody>
          <a:bodyPr/>
          <a:lstStyle/>
          <a:p>
            <a:r>
              <a:rPr lang="en-US"/>
              <a:t>Flanders </a:t>
            </a:r>
            <a:r>
              <a:rPr lang="en-US" b="0"/>
              <a:t>Investment &amp; Trade</a:t>
            </a:r>
          </a:p>
        </p:txBody>
      </p:sp>
    </p:spTree>
    <p:extLst>
      <p:ext uri="{BB962C8B-B14F-4D97-AF65-F5344CB8AC3E}">
        <p14:creationId xmlns:p14="http://schemas.microsoft.com/office/powerpoint/2010/main" val="2130730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ubtitles and Content 2 col">
    <p:bg>
      <p:bgPr>
        <a:solidFill>
          <a:schemeClr val="bg1"/>
        </a:solidFill>
        <a:effectLst/>
      </p:bgPr>
    </p:bg>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C60F8ECB-AC40-534B-A904-C777C3C29879}"/>
              </a:ext>
            </a:extLst>
          </p:cNvPr>
          <p:cNvSpPr/>
          <p:nvPr userDrawn="1"/>
        </p:nvSpPr>
        <p:spPr>
          <a:xfrm rot="10800000">
            <a:off x="6508747" y="-188440"/>
            <a:ext cx="5791200" cy="161939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FD31DE-3700-A04F-BB2B-0944332F40F0}"/>
              </a:ext>
            </a:extLst>
          </p:cNvPr>
          <p:cNvSpPr>
            <a:spLocks noGrp="1"/>
          </p:cNvSpPr>
          <p:nvPr>
            <p:ph type="title"/>
          </p:nvPr>
        </p:nvSpPr>
        <p:spPr>
          <a:xfrm>
            <a:off x="1116000" y="909577"/>
            <a:ext cx="7706913" cy="1325563"/>
          </a:xfrm>
        </p:spPr>
        <p:txBody>
          <a:bodyPr anchor="b"/>
          <a:lstStyle>
            <a:lvl1pPr>
              <a:defRPr sz="3200">
                <a:solidFill>
                  <a:schemeClr val="tx1"/>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63C2CC81-236A-FB47-ACE0-9F7D10FDB53B}"/>
              </a:ext>
            </a:extLst>
          </p:cNvPr>
          <p:cNvSpPr>
            <a:spLocks noGrp="1"/>
          </p:cNvSpPr>
          <p:nvPr>
            <p:ph idx="1"/>
          </p:nvPr>
        </p:nvSpPr>
        <p:spPr>
          <a:xfrm>
            <a:off x="1116000" y="2917702"/>
            <a:ext cx="3643640" cy="3273693"/>
          </a:xfrm>
        </p:spPr>
        <p:txBody>
          <a:bodyPr/>
          <a:lstStyle>
            <a:lvl1pPr marL="0" indent="0">
              <a:buNone/>
              <a:defRPr sz="1800">
                <a:solidFill>
                  <a:schemeClr val="tx1"/>
                </a:solidFill>
                <a:latin typeface="+mn-lt"/>
              </a:defRPr>
            </a:lvl1pPr>
            <a:lvl2pPr marL="179388" indent="0">
              <a:buNone/>
              <a:defRPr sz="1800">
                <a:solidFill>
                  <a:schemeClr val="tx1"/>
                </a:solidFill>
                <a:latin typeface="+mn-lt"/>
              </a:defRPr>
            </a:lvl2pPr>
            <a:lvl3pPr marL="360362" indent="0">
              <a:buNone/>
              <a:defRPr sz="1800">
                <a:solidFill>
                  <a:schemeClr val="tx1"/>
                </a:solidFill>
                <a:latin typeface="+mn-lt"/>
              </a:defRPr>
            </a:lvl3pPr>
            <a:lvl4pPr marL="533400" indent="0">
              <a:buNone/>
              <a:defRPr sz="1800">
                <a:solidFill>
                  <a:schemeClr val="tx1"/>
                </a:solidFill>
                <a:latin typeface="+mn-lt"/>
              </a:defRPr>
            </a:lvl4pPr>
            <a:lvl5pPr marL="714375" indent="0">
              <a:buNone/>
              <a:defRPr sz="180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5DADEABE-80C6-5B4E-8F5F-60DEB9F6BC86}"/>
              </a:ext>
            </a:extLst>
          </p:cNvPr>
          <p:cNvSpPr>
            <a:spLocks noGrp="1"/>
          </p:cNvSpPr>
          <p:nvPr>
            <p:ph type="sldNum" sz="quarter" idx="12"/>
          </p:nvPr>
        </p:nvSpPr>
        <p:spPr/>
        <p:txBody>
          <a:bodyPr/>
          <a:lstStyle/>
          <a:p>
            <a:r>
              <a:rPr lang="en-US"/>
              <a:t>|   </a:t>
            </a:r>
            <a:fld id="{CB06D318-DE78-C547-98F0-38236CC53B55}" type="slidenum">
              <a:rPr lang="en-US" smtClean="0"/>
              <a:pPr/>
              <a:t>‹#›</a:t>
            </a:fld>
            <a:endParaRPr lang="en-US"/>
          </a:p>
        </p:txBody>
      </p:sp>
      <p:sp>
        <p:nvSpPr>
          <p:cNvPr id="10" name="Content Placeholder 2">
            <a:extLst>
              <a:ext uri="{FF2B5EF4-FFF2-40B4-BE49-F238E27FC236}">
                <a16:creationId xmlns:a16="http://schemas.microsoft.com/office/drawing/2014/main" id="{C7A5D94F-0691-FE4D-89FC-AEC0379E4A3B}"/>
              </a:ext>
            </a:extLst>
          </p:cNvPr>
          <p:cNvSpPr>
            <a:spLocks noGrp="1"/>
          </p:cNvSpPr>
          <p:nvPr>
            <p:ph idx="13"/>
          </p:nvPr>
        </p:nvSpPr>
        <p:spPr>
          <a:xfrm>
            <a:off x="5179273" y="2917702"/>
            <a:ext cx="3643640" cy="3273693"/>
          </a:xfrm>
        </p:spPr>
        <p:txBody>
          <a:bodyPr/>
          <a:lstStyle>
            <a:lvl1pPr marL="0" indent="0">
              <a:buNone/>
              <a:defRPr sz="1800">
                <a:solidFill>
                  <a:schemeClr val="tx1"/>
                </a:solidFill>
                <a:latin typeface="+mn-lt"/>
              </a:defRPr>
            </a:lvl1pPr>
            <a:lvl2pPr marL="179388" indent="0">
              <a:buNone/>
              <a:defRPr sz="1800">
                <a:solidFill>
                  <a:schemeClr val="tx1"/>
                </a:solidFill>
                <a:latin typeface="+mn-lt"/>
              </a:defRPr>
            </a:lvl2pPr>
            <a:lvl3pPr marL="360362" indent="0">
              <a:buNone/>
              <a:defRPr sz="1800">
                <a:solidFill>
                  <a:schemeClr val="tx1"/>
                </a:solidFill>
                <a:latin typeface="+mn-lt"/>
              </a:defRPr>
            </a:lvl3pPr>
            <a:lvl4pPr marL="533400" indent="0">
              <a:buNone/>
              <a:defRPr sz="1800">
                <a:solidFill>
                  <a:schemeClr val="tx1"/>
                </a:solidFill>
                <a:latin typeface="+mn-lt"/>
              </a:defRPr>
            </a:lvl4pPr>
            <a:lvl5pPr marL="714375" indent="0">
              <a:buNone/>
              <a:defRPr sz="180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E6C186C6-7241-8B41-93A2-22BF04334E19}"/>
              </a:ext>
            </a:extLst>
          </p:cNvPr>
          <p:cNvPicPr>
            <a:picLocks noChangeAspect="1"/>
          </p:cNvPicPr>
          <p:nvPr userDrawn="1"/>
        </p:nvPicPr>
        <p:blipFill>
          <a:blip r:embed="rId2"/>
          <a:stretch>
            <a:fillRect/>
          </a:stretch>
        </p:blipFill>
        <p:spPr>
          <a:xfrm>
            <a:off x="11558963" y="332389"/>
            <a:ext cx="289896" cy="463833"/>
          </a:xfrm>
          <a:prstGeom prst="rect">
            <a:avLst/>
          </a:prstGeom>
        </p:spPr>
      </p:pic>
      <p:sp>
        <p:nvSpPr>
          <p:cNvPr id="13" name="Text Placeholder 2">
            <a:extLst>
              <a:ext uri="{FF2B5EF4-FFF2-40B4-BE49-F238E27FC236}">
                <a16:creationId xmlns:a16="http://schemas.microsoft.com/office/drawing/2014/main" id="{80A5CA4A-4B0E-D44C-B0C3-BC92146C505A}"/>
              </a:ext>
            </a:extLst>
          </p:cNvPr>
          <p:cNvSpPr>
            <a:spLocks noGrp="1"/>
          </p:cNvSpPr>
          <p:nvPr>
            <p:ph type="body" idx="14"/>
          </p:nvPr>
        </p:nvSpPr>
        <p:spPr>
          <a:xfrm>
            <a:off x="1116001" y="2235138"/>
            <a:ext cx="3643640" cy="515043"/>
          </a:xfrm>
        </p:spPr>
        <p:txBody>
          <a:bodyPr anchor="b"/>
          <a:lstStyle>
            <a:lvl1pPr marL="0" indent="0">
              <a:buNone/>
              <a:defRPr sz="1800" b="1" i="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4">
            <a:extLst>
              <a:ext uri="{FF2B5EF4-FFF2-40B4-BE49-F238E27FC236}">
                <a16:creationId xmlns:a16="http://schemas.microsoft.com/office/drawing/2014/main" id="{8C0DCB22-A6D9-F146-9640-E0D8FDBB66C5}"/>
              </a:ext>
            </a:extLst>
          </p:cNvPr>
          <p:cNvSpPr>
            <a:spLocks noGrp="1"/>
          </p:cNvSpPr>
          <p:nvPr>
            <p:ph type="body" sz="quarter" idx="3"/>
          </p:nvPr>
        </p:nvSpPr>
        <p:spPr>
          <a:xfrm>
            <a:off x="5179273" y="2235139"/>
            <a:ext cx="3643640" cy="509551"/>
          </a:xfrm>
        </p:spPr>
        <p:txBody>
          <a:bodyPr anchor="b"/>
          <a:lstStyle>
            <a:lvl1pPr marL="0" indent="0">
              <a:buNone/>
              <a:defRPr sz="18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Footer Placeholder 12">
            <a:extLst>
              <a:ext uri="{FF2B5EF4-FFF2-40B4-BE49-F238E27FC236}">
                <a16:creationId xmlns:a16="http://schemas.microsoft.com/office/drawing/2014/main" id="{A8C72E1D-7FA6-4C97-8B0B-20DB386438F9}"/>
              </a:ext>
            </a:extLst>
          </p:cNvPr>
          <p:cNvSpPr>
            <a:spLocks noGrp="1"/>
          </p:cNvSpPr>
          <p:nvPr>
            <p:ph type="ftr" sz="quarter" idx="11"/>
          </p:nvPr>
        </p:nvSpPr>
        <p:spPr>
          <a:xfrm>
            <a:off x="6826236" y="6372000"/>
            <a:ext cx="4820684" cy="360000"/>
          </a:xfrm>
        </p:spPr>
        <p:txBody>
          <a:bodyPr/>
          <a:lstStyle/>
          <a:p>
            <a:r>
              <a:rPr lang="en-US"/>
              <a:t>Flanders </a:t>
            </a:r>
            <a:r>
              <a:rPr lang="en-US" b="0"/>
              <a:t>Investment &amp; Trade</a:t>
            </a:r>
          </a:p>
        </p:txBody>
      </p:sp>
    </p:spTree>
    <p:extLst>
      <p:ext uri="{BB962C8B-B14F-4D97-AF65-F5344CB8AC3E}">
        <p14:creationId xmlns:p14="http://schemas.microsoft.com/office/powerpoint/2010/main" val="3823173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Graph and Content">
    <p:bg>
      <p:bgPr>
        <a:solidFill>
          <a:schemeClr val="accent1"/>
        </a:solidFill>
        <a:effectLst/>
      </p:bgPr>
    </p:bg>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8DE1B6D6-84EA-7D41-AB6B-5414EEF21879}"/>
              </a:ext>
            </a:extLst>
          </p:cNvPr>
          <p:cNvSpPr/>
          <p:nvPr userDrawn="1"/>
        </p:nvSpPr>
        <p:spPr>
          <a:xfrm rot="10800000" flipH="1">
            <a:off x="3261479" y="0"/>
            <a:ext cx="19080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US"/>
          </a:p>
        </p:txBody>
      </p:sp>
      <p:sp>
        <p:nvSpPr>
          <p:cNvPr id="17" name="Rectangle 16">
            <a:extLst>
              <a:ext uri="{FF2B5EF4-FFF2-40B4-BE49-F238E27FC236}">
                <a16:creationId xmlns:a16="http://schemas.microsoft.com/office/drawing/2014/main" id="{DD6EF322-F489-2C41-A91A-9526C6CE8711}"/>
              </a:ext>
            </a:extLst>
          </p:cNvPr>
          <p:cNvSpPr/>
          <p:nvPr userDrawn="1"/>
        </p:nvSpPr>
        <p:spPr>
          <a:xfrm>
            <a:off x="181483" y="0"/>
            <a:ext cx="308109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endParaRPr lang="en-US"/>
          </a:p>
        </p:txBody>
      </p:sp>
      <p:sp>
        <p:nvSpPr>
          <p:cNvPr id="12" name="Right Triangle 11">
            <a:extLst>
              <a:ext uri="{FF2B5EF4-FFF2-40B4-BE49-F238E27FC236}">
                <a16:creationId xmlns:a16="http://schemas.microsoft.com/office/drawing/2014/main" id="{C60F8ECB-AC40-534B-A904-C777C3C29879}"/>
              </a:ext>
            </a:extLst>
          </p:cNvPr>
          <p:cNvSpPr/>
          <p:nvPr userDrawn="1"/>
        </p:nvSpPr>
        <p:spPr>
          <a:xfrm rot="10800000">
            <a:off x="6508747" y="-188440"/>
            <a:ext cx="5791200" cy="1619396"/>
          </a:xfrm>
          <a:prstGeom prst="rtTriangle">
            <a:avLst/>
          </a:prstGeom>
          <a:noFill/>
          <a:ln w="9525">
            <a:solidFill>
              <a:schemeClr val="accent4">
                <a:lumMod val="7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FD31DE-3700-A04F-BB2B-0944332F40F0}"/>
              </a:ext>
            </a:extLst>
          </p:cNvPr>
          <p:cNvSpPr>
            <a:spLocks noGrp="1"/>
          </p:cNvSpPr>
          <p:nvPr>
            <p:ph type="title"/>
          </p:nvPr>
        </p:nvSpPr>
        <p:spPr>
          <a:xfrm>
            <a:off x="912898" y="2382386"/>
            <a:ext cx="3247273" cy="933183"/>
          </a:xfrm>
        </p:spPr>
        <p:txBody>
          <a:bodyPr anchor="t"/>
          <a:lstStyle>
            <a:lvl1pPr>
              <a:lnSpc>
                <a:spcPct val="80000"/>
              </a:lnSpc>
              <a:defRPr sz="3000" b="1" i="0" u="none">
                <a:solidFill>
                  <a:schemeClr val="tx1"/>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63C2CC81-236A-FB47-ACE0-9F7D10FDB53B}"/>
              </a:ext>
            </a:extLst>
          </p:cNvPr>
          <p:cNvSpPr>
            <a:spLocks noGrp="1"/>
          </p:cNvSpPr>
          <p:nvPr>
            <p:ph idx="1"/>
          </p:nvPr>
        </p:nvSpPr>
        <p:spPr>
          <a:xfrm>
            <a:off x="912898" y="3606998"/>
            <a:ext cx="2863365" cy="2701321"/>
          </a:xfrm>
        </p:spPr>
        <p:txBody>
          <a:bodyPr/>
          <a:lstStyle>
            <a:lvl1pPr marL="0" indent="0">
              <a:buNone/>
              <a:defRPr sz="1600">
                <a:solidFill>
                  <a:schemeClr val="tx1"/>
                </a:solidFill>
                <a:latin typeface="+mn-lt"/>
              </a:defRPr>
            </a:lvl1pPr>
            <a:lvl2pPr marL="179388" indent="0">
              <a:buNone/>
              <a:defRPr sz="1600">
                <a:solidFill>
                  <a:schemeClr val="tx1"/>
                </a:solidFill>
                <a:latin typeface="+mn-lt"/>
              </a:defRPr>
            </a:lvl2pPr>
            <a:lvl3pPr marL="360362" indent="0">
              <a:buNone/>
              <a:defRPr sz="1600">
                <a:solidFill>
                  <a:schemeClr val="tx1"/>
                </a:solidFill>
                <a:latin typeface="+mn-lt"/>
              </a:defRPr>
            </a:lvl3pPr>
            <a:lvl4pPr marL="533400" indent="0">
              <a:buNone/>
              <a:defRPr sz="1600">
                <a:solidFill>
                  <a:schemeClr val="tx1"/>
                </a:solidFill>
                <a:latin typeface="+mn-lt"/>
              </a:defRPr>
            </a:lvl4pPr>
            <a:lvl5pPr marL="714375" indent="0">
              <a:buNone/>
              <a:defRPr sz="160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5DADEABE-80C6-5B4E-8F5F-60DEB9F6BC86}"/>
              </a:ext>
            </a:extLst>
          </p:cNvPr>
          <p:cNvSpPr>
            <a:spLocks noGrp="1"/>
          </p:cNvSpPr>
          <p:nvPr>
            <p:ph type="sldNum" sz="quarter" idx="12"/>
          </p:nvPr>
        </p:nvSpPr>
        <p:spPr/>
        <p:txBody>
          <a:bodyPr/>
          <a:lstStyle/>
          <a:p>
            <a:r>
              <a:rPr lang="en-US"/>
              <a:t>|   </a:t>
            </a:r>
            <a:fld id="{CB06D318-DE78-C547-98F0-38236CC53B55}" type="slidenum">
              <a:rPr lang="en-US" smtClean="0"/>
              <a:pPr/>
              <a:t>‹#›</a:t>
            </a:fld>
            <a:endParaRPr lang="en-US"/>
          </a:p>
        </p:txBody>
      </p:sp>
      <p:sp>
        <p:nvSpPr>
          <p:cNvPr id="15" name="Text Placeholder 14">
            <a:extLst>
              <a:ext uri="{FF2B5EF4-FFF2-40B4-BE49-F238E27FC236}">
                <a16:creationId xmlns:a16="http://schemas.microsoft.com/office/drawing/2014/main" id="{0CA3BB5A-DB65-5A47-9B21-705CA412D431}"/>
              </a:ext>
            </a:extLst>
          </p:cNvPr>
          <p:cNvSpPr>
            <a:spLocks noGrp="1"/>
          </p:cNvSpPr>
          <p:nvPr>
            <p:ph type="body" sz="quarter" idx="13" hasCustomPrompt="1"/>
          </p:nvPr>
        </p:nvSpPr>
        <p:spPr>
          <a:xfrm>
            <a:off x="912900" y="1277871"/>
            <a:ext cx="3449696" cy="1027112"/>
          </a:xfrm>
        </p:spPr>
        <p:txBody>
          <a:bodyPr anchor="b"/>
          <a:lstStyle>
            <a:lvl1pPr marL="0" indent="0">
              <a:buNone/>
              <a:defRPr sz="1500" b="1" i="0" u="sng">
                <a:solidFill>
                  <a:schemeClr val="tx1"/>
                </a:solidFill>
                <a:latin typeface="+mn-lt"/>
              </a:defRPr>
            </a:lvl1pPr>
          </a:lstStyle>
          <a:p>
            <a:pPr lvl="0"/>
            <a:r>
              <a:rPr lang="en-US" err="1"/>
              <a:t>Subtitel</a:t>
            </a:r>
            <a:endParaRPr lang="en-US"/>
          </a:p>
        </p:txBody>
      </p:sp>
      <p:sp>
        <p:nvSpPr>
          <p:cNvPr id="6" name="Chart Placeholder 5">
            <a:extLst>
              <a:ext uri="{FF2B5EF4-FFF2-40B4-BE49-F238E27FC236}">
                <a16:creationId xmlns:a16="http://schemas.microsoft.com/office/drawing/2014/main" id="{6777696C-B45C-A24F-B38A-CCD19C6F2291}"/>
              </a:ext>
            </a:extLst>
          </p:cNvPr>
          <p:cNvSpPr>
            <a:spLocks noGrp="1"/>
          </p:cNvSpPr>
          <p:nvPr>
            <p:ph type="chart" sz="quarter" idx="14"/>
          </p:nvPr>
        </p:nvSpPr>
        <p:spPr>
          <a:xfrm>
            <a:off x="6204520" y="1534124"/>
            <a:ext cx="4089908" cy="4089908"/>
          </a:xfrm>
        </p:spPr>
        <p:txBody>
          <a:bodyPr anchor="ctr"/>
          <a:lstStyle>
            <a:lvl1pPr marL="0" indent="0" algn="ctr">
              <a:buNone/>
              <a:defRPr sz="1100"/>
            </a:lvl1pPr>
          </a:lstStyle>
          <a:p>
            <a:endParaRPr lang="en-US"/>
          </a:p>
        </p:txBody>
      </p:sp>
      <p:pic>
        <p:nvPicPr>
          <p:cNvPr id="13" name="Picture 12">
            <a:extLst>
              <a:ext uri="{FF2B5EF4-FFF2-40B4-BE49-F238E27FC236}">
                <a16:creationId xmlns:a16="http://schemas.microsoft.com/office/drawing/2014/main" id="{28BE7038-2BF1-4F25-8CD3-703A7804BBED}"/>
              </a:ext>
            </a:extLst>
          </p:cNvPr>
          <p:cNvPicPr>
            <a:picLocks noChangeAspect="1"/>
          </p:cNvPicPr>
          <p:nvPr userDrawn="1"/>
        </p:nvPicPr>
        <p:blipFill>
          <a:blip r:embed="rId2"/>
          <a:stretch>
            <a:fillRect/>
          </a:stretch>
        </p:blipFill>
        <p:spPr>
          <a:xfrm>
            <a:off x="11559914" y="287999"/>
            <a:ext cx="360000" cy="575998"/>
          </a:xfrm>
          <a:prstGeom prst="rect">
            <a:avLst/>
          </a:prstGeom>
        </p:spPr>
      </p:pic>
      <p:sp>
        <p:nvSpPr>
          <p:cNvPr id="16" name="Footer Placeholder 12">
            <a:extLst>
              <a:ext uri="{FF2B5EF4-FFF2-40B4-BE49-F238E27FC236}">
                <a16:creationId xmlns:a16="http://schemas.microsoft.com/office/drawing/2014/main" id="{914BCCDF-AC67-42E2-958D-F8227FC50995}"/>
              </a:ext>
            </a:extLst>
          </p:cNvPr>
          <p:cNvSpPr>
            <a:spLocks noGrp="1"/>
          </p:cNvSpPr>
          <p:nvPr>
            <p:ph type="ftr" sz="quarter" idx="11"/>
          </p:nvPr>
        </p:nvSpPr>
        <p:spPr>
          <a:xfrm>
            <a:off x="6826236" y="6372000"/>
            <a:ext cx="4820684" cy="360000"/>
          </a:xfrm>
        </p:spPr>
        <p:txBody>
          <a:bodyPr/>
          <a:lstStyle/>
          <a:p>
            <a:r>
              <a:rPr lang="en-US"/>
              <a:t>Flanders </a:t>
            </a:r>
            <a:r>
              <a:rPr lang="en-US" b="0"/>
              <a:t>Investment &amp; Trade</a:t>
            </a:r>
          </a:p>
        </p:txBody>
      </p:sp>
    </p:spTree>
    <p:extLst>
      <p:ext uri="{BB962C8B-B14F-4D97-AF65-F5344CB8AC3E}">
        <p14:creationId xmlns:p14="http://schemas.microsoft.com/office/powerpoint/2010/main" val="1053060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ubtitles and Content">
    <p:bg>
      <p:bgPr>
        <a:solidFill>
          <a:schemeClr val="bg1"/>
        </a:solidFill>
        <a:effectLst/>
      </p:bgPr>
    </p:bg>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C60F8ECB-AC40-534B-A904-C777C3C29879}"/>
              </a:ext>
            </a:extLst>
          </p:cNvPr>
          <p:cNvSpPr/>
          <p:nvPr userDrawn="1"/>
        </p:nvSpPr>
        <p:spPr>
          <a:xfrm rot="10800000">
            <a:off x="6508747" y="-188440"/>
            <a:ext cx="5791200" cy="161939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FD31DE-3700-A04F-BB2B-0944332F40F0}"/>
              </a:ext>
            </a:extLst>
          </p:cNvPr>
          <p:cNvSpPr>
            <a:spLocks noGrp="1"/>
          </p:cNvSpPr>
          <p:nvPr>
            <p:ph type="title"/>
          </p:nvPr>
        </p:nvSpPr>
        <p:spPr>
          <a:xfrm>
            <a:off x="1116000" y="909577"/>
            <a:ext cx="7706913" cy="1325563"/>
          </a:xfrm>
        </p:spPr>
        <p:txBody>
          <a:bodyPr anchor="b"/>
          <a:lstStyle>
            <a:lvl1pPr>
              <a:defRPr sz="3200">
                <a:solidFill>
                  <a:schemeClr val="tx1"/>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63C2CC81-236A-FB47-ACE0-9F7D10FDB53B}"/>
              </a:ext>
            </a:extLst>
          </p:cNvPr>
          <p:cNvSpPr>
            <a:spLocks noGrp="1"/>
          </p:cNvSpPr>
          <p:nvPr>
            <p:ph idx="1"/>
          </p:nvPr>
        </p:nvSpPr>
        <p:spPr>
          <a:xfrm>
            <a:off x="1115999" y="2917702"/>
            <a:ext cx="7706913" cy="3273693"/>
          </a:xfrm>
        </p:spPr>
        <p:txBody>
          <a:bodyPr/>
          <a:lstStyle>
            <a:lvl1pPr marL="0" indent="0">
              <a:buNone/>
              <a:defRPr sz="1800">
                <a:solidFill>
                  <a:schemeClr val="tx1"/>
                </a:solidFill>
                <a:latin typeface="+mn-lt"/>
              </a:defRPr>
            </a:lvl1pPr>
            <a:lvl2pPr marL="179388" indent="0">
              <a:buNone/>
              <a:defRPr sz="1800">
                <a:solidFill>
                  <a:schemeClr val="tx1"/>
                </a:solidFill>
                <a:latin typeface="+mn-lt"/>
              </a:defRPr>
            </a:lvl2pPr>
            <a:lvl3pPr marL="360362" indent="0">
              <a:buNone/>
              <a:defRPr sz="1800">
                <a:solidFill>
                  <a:schemeClr val="tx1"/>
                </a:solidFill>
                <a:latin typeface="+mn-lt"/>
              </a:defRPr>
            </a:lvl3pPr>
            <a:lvl4pPr marL="533400" indent="0">
              <a:buNone/>
              <a:defRPr sz="1800">
                <a:solidFill>
                  <a:schemeClr val="tx1"/>
                </a:solidFill>
                <a:latin typeface="+mn-lt"/>
              </a:defRPr>
            </a:lvl4pPr>
            <a:lvl5pPr marL="714375" indent="0">
              <a:buNone/>
              <a:defRPr sz="180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5DADEABE-80C6-5B4E-8F5F-60DEB9F6BC86}"/>
              </a:ext>
            </a:extLst>
          </p:cNvPr>
          <p:cNvSpPr>
            <a:spLocks noGrp="1"/>
          </p:cNvSpPr>
          <p:nvPr>
            <p:ph type="sldNum" sz="quarter" idx="12"/>
          </p:nvPr>
        </p:nvSpPr>
        <p:spPr/>
        <p:txBody>
          <a:bodyPr/>
          <a:lstStyle/>
          <a:p>
            <a:r>
              <a:rPr lang="en-US"/>
              <a:t>|   </a:t>
            </a:r>
            <a:fld id="{CB06D318-DE78-C547-98F0-38236CC53B55}" type="slidenum">
              <a:rPr lang="en-US" smtClean="0"/>
              <a:pPr/>
              <a:t>‹#›</a:t>
            </a:fld>
            <a:endParaRPr lang="en-US"/>
          </a:p>
        </p:txBody>
      </p:sp>
      <p:pic>
        <p:nvPicPr>
          <p:cNvPr id="11" name="Picture 10">
            <a:extLst>
              <a:ext uri="{FF2B5EF4-FFF2-40B4-BE49-F238E27FC236}">
                <a16:creationId xmlns:a16="http://schemas.microsoft.com/office/drawing/2014/main" id="{E6C186C6-7241-8B41-93A2-22BF04334E19}"/>
              </a:ext>
            </a:extLst>
          </p:cNvPr>
          <p:cNvPicPr>
            <a:picLocks noChangeAspect="1"/>
          </p:cNvPicPr>
          <p:nvPr userDrawn="1"/>
        </p:nvPicPr>
        <p:blipFill>
          <a:blip r:embed="rId2"/>
          <a:stretch>
            <a:fillRect/>
          </a:stretch>
        </p:blipFill>
        <p:spPr>
          <a:xfrm>
            <a:off x="11558963" y="332389"/>
            <a:ext cx="289896" cy="463833"/>
          </a:xfrm>
          <a:prstGeom prst="rect">
            <a:avLst/>
          </a:prstGeom>
        </p:spPr>
      </p:pic>
      <p:sp>
        <p:nvSpPr>
          <p:cNvPr id="13" name="Text Placeholder 2">
            <a:extLst>
              <a:ext uri="{FF2B5EF4-FFF2-40B4-BE49-F238E27FC236}">
                <a16:creationId xmlns:a16="http://schemas.microsoft.com/office/drawing/2014/main" id="{80A5CA4A-4B0E-D44C-B0C3-BC92146C505A}"/>
              </a:ext>
            </a:extLst>
          </p:cNvPr>
          <p:cNvSpPr>
            <a:spLocks noGrp="1"/>
          </p:cNvSpPr>
          <p:nvPr>
            <p:ph type="body" idx="14"/>
          </p:nvPr>
        </p:nvSpPr>
        <p:spPr>
          <a:xfrm>
            <a:off x="1116001" y="2235138"/>
            <a:ext cx="7706912" cy="515043"/>
          </a:xfrm>
        </p:spPr>
        <p:txBody>
          <a:bodyPr anchor="b"/>
          <a:lstStyle>
            <a:lvl1pPr marL="0" indent="0">
              <a:buNone/>
              <a:defRPr sz="1800" b="1" i="0">
                <a:latin typeface="Flanders Art Serif"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Footer Placeholder 12">
            <a:extLst>
              <a:ext uri="{FF2B5EF4-FFF2-40B4-BE49-F238E27FC236}">
                <a16:creationId xmlns:a16="http://schemas.microsoft.com/office/drawing/2014/main" id="{0F0D1FFD-53DE-465F-91F9-9C28F29795B5}"/>
              </a:ext>
            </a:extLst>
          </p:cNvPr>
          <p:cNvSpPr>
            <a:spLocks noGrp="1"/>
          </p:cNvSpPr>
          <p:nvPr>
            <p:ph type="ftr" sz="quarter" idx="11"/>
          </p:nvPr>
        </p:nvSpPr>
        <p:spPr>
          <a:xfrm>
            <a:off x="6826236" y="6372000"/>
            <a:ext cx="4820684" cy="360000"/>
          </a:xfrm>
        </p:spPr>
        <p:txBody>
          <a:bodyPr/>
          <a:lstStyle/>
          <a:p>
            <a:r>
              <a:rPr lang="en-US"/>
              <a:t>Flanders </a:t>
            </a:r>
            <a:r>
              <a:rPr lang="en-US" b="0"/>
              <a:t>Investment &amp; Trade</a:t>
            </a:r>
          </a:p>
        </p:txBody>
      </p:sp>
    </p:spTree>
    <p:extLst>
      <p:ext uri="{BB962C8B-B14F-4D97-AF65-F5344CB8AC3E}">
        <p14:creationId xmlns:p14="http://schemas.microsoft.com/office/powerpoint/2010/main" val="3952254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gradFill flip="none" rotWithShape="1">
                  <a:gsLst>
                    <a:gs pos="27000">
                      <a:srgbClr val="8C2623"/>
                    </a:gs>
                    <a:gs pos="100000">
                      <a:srgbClr val="C20012"/>
                    </a:gs>
                  </a:gsLst>
                  <a:lin ang="0" scaled="1"/>
                  <a:tileRect/>
                </a:gradFill>
              </a:defRPr>
            </a:lvl1pPr>
          </a:lstStyle>
          <a:p>
            <a:r>
              <a:rPr lang="en-US" dirty="0"/>
              <a:t>Click to edit Master title style</a:t>
            </a:r>
          </a:p>
        </p:txBody>
      </p:sp>
      <p:sp>
        <p:nvSpPr>
          <p:cNvPr id="3" name="Content Placeholder 2"/>
          <p:cNvSpPr>
            <a:spLocks noGrp="1"/>
          </p:cNvSpPr>
          <p:nvPr>
            <p:ph idx="1" hasCustomPrompt="1"/>
          </p:nvPr>
        </p:nvSpPr>
        <p:spPr>
          <a:xfrm>
            <a:off x="609600" y="1600201"/>
            <a:ext cx="10972800" cy="3729898"/>
          </a:xfrm>
        </p:spPr>
        <p:txBody>
          <a:bodyPr/>
          <a:lstStyle>
            <a:lvl1pPr marL="0" indent="0">
              <a:buClr>
                <a:srgbClr val="8C2623"/>
              </a:buClr>
              <a:buFont typeface="Arial"/>
              <a:buNone/>
              <a:defRPr sz="2100">
                <a:solidFill>
                  <a:schemeClr val="tx1">
                    <a:lumMod val="95000"/>
                    <a:lumOff val="5000"/>
                  </a:schemeClr>
                </a:solidFill>
              </a:defRPr>
            </a:lvl1pPr>
            <a:lvl2pPr marL="557213" indent="-214313">
              <a:buClr>
                <a:srgbClr val="8C2623"/>
              </a:buClr>
              <a:buFont typeface="Arial"/>
              <a:buChar char="•"/>
              <a:defRPr sz="2100">
                <a:solidFill>
                  <a:schemeClr val="tx1">
                    <a:lumMod val="65000"/>
                    <a:lumOff val="35000"/>
                  </a:schemeClr>
                </a:solidFill>
              </a:defRPr>
            </a:lvl2pPr>
            <a:lvl3pPr marL="942975" indent="-257175">
              <a:buClr>
                <a:srgbClr val="747168"/>
              </a:buClr>
              <a:buFont typeface="Arial"/>
              <a:buChar char="•"/>
              <a:defRPr sz="1500">
                <a:solidFill>
                  <a:schemeClr val="tx1">
                    <a:lumMod val="65000"/>
                    <a:lumOff val="35000"/>
                  </a:schemeClr>
                </a:solidFill>
              </a:defRPr>
            </a:lvl3pPr>
            <a:lvl4pPr marL="1200150" indent="-171450">
              <a:buClr>
                <a:srgbClr val="747168"/>
              </a:buClr>
              <a:buFont typeface="Arial"/>
              <a:buChar char="•"/>
              <a:defRPr sz="1350">
                <a:solidFill>
                  <a:schemeClr val="tx1">
                    <a:lumMod val="65000"/>
                    <a:lumOff val="35000"/>
                  </a:schemeClr>
                </a:solidFill>
              </a:defRPr>
            </a:lvl4pPr>
            <a:lvl5pPr marL="1543050" indent="-171450">
              <a:buClr>
                <a:srgbClr val="747168"/>
              </a:buClr>
              <a:buFont typeface="Arial"/>
              <a:buChar char="•"/>
              <a:defRPr sz="12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2/27/2023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2/27/2023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2/27/2023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8C2560D-EC28-3B41-86E8-18F1CE0113B4}" type="datetimeFigureOut">
              <a:rPr lang="en-US" smtClean="0"/>
              <a:t>2/27/2023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 id="2147493467" r:id="rId12"/>
    <p:sldLayoutId id="2147493468" r:id="rId13"/>
    <p:sldLayoutId id="2147493469" r:id="rId14"/>
    <p:sldLayoutId id="2147493470" r:id="rId15"/>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mailto:subsidies@fitagency.b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sz="2400" dirty="0">
                <a:latin typeface="Flanders Art Serif Medium"/>
              </a:rPr>
              <a:t>Infosessie subsidies voor internationaal ondernemen –</a:t>
            </a:r>
            <a:br>
              <a:rPr lang="nl-BE" sz="2400" dirty="0">
                <a:latin typeface="Flanders Art Serif Medium"/>
              </a:rPr>
            </a:br>
            <a:r>
              <a:rPr lang="nl-BE" sz="2400" dirty="0">
                <a:latin typeface="Flanders Art Serif Medium"/>
              </a:rPr>
              <a:t> Flanders Investment &amp; Trade</a:t>
            </a:r>
            <a:endParaRPr lang="nl-NL" dirty="0">
              <a:solidFill>
                <a:srgbClr val="052154"/>
              </a:solidFill>
              <a:latin typeface="Calibri"/>
              <a:cs typeface="Calibri"/>
            </a:endParaRPr>
          </a:p>
        </p:txBody>
      </p:sp>
      <p:sp>
        <p:nvSpPr>
          <p:cNvPr id="3" name="Subtitel 2"/>
          <p:cNvSpPr>
            <a:spLocks noGrp="1"/>
          </p:cNvSpPr>
          <p:nvPr>
            <p:ph type="subTitle" idx="1"/>
          </p:nvPr>
        </p:nvSpPr>
        <p:spPr/>
        <p:txBody>
          <a:bodyPr/>
          <a:lstStyle/>
          <a:p>
            <a:endParaRPr lang="nl-NL" dirty="0">
              <a:latin typeface="Calibri"/>
              <a:cs typeface="Calibri"/>
            </a:endParaRPr>
          </a:p>
        </p:txBody>
      </p:sp>
    </p:spTree>
    <p:extLst>
      <p:ext uri="{BB962C8B-B14F-4D97-AF65-F5344CB8AC3E}">
        <p14:creationId xmlns:p14="http://schemas.microsoft.com/office/powerpoint/2010/main" val="113215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1286F-854E-44DB-9758-0ADCCEDBD8BD}"/>
              </a:ext>
            </a:extLst>
          </p:cNvPr>
          <p:cNvSpPr>
            <a:spLocks noGrp="1"/>
          </p:cNvSpPr>
          <p:nvPr>
            <p:ph type="title"/>
          </p:nvPr>
        </p:nvSpPr>
        <p:spPr>
          <a:xfrm>
            <a:off x="1116000" y="909578"/>
            <a:ext cx="7706913" cy="588798"/>
          </a:xfrm>
        </p:spPr>
        <p:txBody>
          <a:bodyPr/>
          <a:lstStyle/>
          <a:p>
            <a:r>
              <a:rPr lang="en-US" dirty="0" err="1"/>
              <a:t>Digitale</a:t>
            </a:r>
            <a:r>
              <a:rPr lang="en-US" dirty="0"/>
              <a:t> </a:t>
            </a:r>
            <a:r>
              <a:rPr lang="en-US" dirty="0" err="1"/>
              <a:t>indieningsprocedure</a:t>
            </a:r>
            <a:r>
              <a:rPr lang="en-US" dirty="0"/>
              <a:t> : via Mijn Fit</a:t>
            </a:r>
            <a:endParaRPr lang="en-BE" dirty="0"/>
          </a:p>
        </p:txBody>
      </p:sp>
      <p:sp>
        <p:nvSpPr>
          <p:cNvPr id="3" name="Content Placeholder 2">
            <a:extLst>
              <a:ext uri="{FF2B5EF4-FFF2-40B4-BE49-F238E27FC236}">
                <a16:creationId xmlns:a16="http://schemas.microsoft.com/office/drawing/2014/main" id="{0D89D5F6-5EE4-4837-AE55-64C574CCA293}"/>
              </a:ext>
            </a:extLst>
          </p:cNvPr>
          <p:cNvSpPr>
            <a:spLocks noGrp="1"/>
          </p:cNvSpPr>
          <p:nvPr>
            <p:ph idx="1"/>
          </p:nvPr>
        </p:nvSpPr>
        <p:spPr/>
        <p:txBody>
          <a:bodyPr/>
          <a:lstStyle/>
          <a:p>
            <a:endParaRPr lang="en-BE"/>
          </a:p>
        </p:txBody>
      </p:sp>
      <p:sp>
        <p:nvSpPr>
          <p:cNvPr id="4" name="Slide Number Placeholder 3">
            <a:extLst>
              <a:ext uri="{FF2B5EF4-FFF2-40B4-BE49-F238E27FC236}">
                <a16:creationId xmlns:a16="http://schemas.microsoft.com/office/drawing/2014/main" id="{29EE023D-665F-4DB0-B455-BDDD25630CF6}"/>
              </a:ext>
            </a:extLst>
          </p:cNvPr>
          <p:cNvSpPr>
            <a:spLocks noGrp="1"/>
          </p:cNvSpPr>
          <p:nvPr>
            <p:ph type="sldNum" sz="quarter" idx="12"/>
          </p:nvPr>
        </p:nvSpPr>
        <p:spPr/>
        <p:txBody>
          <a:bodyPr/>
          <a:lstStyle/>
          <a:p>
            <a:r>
              <a:rPr lang="en-US"/>
              <a:t>|   </a:t>
            </a:r>
            <a:fld id="{CB06D318-DE78-C547-98F0-38236CC53B55}" type="slidenum">
              <a:rPr lang="en-US" smtClean="0"/>
              <a:pPr/>
              <a:t>10</a:t>
            </a:fld>
            <a:endParaRPr lang="en-US"/>
          </a:p>
        </p:txBody>
      </p:sp>
      <p:sp>
        <p:nvSpPr>
          <p:cNvPr id="5" name="Content Placeholder 4">
            <a:extLst>
              <a:ext uri="{FF2B5EF4-FFF2-40B4-BE49-F238E27FC236}">
                <a16:creationId xmlns:a16="http://schemas.microsoft.com/office/drawing/2014/main" id="{73C9B59A-246B-4B10-869E-39272CDBA200}"/>
              </a:ext>
            </a:extLst>
          </p:cNvPr>
          <p:cNvSpPr>
            <a:spLocks noGrp="1"/>
          </p:cNvSpPr>
          <p:nvPr>
            <p:ph idx="13"/>
          </p:nvPr>
        </p:nvSpPr>
        <p:spPr/>
        <p:txBody>
          <a:bodyPr/>
          <a:lstStyle/>
          <a:p>
            <a:endParaRPr lang="en-BE"/>
          </a:p>
        </p:txBody>
      </p:sp>
      <p:sp>
        <p:nvSpPr>
          <p:cNvPr id="6" name="Text Placeholder 5">
            <a:extLst>
              <a:ext uri="{FF2B5EF4-FFF2-40B4-BE49-F238E27FC236}">
                <a16:creationId xmlns:a16="http://schemas.microsoft.com/office/drawing/2014/main" id="{8E0EE23A-59C2-4628-8B15-FEAC87D8DB7F}"/>
              </a:ext>
            </a:extLst>
          </p:cNvPr>
          <p:cNvSpPr>
            <a:spLocks noGrp="1"/>
          </p:cNvSpPr>
          <p:nvPr>
            <p:ph type="body" idx="14"/>
          </p:nvPr>
        </p:nvSpPr>
        <p:spPr/>
        <p:txBody>
          <a:bodyPr/>
          <a:lstStyle/>
          <a:p>
            <a:endParaRPr lang="en-BE"/>
          </a:p>
        </p:txBody>
      </p:sp>
      <p:sp>
        <p:nvSpPr>
          <p:cNvPr id="7" name="Text Placeholder 6">
            <a:extLst>
              <a:ext uri="{FF2B5EF4-FFF2-40B4-BE49-F238E27FC236}">
                <a16:creationId xmlns:a16="http://schemas.microsoft.com/office/drawing/2014/main" id="{2FC406CE-BAC7-4602-A723-20A6D18B144A}"/>
              </a:ext>
            </a:extLst>
          </p:cNvPr>
          <p:cNvSpPr>
            <a:spLocks noGrp="1"/>
          </p:cNvSpPr>
          <p:nvPr>
            <p:ph type="body" sz="quarter" idx="3"/>
          </p:nvPr>
        </p:nvSpPr>
        <p:spPr/>
        <p:txBody>
          <a:bodyPr/>
          <a:lstStyle/>
          <a:p>
            <a:endParaRPr lang="en-BE"/>
          </a:p>
        </p:txBody>
      </p:sp>
      <p:sp>
        <p:nvSpPr>
          <p:cNvPr id="8" name="Footer Placeholder 7">
            <a:extLst>
              <a:ext uri="{FF2B5EF4-FFF2-40B4-BE49-F238E27FC236}">
                <a16:creationId xmlns:a16="http://schemas.microsoft.com/office/drawing/2014/main" id="{9E2B08F6-11C1-460F-88E2-07AD5778496F}"/>
              </a:ext>
            </a:extLst>
          </p:cNvPr>
          <p:cNvSpPr>
            <a:spLocks noGrp="1"/>
          </p:cNvSpPr>
          <p:nvPr>
            <p:ph type="ftr" sz="quarter" idx="11"/>
          </p:nvPr>
        </p:nvSpPr>
        <p:spPr/>
        <p:txBody>
          <a:bodyPr/>
          <a:lstStyle/>
          <a:p>
            <a:r>
              <a:rPr lang="en-US"/>
              <a:t>Flanders </a:t>
            </a:r>
            <a:r>
              <a:rPr lang="en-US" b="0"/>
              <a:t>Investment &amp; Trade</a:t>
            </a:r>
          </a:p>
        </p:txBody>
      </p:sp>
      <p:pic>
        <p:nvPicPr>
          <p:cNvPr id="9" name="Picture Placeholder 5" descr="Plannen om te exporteren vanuit Vlaanderen? | Flanders Trade and 8 more pages - Work - Microsoft​ Edge">
            <a:extLst>
              <a:ext uri="{FF2B5EF4-FFF2-40B4-BE49-F238E27FC236}">
                <a16:creationId xmlns:a16="http://schemas.microsoft.com/office/drawing/2014/main" id="{35CFBC83-0325-425D-9378-B53FD94428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05100" y="1678375"/>
            <a:ext cx="11981799" cy="4873625"/>
          </a:xfrm>
          <a:prstGeom prst="rect">
            <a:avLst/>
          </a:prstGeom>
        </p:spPr>
      </p:pic>
    </p:spTree>
    <p:extLst>
      <p:ext uri="{BB962C8B-B14F-4D97-AF65-F5344CB8AC3E}">
        <p14:creationId xmlns:p14="http://schemas.microsoft.com/office/powerpoint/2010/main" val="3744126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0CF3EFC-35BD-4BC0-AE62-B0F1071931F6}"/>
              </a:ext>
            </a:extLst>
          </p:cNvPr>
          <p:cNvCxnSpPr>
            <a:cxnSpLocks/>
          </p:cNvCxnSpPr>
          <p:nvPr/>
        </p:nvCxnSpPr>
        <p:spPr>
          <a:xfrm flipV="1">
            <a:off x="453299" y="834711"/>
            <a:ext cx="3633314" cy="226696"/>
          </a:xfrm>
          <a:prstGeom prst="line">
            <a:avLst/>
          </a:prstGeom>
          <a:ln w="44450">
            <a:solidFill>
              <a:srgbClr val="FFEB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D160B44-9475-4442-A26A-DE5C5187A3A3}"/>
              </a:ext>
            </a:extLst>
          </p:cNvPr>
          <p:cNvSpPr txBox="1"/>
          <p:nvPr/>
        </p:nvSpPr>
        <p:spPr>
          <a:xfrm>
            <a:off x="-106545" y="194007"/>
            <a:ext cx="9493141" cy="1692771"/>
          </a:xfrm>
          <a:prstGeom prst="rect">
            <a:avLst/>
          </a:prstGeom>
          <a:noFill/>
        </p:spPr>
        <p:txBody>
          <a:bodyPr wrap="square" rtlCol="0">
            <a:spAutoFit/>
          </a:bodyPr>
          <a:lstStyle/>
          <a:p>
            <a:pPr lvl="1"/>
            <a:r>
              <a:rPr lang="nl-BE" sz="2800" dirty="0">
                <a:latin typeface="Flanders Art Serif Medium"/>
              </a:rPr>
              <a:t>Infosessie subsidies voor internationaal ondernemen – Flanders Investment &amp; Trade</a:t>
            </a:r>
          </a:p>
          <a:p>
            <a:endParaRPr lang="nl-BE" sz="4800" dirty="0">
              <a:solidFill>
                <a:schemeClr val="tx1">
                  <a:lumMod val="50000"/>
                  <a:lumOff val="50000"/>
                </a:schemeClr>
              </a:solidFill>
              <a:latin typeface="Georgia" panose="02040502050405020303" pitchFamily="18" charset="0"/>
            </a:endParaRPr>
          </a:p>
        </p:txBody>
      </p:sp>
      <p:sp>
        <p:nvSpPr>
          <p:cNvPr id="8" name="TextBox 7"/>
          <p:cNvSpPr txBox="1"/>
          <p:nvPr/>
        </p:nvSpPr>
        <p:spPr>
          <a:xfrm>
            <a:off x="1617723" y="2050452"/>
            <a:ext cx="11548142" cy="2585323"/>
          </a:xfrm>
          <a:prstGeom prst="rect">
            <a:avLst/>
          </a:prstGeom>
          <a:noFill/>
        </p:spPr>
        <p:txBody>
          <a:bodyPr wrap="square" lIns="91440" tIns="45720" rIns="91440" bIns="45720" rtlCol="0" anchor="t">
            <a:spAutoFit/>
          </a:bodyPr>
          <a:lstStyle/>
          <a:p>
            <a:pPr marL="800100" lvl="1" indent="-342900">
              <a:lnSpc>
                <a:spcPct val="150000"/>
              </a:lnSpc>
              <a:buFont typeface="Wingdings" panose="05000000000000000000" pitchFamily="2" charset="2"/>
              <a:buChar char="§"/>
            </a:pPr>
            <a:r>
              <a:rPr lang="nl-BE" sz="2000" dirty="0">
                <a:latin typeface="FlandersArtSans-Regular" panose="00000500000000000000" pitchFamily="2" charset="0"/>
              </a:rPr>
              <a:t> 2. Bijkomende steunmaatregelen</a:t>
            </a:r>
          </a:p>
          <a:p>
            <a:pPr marL="1257300" lvl="2" indent="-342900">
              <a:lnSpc>
                <a:spcPct val="150000"/>
              </a:lnSpc>
              <a:buFont typeface="Wingdings" panose="05000000000000000000" pitchFamily="2" charset="2"/>
              <a:buChar char="§"/>
            </a:pPr>
            <a:r>
              <a:rPr lang="nl-BE" sz="2000" dirty="0">
                <a:latin typeface="FlandersArtSans-Regular" panose="00000500000000000000" pitchFamily="2" charset="0"/>
              </a:rPr>
              <a:t>Starterspakket Internationalisering</a:t>
            </a:r>
          </a:p>
          <a:p>
            <a:pPr marL="1257300" lvl="2" indent="-342900">
              <a:lnSpc>
                <a:spcPct val="150000"/>
              </a:lnSpc>
              <a:buFont typeface="Wingdings" panose="05000000000000000000" pitchFamily="2" charset="2"/>
              <a:buChar char="§"/>
            </a:pPr>
            <a:r>
              <a:rPr lang="nl-BE" sz="2000" dirty="0">
                <a:latin typeface="FlandersArtSans-Regular"/>
              </a:rPr>
              <a:t>  Bijzondere Crisissteun Internationalisering (Brexit)</a:t>
            </a:r>
            <a:endParaRPr lang="nl-BE" sz="2000" dirty="0">
              <a:latin typeface="FlandersArtSans-Regular" panose="00000500000000000000" pitchFamily="2" charset="0"/>
            </a:endParaRPr>
          </a:p>
          <a:p>
            <a:pPr lvl="2"/>
            <a:endParaRPr lang="nl-BE" sz="2400" dirty="0">
              <a:latin typeface="FlandersArtSans-Regular" panose="00000500000000000000" pitchFamily="2" charset="0"/>
            </a:endParaRPr>
          </a:p>
          <a:p>
            <a:endParaRPr lang="nl-BE" sz="4800" dirty="0">
              <a:solidFill>
                <a:schemeClr val="tx1">
                  <a:lumMod val="50000"/>
                  <a:lumOff val="50000"/>
                </a:schemeClr>
              </a:solidFill>
              <a:latin typeface="Georgia" panose="02040502050405020303" pitchFamily="18" charset="0"/>
            </a:endParaRPr>
          </a:p>
        </p:txBody>
      </p:sp>
    </p:spTree>
    <p:extLst>
      <p:ext uri="{BB962C8B-B14F-4D97-AF65-F5344CB8AC3E}">
        <p14:creationId xmlns:p14="http://schemas.microsoft.com/office/powerpoint/2010/main" val="255571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6">
            <a:extLst>
              <a:ext uri="{FF2B5EF4-FFF2-40B4-BE49-F238E27FC236}">
                <a16:creationId xmlns:a16="http://schemas.microsoft.com/office/drawing/2014/main" id="{03D38855-08BB-42B0-BEA2-6294065D5292}"/>
              </a:ext>
            </a:extLst>
          </p:cNvPr>
          <p:cNvSpPr txBox="1">
            <a:spLocks/>
          </p:cNvSpPr>
          <p:nvPr/>
        </p:nvSpPr>
        <p:spPr>
          <a:xfrm>
            <a:off x="914400" y="1749972"/>
            <a:ext cx="6085489" cy="1752600"/>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endParaRPr lang="nl-BE"/>
          </a:p>
        </p:txBody>
      </p:sp>
      <p:sp>
        <p:nvSpPr>
          <p:cNvPr id="6" name="Title 3">
            <a:extLst>
              <a:ext uri="{FF2B5EF4-FFF2-40B4-BE49-F238E27FC236}">
                <a16:creationId xmlns:a16="http://schemas.microsoft.com/office/drawing/2014/main" id="{B92535CC-40E3-46DB-BAAF-DF06D0B52AAC}"/>
              </a:ext>
            </a:extLst>
          </p:cNvPr>
          <p:cNvSpPr txBox="1">
            <a:spLocks/>
          </p:cNvSpPr>
          <p:nvPr/>
        </p:nvSpPr>
        <p:spPr>
          <a:xfrm>
            <a:off x="470145" y="574894"/>
            <a:ext cx="10363200" cy="1470025"/>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 </a:t>
            </a:r>
            <a:endParaRPr lang="nl-BE"/>
          </a:p>
        </p:txBody>
      </p:sp>
      <p:sp>
        <p:nvSpPr>
          <p:cNvPr id="4" name="Content Placeholder 2">
            <a:extLst>
              <a:ext uri="{FF2B5EF4-FFF2-40B4-BE49-F238E27FC236}">
                <a16:creationId xmlns:a16="http://schemas.microsoft.com/office/drawing/2014/main" id="{E61D2857-8D10-4188-8BD2-CDA929AD86B6}"/>
              </a:ext>
            </a:extLst>
          </p:cNvPr>
          <p:cNvSpPr txBox="1">
            <a:spLocks/>
          </p:cNvSpPr>
          <p:nvPr/>
        </p:nvSpPr>
        <p:spPr>
          <a:xfrm>
            <a:off x="73891" y="4950692"/>
            <a:ext cx="10499833" cy="50939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10000"/>
              </a:lnSpc>
              <a:spcBef>
                <a:spcPts val="0"/>
              </a:spcBef>
              <a:buNone/>
            </a:pPr>
            <a:r>
              <a:rPr lang="nl-NL" sz="3200" b="1" dirty="0">
                <a:latin typeface="Flanders Art Sans Medium" panose="00000600000000000000" pitchFamily="50" charset="0"/>
              </a:rPr>
              <a:t>Doelgroep</a:t>
            </a:r>
          </a:p>
          <a:p>
            <a:pPr marL="457200" lvl="1" indent="0">
              <a:lnSpc>
                <a:spcPct val="110000"/>
              </a:lnSpc>
              <a:spcBef>
                <a:spcPts val="0"/>
              </a:spcBef>
              <a:buNone/>
            </a:pPr>
            <a:r>
              <a:rPr lang="nl-BE" sz="2800" dirty="0">
                <a:latin typeface="FlandersArtSans-Regular" panose="00000500000000000000" pitchFamily="2" charset="0"/>
              </a:rPr>
              <a:t>Jonge innovatieve ondernemingen </a:t>
            </a:r>
          </a:p>
          <a:p>
            <a:pPr marL="457200" lvl="1" indent="0">
              <a:lnSpc>
                <a:spcPct val="110000"/>
              </a:lnSpc>
              <a:spcBef>
                <a:spcPts val="0"/>
              </a:spcBef>
              <a:buNone/>
            </a:pPr>
            <a:r>
              <a:rPr lang="nl-BE" sz="2800" dirty="0">
                <a:latin typeface="FlandersArtSans-Regular" panose="00000500000000000000" pitchFamily="2" charset="0"/>
              </a:rPr>
              <a:t>die hun eerste stappen zetten op de internationale markt. </a:t>
            </a:r>
          </a:p>
          <a:p>
            <a:pPr marL="457200" lvl="1" indent="0" algn="just">
              <a:lnSpc>
                <a:spcPct val="110000"/>
              </a:lnSpc>
              <a:spcBef>
                <a:spcPts val="0"/>
              </a:spcBef>
              <a:buNone/>
            </a:pPr>
            <a:endParaRPr lang="nl-BE" dirty="0">
              <a:latin typeface="FlandersArtSans-Regular" panose="00000500000000000000" pitchFamily="2" charset="0"/>
            </a:endParaRPr>
          </a:p>
          <a:p>
            <a:pPr marL="285750" indent="-285750"/>
            <a:endParaRPr lang="nl-BE" sz="2400" dirty="0"/>
          </a:p>
        </p:txBody>
      </p:sp>
      <p:pic>
        <p:nvPicPr>
          <p:cNvPr id="16" name="Picture 15">
            <a:extLst>
              <a:ext uri="{FF2B5EF4-FFF2-40B4-BE49-F238E27FC236}">
                <a16:creationId xmlns:a16="http://schemas.microsoft.com/office/drawing/2014/main" id="{6402899E-9AA1-4836-9598-28BDCFF3FE4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20508" y="1617261"/>
            <a:ext cx="8195052" cy="36234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itle 3">
            <a:extLst>
              <a:ext uri="{FF2B5EF4-FFF2-40B4-BE49-F238E27FC236}">
                <a16:creationId xmlns:a16="http://schemas.microsoft.com/office/drawing/2014/main" id="{961E9FCD-641D-4773-89D6-2E500429E076}"/>
              </a:ext>
            </a:extLst>
          </p:cNvPr>
          <p:cNvSpPr txBox="1">
            <a:spLocks/>
          </p:cNvSpPr>
          <p:nvPr/>
        </p:nvSpPr>
        <p:spPr>
          <a:xfrm>
            <a:off x="502552" y="328654"/>
            <a:ext cx="7706913" cy="1325563"/>
          </a:xfrm>
          <a:prstGeom prst="rect">
            <a:avLst/>
          </a:prstGeom>
        </p:spPr>
        <p:txBody>
          <a:bodyPr vert="horz" lIns="0" tIns="0" rIns="0" bIns="0" rtlCol="0" anchor="t">
            <a:noAutofit/>
          </a:bodyPr>
          <a:lstStyle>
            <a:lvl1pPr algn="l" defTabSz="914400" rtl="0" eaLnBrk="1" latinLnBrk="0" hangingPunct="1">
              <a:lnSpc>
                <a:spcPct val="80000"/>
              </a:lnSpc>
              <a:spcBef>
                <a:spcPct val="0"/>
              </a:spcBef>
              <a:buNone/>
              <a:defRPr sz="3000" b="1" i="0" u="none" kern="1200">
                <a:solidFill>
                  <a:schemeClr val="tx1"/>
                </a:solidFill>
                <a:latin typeface="+mn-lt"/>
                <a:ea typeface="+mj-ea"/>
                <a:cs typeface="+mj-cs"/>
              </a:defRPr>
            </a:lvl1pPr>
          </a:lstStyle>
          <a:p>
            <a:r>
              <a:rPr lang="en-US" sz="4000" b="0" dirty="0" err="1">
                <a:latin typeface="Flanders Art Serif Medium" panose="00000600000000000000" pitchFamily="50" charset="0"/>
              </a:rPr>
              <a:t>Starterspakket</a:t>
            </a:r>
            <a:r>
              <a:rPr lang="en-US" sz="4000" b="0" dirty="0">
                <a:latin typeface="Flanders Art Serif Medium" panose="00000600000000000000" pitchFamily="50" charset="0"/>
              </a:rPr>
              <a:t> </a:t>
            </a:r>
            <a:br>
              <a:rPr lang="en-US" sz="4000" b="0" dirty="0">
                <a:latin typeface="Flanders Art Serif Medium" panose="00000600000000000000" pitchFamily="50" charset="0"/>
              </a:rPr>
            </a:br>
            <a:r>
              <a:rPr lang="en-US" sz="4000" b="0" dirty="0" err="1">
                <a:latin typeface="Flanders Art Serif Medium" panose="00000600000000000000" pitchFamily="50" charset="0"/>
              </a:rPr>
              <a:t>Internationalisering</a:t>
            </a:r>
            <a:endParaRPr lang="nl-BE" sz="4000" b="0" dirty="0">
              <a:latin typeface="Flanders Art Serif Medium" panose="00000600000000000000" pitchFamily="50" charset="0"/>
            </a:endParaRPr>
          </a:p>
        </p:txBody>
      </p:sp>
    </p:spTree>
    <p:extLst>
      <p:ext uri="{BB962C8B-B14F-4D97-AF65-F5344CB8AC3E}">
        <p14:creationId xmlns:p14="http://schemas.microsoft.com/office/powerpoint/2010/main" val="321034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2057" y="91996"/>
            <a:ext cx="7706913" cy="1325563"/>
          </a:xfrm>
        </p:spPr>
        <p:txBody>
          <a:bodyPr/>
          <a:lstStyle/>
          <a:p>
            <a:r>
              <a:rPr lang="en-US" sz="4000" b="0" u="none" err="1">
                <a:latin typeface="Flanders Art Serif Medium" panose="00000600000000000000" pitchFamily="50" charset="0"/>
              </a:rPr>
              <a:t>Starterspakket</a:t>
            </a:r>
            <a:r>
              <a:rPr lang="en-US" sz="4000" b="0" u="none">
                <a:latin typeface="Flanders Art Serif Medium" panose="00000600000000000000" pitchFamily="50" charset="0"/>
              </a:rPr>
              <a:t> </a:t>
            </a:r>
            <a:br>
              <a:rPr lang="en-US" sz="4000" b="0" u="none">
                <a:latin typeface="Flanders Art Serif Medium" panose="00000600000000000000" pitchFamily="50" charset="0"/>
              </a:rPr>
            </a:br>
            <a:r>
              <a:rPr lang="en-US" sz="4000" b="0" u="none" err="1">
                <a:latin typeface="Flanders Art Serif Medium" panose="00000600000000000000" pitchFamily="50" charset="0"/>
              </a:rPr>
              <a:t>Internationalisering</a:t>
            </a:r>
            <a:r>
              <a:rPr lang="en-US" sz="4000" b="0" u="none">
                <a:latin typeface="Flanders Art Serif Medium" panose="00000600000000000000" pitchFamily="50" charset="0"/>
              </a:rPr>
              <a:t> </a:t>
            </a:r>
            <a:endParaRPr lang="nl-BE" sz="4000" b="0" u="none">
              <a:latin typeface="Flanders Art Serif Medium" panose="00000600000000000000" pitchFamily="50" charset="0"/>
            </a:endParaRPr>
          </a:p>
        </p:txBody>
      </p:sp>
      <p:sp>
        <p:nvSpPr>
          <p:cNvPr id="5" name="Content Placeholder 4"/>
          <p:cNvSpPr>
            <a:spLocks noGrp="1"/>
          </p:cNvSpPr>
          <p:nvPr>
            <p:ph idx="1"/>
          </p:nvPr>
        </p:nvSpPr>
        <p:spPr>
          <a:xfrm>
            <a:off x="973962" y="1703728"/>
            <a:ext cx="10244076" cy="4341628"/>
          </a:xfrm>
        </p:spPr>
        <p:txBody>
          <a:bodyPr vert="horz" lIns="0" tIns="0" rIns="0" bIns="0" rtlCol="0" anchor="t">
            <a:noAutofit/>
          </a:bodyPr>
          <a:lstStyle/>
          <a:p>
            <a:pPr marL="457200" lvl="1" indent="0" algn="just">
              <a:lnSpc>
                <a:spcPct val="110000"/>
              </a:lnSpc>
              <a:spcBef>
                <a:spcPts val="0"/>
              </a:spcBef>
              <a:buNone/>
            </a:pPr>
            <a:endParaRPr lang="nl-NL" sz="400" dirty="0">
              <a:latin typeface="FlandersArtSans-Light" panose="00000400000000000000" pitchFamily="2" charset="0"/>
            </a:endParaRPr>
          </a:p>
          <a:p>
            <a:pPr marL="0" indent="0">
              <a:lnSpc>
                <a:spcPct val="110000"/>
              </a:lnSpc>
              <a:spcBef>
                <a:spcPts val="0"/>
              </a:spcBef>
              <a:buNone/>
            </a:pPr>
            <a:r>
              <a:rPr lang="nl-NL" dirty="0">
                <a:latin typeface="FlandersArtSans-Light"/>
                <a:cs typeface="Calibri"/>
              </a:rPr>
              <a:t>  </a:t>
            </a:r>
            <a:r>
              <a:rPr lang="nl-NL" sz="2000" b="1" dirty="0">
                <a:latin typeface="FlandersArtSans-Light"/>
                <a:cs typeface="Calibri"/>
              </a:rPr>
              <a:t>Wat?</a:t>
            </a:r>
          </a:p>
          <a:p>
            <a:pPr marL="521970" lvl="1" indent="-342900" algn="just">
              <a:lnSpc>
                <a:spcPct val="110000"/>
              </a:lnSpc>
              <a:spcBef>
                <a:spcPts val="0"/>
              </a:spcBef>
              <a:buFont typeface="Arial" panose="020B0604020202020204" pitchFamily="34" charset="0"/>
              <a:buChar char="•"/>
            </a:pPr>
            <a:r>
              <a:rPr lang="nl-NL" sz="2000" dirty="0">
                <a:latin typeface="Flanders Art Sans Medium"/>
                <a:cs typeface="Calibri"/>
              </a:rPr>
              <a:t>Tweemaal per kalenderjaar (voorjaars- en </a:t>
            </a:r>
            <a:r>
              <a:rPr lang="nl-NL" sz="2000" dirty="0" err="1">
                <a:latin typeface="Flanders Art Sans Medium"/>
                <a:cs typeface="Calibri"/>
              </a:rPr>
              <a:t>najaarsoproep</a:t>
            </a:r>
            <a:r>
              <a:rPr lang="nl-NL" sz="2000" dirty="0">
                <a:latin typeface="Flanders Art Sans Medium"/>
                <a:cs typeface="Calibri"/>
              </a:rPr>
              <a:t>) lanceert FIT een open oproep voor de indiening van kandidaturen. Per oproep wordt een maximum aantal kandidaturen vooropgesteld.</a:t>
            </a:r>
            <a:endParaRPr lang="nl-NL" sz="2000" dirty="0">
              <a:latin typeface="FlandersArtSans-Light"/>
              <a:cs typeface="Calibri"/>
            </a:endParaRPr>
          </a:p>
          <a:p>
            <a:pPr marL="179070" lvl="1" algn="just">
              <a:lnSpc>
                <a:spcPct val="110000"/>
              </a:lnSpc>
              <a:spcBef>
                <a:spcPts val="0"/>
              </a:spcBef>
            </a:pPr>
            <a:r>
              <a:rPr lang="nl-BE" sz="2000" b="1" dirty="0">
                <a:latin typeface="FlandersArtSans-Light"/>
                <a:cs typeface="Calibri"/>
              </a:rPr>
              <a:t>Doelstelling?</a:t>
            </a:r>
            <a:endParaRPr lang="nl-NL" sz="2000" b="1" dirty="0">
              <a:latin typeface="FlandersArtSans-Light"/>
              <a:cs typeface="Calibri"/>
            </a:endParaRPr>
          </a:p>
          <a:p>
            <a:pPr marL="521970" lvl="1" indent="-342900" algn="just">
              <a:lnSpc>
                <a:spcPct val="110000"/>
              </a:lnSpc>
              <a:spcBef>
                <a:spcPts val="0"/>
              </a:spcBef>
              <a:buFont typeface="Arial" panose="020B0604020202020204" pitchFamily="34" charset="0"/>
              <a:buChar char="•"/>
            </a:pPr>
            <a:r>
              <a:rPr lang="nl-NL" sz="2000" dirty="0">
                <a:latin typeface="Flanders Art Sans Medium"/>
                <a:cs typeface="Calibri"/>
              </a:rPr>
              <a:t>Zoveel mogelijk Vlaamse bedrijven laten internationaliseren</a:t>
            </a:r>
            <a:r>
              <a:rPr lang="nl-NL" sz="2000" dirty="0">
                <a:latin typeface="FlandersArtSans-Light"/>
                <a:cs typeface="Calibri"/>
              </a:rPr>
              <a:t>.</a:t>
            </a:r>
            <a:endParaRPr lang="nl-BE" sz="2000" dirty="0">
              <a:latin typeface="FlandersArtSans-Light"/>
              <a:cs typeface="Calibri"/>
            </a:endParaRPr>
          </a:p>
          <a:p>
            <a:pPr>
              <a:lnSpc>
                <a:spcPct val="110000"/>
              </a:lnSpc>
              <a:spcBef>
                <a:spcPts val="0"/>
              </a:spcBef>
            </a:pPr>
            <a:r>
              <a:rPr lang="nl-NL" sz="2000" dirty="0">
                <a:latin typeface="FlandersArtSans-Light"/>
                <a:cs typeface="Calibri"/>
              </a:rPr>
              <a:t>  </a:t>
            </a:r>
            <a:r>
              <a:rPr lang="nl-BE" sz="2000" b="1" dirty="0">
                <a:latin typeface="FlandersArtSans-Light"/>
                <a:cs typeface="Calibri"/>
              </a:rPr>
              <a:t>Voor wie en waarom? </a:t>
            </a:r>
          </a:p>
          <a:p>
            <a:pPr marL="521970" lvl="1" indent="-342900">
              <a:lnSpc>
                <a:spcPct val="110000"/>
              </a:lnSpc>
              <a:spcBef>
                <a:spcPts val="0"/>
              </a:spcBef>
              <a:buFont typeface="Arial" panose="020B0604020202020204" pitchFamily="34" charset="0"/>
              <a:buChar char="•"/>
            </a:pPr>
            <a:r>
              <a:rPr lang="nl-BE" sz="2000" dirty="0">
                <a:latin typeface="Flanders Art Sans Medium"/>
                <a:cs typeface="Calibri"/>
              </a:rPr>
              <a:t>Subsidie voor Vlaamse kmo’s die nog nooit een subsidie ontvingen van FIT.</a:t>
            </a:r>
          </a:p>
          <a:p>
            <a:pPr marL="521970" lvl="1" indent="-342900" algn="just">
              <a:lnSpc>
                <a:spcPct val="110000"/>
              </a:lnSpc>
              <a:spcBef>
                <a:spcPts val="0"/>
              </a:spcBef>
              <a:buFont typeface="Arial" panose="020B0604020202020204" pitchFamily="34" charset="0"/>
              <a:buChar char="•"/>
            </a:pPr>
            <a:r>
              <a:rPr lang="nl-BE" sz="2000" dirty="0">
                <a:latin typeface="Flanders Art Sans Medium"/>
                <a:cs typeface="Calibri"/>
              </a:rPr>
              <a:t>FIT mikt vooral op jonge innovatieve ondernemingen die starten met exporteren</a:t>
            </a:r>
            <a:r>
              <a:rPr lang="nl-BE" sz="2000" dirty="0">
                <a:latin typeface="FlandersArtSans-Light"/>
                <a:cs typeface="Calibri"/>
              </a:rPr>
              <a:t>. </a:t>
            </a:r>
          </a:p>
          <a:p>
            <a:pPr marL="521970" lvl="1" indent="-342900" algn="just">
              <a:lnSpc>
                <a:spcPct val="110000"/>
              </a:lnSpc>
              <a:spcBef>
                <a:spcPts val="0"/>
              </a:spcBef>
              <a:buFont typeface="Arial" panose="020B0604020202020204" pitchFamily="34" charset="0"/>
              <a:buChar char="•"/>
            </a:pPr>
            <a:endParaRPr lang="nl-BE" sz="2000" dirty="0">
              <a:latin typeface="FlandersArtSans-Light"/>
              <a:cs typeface="Calibri"/>
            </a:endParaRPr>
          </a:p>
          <a:p>
            <a:pPr marL="179070" lvl="1" algn="just">
              <a:lnSpc>
                <a:spcPct val="110000"/>
              </a:lnSpc>
              <a:spcBef>
                <a:spcPts val="0"/>
              </a:spcBef>
            </a:pPr>
            <a:r>
              <a:rPr lang="nl-BE" sz="2000" b="1" dirty="0">
                <a:latin typeface="FlandersArtSans-Light"/>
                <a:cs typeface="Calibri"/>
              </a:rPr>
              <a:t>Wanneer? </a:t>
            </a:r>
          </a:p>
          <a:p>
            <a:pPr marL="521970" lvl="1" indent="-342900" algn="just">
              <a:lnSpc>
                <a:spcPct val="110000"/>
              </a:lnSpc>
              <a:spcBef>
                <a:spcPts val="0"/>
              </a:spcBef>
              <a:buFont typeface="Arial" panose="020B0604020202020204" pitchFamily="34" charset="0"/>
              <a:buChar char="•"/>
            </a:pPr>
            <a:r>
              <a:rPr lang="nl-BE" sz="2000" dirty="0">
                <a:latin typeface="FlandersArtSans-Light"/>
                <a:cs typeface="Calibri"/>
              </a:rPr>
              <a:t>Volgende oproep voorjaar 2023 (wellicht eind februari/begin maart).</a:t>
            </a:r>
          </a:p>
          <a:p>
            <a:pPr marL="0" indent="0">
              <a:lnSpc>
                <a:spcPct val="110000"/>
              </a:lnSpc>
              <a:spcBef>
                <a:spcPts val="0"/>
              </a:spcBef>
              <a:buNone/>
            </a:pPr>
            <a:endParaRPr lang="nl-BE" sz="2000" dirty="0">
              <a:latin typeface="FlandersArtSans-Light"/>
            </a:endParaRPr>
          </a:p>
          <a:p>
            <a:pPr marL="179070" lvl="1" algn="just">
              <a:lnSpc>
                <a:spcPct val="110000"/>
              </a:lnSpc>
              <a:spcBef>
                <a:spcPts val="0"/>
              </a:spcBef>
              <a:buFont typeface="Wingdings" panose="05000000000000000000" pitchFamily="2" charset="2"/>
              <a:buChar char="§"/>
            </a:pPr>
            <a:endParaRPr lang="nl-BE" dirty="0">
              <a:latin typeface="FlandersArtSans-Regular" panose="00000500000000000000" pitchFamily="2" charset="0"/>
            </a:endParaRPr>
          </a:p>
          <a:p>
            <a:pPr marL="456565" lvl="1" indent="0">
              <a:buNone/>
            </a:pPr>
            <a:endParaRPr lang="nl-BE" dirty="0"/>
          </a:p>
          <a:p>
            <a:pPr marL="179070" lvl="1"/>
            <a:endParaRPr lang="en-US" dirty="0"/>
          </a:p>
        </p:txBody>
      </p:sp>
      <p:pic>
        <p:nvPicPr>
          <p:cNvPr id="7" name="Picture 6">
            <a:extLst>
              <a:ext uri="{FF2B5EF4-FFF2-40B4-BE49-F238E27FC236}">
                <a16:creationId xmlns:a16="http://schemas.microsoft.com/office/drawing/2014/main" id="{A92BE327-6919-4476-A1CA-8F37B8F30F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0813" y="5898000"/>
            <a:ext cx="301987" cy="480000"/>
          </a:xfrm>
          <a:prstGeom prst="rect">
            <a:avLst/>
          </a:prstGeom>
        </p:spPr>
      </p:pic>
    </p:spTree>
    <p:extLst>
      <p:ext uri="{BB962C8B-B14F-4D97-AF65-F5344CB8AC3E}">
        <p14:creationId xmlns:p14="http://schemas.microsoft.com/office/powerpoint/2010/main" val="160778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21572" y="1717534"/>
            <a:ext cx="10348856" cy="4659411"/>
          </a:xfrm>
        </p:spPr>
        <p:txBody>
          <a:bodyPr lIns="91440" tIns="45720" rIns="91440" bIns="45720" anchor="t">
            <a:noAutofit/>
          </a:bodyPr>
          <a:lstStyle/>
          <a:p>
            <a:pPr marL="0" indent="0" algn="just">
              <a:lnSpc>
                <a:spcPct val="110000"/>
              </a:lnSpc>
              <a:spcBef>
                <a:spcPts val="0"/>
              </a:spcBef>
              <a:buNone/>
            </a:pPr>
            <a:r>
              <a:rPr lang="nl-BE" sz="2000" b="1" dirty="0">
                <a:latin typeface="FlandersArtSans-Light"/>
                <a:cs typeface="Calibri"/>
              </a:rPr>
              <a:t>Hoeveel bedraagt de subsidie? </a:t>
            </a:r>
          </a:p>
          <a:p>
            <a:pPr marL="0" indent="0" algn="just">
              <a:lnSpc>
                <a:spcPct val="110000"/>
              </a:lnSpc>
              <a:spcBef>
                <a:spcPts val="0"/>
              </a:spcBef>
              <a:buNone/>
            </a:pPr>
            <a:endParaRPr lang="nl-BE" sz="800" u="sng" dirty="0">
              <a:latin typeface="Flanders Art Sans Medium" panose="00000600000000000000" pitchFamily="50" charset="0"/>
            </a:endParaRPr>
          </a:p>
          <a:p>
            <a:pPr marL="522288" lvl="1" indent="-342900">
              <a:lnSpc>
                <a:spcPct val="110000"/>
              </a:lnSpc>
              <a:spcBef>
                <a:spcPts val="0"/>
              </a:spcBef>
              <a:spcAft>
                <a:spcPts val="1200"/>
              </a:spcAft>
              <a:buFont typeface="Arial" panose="020B0604020202020204" pitchFamily="34" charset="0"/>
              <a:buChar char="•"/>
            </a:pPr>
            <a:r>
              <a:rPr lang="nl-NL" sz="2000" dirty="0">
                <a:latin typeface="FlandersArtSans-Light"/>
              </a:rPr>
              <a:t>Eenmalige forfaitaire subsidie van </a:t>
            </a:r>
            <a:r>
              <a:rPr lang="nl-NL" sz="2000" b="1" dirty="0">
                <a:latin typeface="FlandersArtSans-Light"/>
              </a:rPr>
              <a:t>9.000 euro. Inzetbaar voor alle kosten rond internationalisering met uitzondering van eigen loonkosten.</a:t>
            </a:r>
            <a:endParaRPr lang="nl-BE" sz="2000" b="1" dirty="0">
              <a:latin typeface="FlandersArtSans-Light" panose="00000400000000000000" pitchFamily="2" charset="0"/>
            </a:endParaRPr>
          </a:p>
          <a:p>
            <a:pPr marL="522288" lvl="1" indent="-342900">
              <a:lnSpc>
                <a:spcPct val="110000"/>
              </a:lnSpc>
              <a:spcBef>
                <a:spcPts val="0"/>
              </a:spcBef>
              <a:spcAft>
                <a:spcPts val="1200"/>
              </a:spcAft>
              <a:buFont typeface="Arial" panose="020B0604020202020204" pitchFamily="34" charset="0"/>
              <a:buChar char="•"/>
            </a:pPr>
            <a:r>
              <a:rPr lang="nl-BE" sz="2000" dirty="0">
                <a:latin typeface="FlandersArtSans-Light"/>
              </a:rPr>
              <a:t>In hetzelfde kalenderjaar niet te combineren met de steunmaatregelen opgenomen in het besluit van 2016. </a:t>
            </a:r>
            <a:endParaRPr lang="nl-BE" sz="2000" dirty="0">
              <a:latin typeface="FlandersArtSans-Light" panose="00000400000000000000" pitchFamily="2" charset="0"/>
            </a:endParaRPr>
          </a:p>
          <a:p>
            <a:pPr marL="522288" lvl="1" indent="-342900">
              <a:lnSpc>
                <a:spcPct val="110000"/>
              </a:lnSpc>
              <a:spcBef>
                <a:spcPts val="0"/>
              </a:spcBef>
              <a:buFont typeface="Arial" panose="020B0604020202020204" pitchFamily="34" charset="0"/>
              <a:buChar char="•"/>
            </a:pPr>
            <a:r>
              <a:rPr lang="nl-BE" sz="2000" dirty="0">
                <a:latin typeface="FlandersArtSans-Light"/>
              </a:rPr>
              <a:t>FIT voorziet bij de uitvoering van het project een persoonlijke </a:t>
            </a:r>
            <a:r>
              <a:rPr lang="nl-BE" sz="2000" b="1" dirty="0">
                <a:latin typeface="FlandersArtSans-Light"/>
              </a:rPr>
              <a:t>begeleiding, coaching</a:t>
            </a:r>
            <a:r>
              <a:rPr lang="nl-BE" sz="2000" dirty="0">
                <a:latin typeface="FlandersArtSans-Light"/>
              </a:rPr>
              <a:t> en </a:t>
            </a:r>
            <a:r>
              <a:rPr lang="nl-BE" sz="2000" b="1" dirty="0">
                <a:latin typeface="FlandersArtSans-Light"/>
              </a:rPr>
              <a:t>opvolging</a:t>
            </a:r>
            <a:r>
              <a:rPr lang="nl-BE" sz="2000" dirty="0">
                <a:latin typeface="FlandersArtSans-Light"/>
              </a:rPr>
              <a:t> door een adviseur internationaal ondernemen uit de provincie. De adviseur internationaal ondernemen zal op  2 à 3 tijdstippen contact opnemen met de begunstigde van de steun (afhankelijk van de doorlooptijd van het project): </a:t>
            </a:r>
            <a:endParaRPr lang="nl-BE" sz="2000" dirty="0">
              <a:latin typeface="FlandersArtSans-Light" panose="00000400000000000000" pitchFamily="2" charset="0"/>
            </a:endParaRPr>
          </a:p>
          <a:p>
            <a:pPr lvl="1" algn="just">
              <a:lnSpc>
                <a:spcPct val="110000"/>
              </a:lnSpc>
              <a:spcBef>
                <a:spcPts val="0"/>
              </a:spcBef>
              <a:buFont typeface="Wingdings" panose="05000000000000000000" pitchFamily="2" charset="2"/>
              <a:buChar char="§"/>
            </a:pPr>
            <a:endParaRPr lang="nl-BE" sz="2000" dirty="0">
              <a:latin typeface="FlandersArtSans-Regular" panose="00000500000000000000" pitchFamily="2" charset="0"/>
            </a:endParaRPr>
          </a:p>
        </p:txBody>
      </p:sp>
      <p:sp>
        <p:nvSpPr>
          <p:cNvPr id="8" name="Title 3">
            <a:extLst>
              <a:ext uri="{FF2B5EF4-FFF2-40B4-BE49-F238E27FC236}">
                <a16:creationId xmlns:a16="http://schemas.microsoft.com/office/drawing/2014/main" id="{C65F2605-D478-4655-8677-7F80C310D876}"/>
              </a:ext>
            </a:extLst>
          </p:cNvPr>
          <p:cNvSpPr>
            <a:spLocks noGrp="1"/>
          </p:cNvSpPr>
          <p:nvPr>
            <p:ph type="title"/>
          </p:nvPr>
        </p:nvSpPr>
        <p:spPr>
          <a:xfrm>
            <a:off x="492057" y="91996"/>
            <a:ext cx="7706913" cy="1325563"/>
          </a:xfrm>
        </p:spPr>
        <p:txBody>
          <a:bodyPr/>
          <a:lstStyle/>
          <a:p>
            <a:r>
              <a:rPr lang="en-US" sz="4000" b="0" u="none" err="1">
                <a:latin typeface="Flanders Art Serif Medium" panose="00000600000000000000" pitchFamily="50" charset="0"/>
              </a:rPr>
              <a:t>Starterspakket</a:t>
            </a:r>
            <a:r>
              <a:rPr lang="en-US" sz="4000" b="0" u="none">
                <a:latin typeface="Flanders Art Serif Medium" panose="00000600000000000000" pitchFamily="50" charset="0"/>
              </a:rPr>
              <a:t> </a:t>
            </a:r>
            <a:br>
              <a:rPr lang="en-US" sz="4000" b="0" u="none">
                <a:latin typeface="Flanders Art Serif Medium" panose="00000600000000000000" pitchFamily="50" charset="0"/>
              </a:rPr>
            </a:br>
            <a:r>
              <a:rPr lang="en-US" sz="4000" b="0" u="none" err="1">
                <a:latin typeface="Flanders Art Serif Medium" panose="00000600000000000000" pitchFamily="50" charset="0"/>
              </a:rPr>
              <a:t>Internationalisering</a:t>
            </a:r>
            <a:r>
              <a:rPr lang="en-US" sz="4000" b="0" u="none">
                <a:latin typeface="Flanders Art Serif Medium" panose="00000600000000000000" pitchFamily="50" charset="0"/>
              </a:rPr>
              <a:t> </a:t>
            </a:r>
            <a:endParaRPr lang="nl-BE" sz="4000" b="0" u="none">
              <a:latin typeface="Flanders Art Serif Medium" panose="00000600000000000000" pitchFamily="50" charset="0"/>
            </a:endParaRPr>
          </a:p>
        </p:txBody>
      </p:sp>
      <p:sp>
        <p:nvSpPr>
          <p:cNvPr id="4" name="Rectangle 3">
            <a:extLst>
              <a:ext uri="{FF2B5EF4-FFF2-40B4-BE49-F238E27FC236}">
                <a16:creationId xmlns:a16="http://schemas.microsoft.com/office/drawing/2014/main" id="{93283C86-1B69-4586-8A8C-C60C40304EB1}"/>
              </a:ext>
            </a:extLst>
          </p:cNvPr>
          <p:cNvSpPr/>
          <p:nvPr/>
        </p:nvSpPr>
        <p:spPr>
          <a:xfrm>
            <a:off x="-25678" y="5289010"/>
            <a:ext cx="8742381" cy="1087477"/>
          </a:xfrm>
          <a:prstGeom prst="rect">
            <a:avLst/>
          </a:prstGeom>
        </p:spPr>
        <p:txBody>
          <a:bodyPr wrap="square" lIns="91440" tIns="45720" rIns="91440" bIns="45720" anchor="t">
            <a:spAutoFit/>
          </a:bodyPr>
          <a:lstStyle/>
          <a:p>
            <a:pPr marL="3771900" lvl="7" indent="-342900">
              <a:lnSpc>
                <a:spcPct val="110000"/>
              </a:lnSpc>
              <a:spcBef>
                <a:spcPts val="0"/>
              </a:spcBef>
              <a:buFont typeface="Arial" panose="020B0604020202020204" pitchFamily="34" charset="0"/>
              <a:buChar char="•"/>
            </a:pPr>
            <a:r>
              <a:rPr lang="nl-BE" sz="2000" dirty="0">
                <a:latin typeface="FlandersArtSans-Light"/>
                <a:cs typeface="Calibri" panose="020F0502020204030204" pitchFamily="34" charset="0"/>
              </a:rPr>
              <a:t>bij aanvang van het project;</a:t>
            </a:r>
          </a:p>
          <a:p>
            <a:pPr marL="3771900" lvl="7" indent="-342900">
              <a:lnSpc>
                <a:spcPct val="110000"/>
              </a:lnSpc>
              <a:spcBef>
                <a:spcPts val="0"/>
              </a:spcBef>
              <a:buFont typeface="Arial" panose="020B0604020202020204" pitchFamily="34" charset="0"/>
              <a:buChar char="•"/>
            </a:pPr>
            <a:r>
              <a:rPr lang="nl-BE" sz="2000" dirty="0">
                <a:latin typeface="FlandersArtSans-Light"/>
                <a:cs typeface="Calibri" panose="020F0502020204030204" pitchFamily="34" charset="0"/>
              </a:rPr>
              <a:t>tijdens de uitvoering van het project;</a:t>
            </a:r>
          </a:p>
          <a:p>
            <a:pPr marL="3771900" lvl="7" indent="-342900">
              <a:lnSpc>
                <a:spcPct val="110000"/>
              </a:lnSpc>
              <a:spcBef>
                <a:spcPts val="0"/>
              </a:spcBef>
              <a:buFont typeface="Arial" panose="020B0604020202020204" pitchFamily="34" charset="0"/>
              <a:buChar char="•"/>
            </a:pPr>
            <a:r>
              <a:rPr lang="nl-BE" sz="2000" dirty="0">
                <a:latin typeface="FlandersArtSans-Light"/>
                <a:cs typeface="Calibri" panose="020F0502020204030204" pitchFamily="34" charset="0"/>
              </a:rPr>
              <a:t>bij de afloop van het project.</a:t>
            </a:r>
          </a:p>
        </p:txBody>
      </p:sp>
    </p:spTree>
    <p:extLst>
      <p:ext uri="{BB962C8B-B14F-4D97-AF65-F5344CB8AC3E}">
        <p14:creationId xmlns:p14="http://schemas.microsoft.com/office/powerpoint/2010/main" val="289151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6">
            <a:extLst>
              <a:ext uri="{FF2B5EF4-FFF2-40B4-BE49-F238E27FC236}">
                <a16:creationId xmlns:a16="http://schemas.microsoft.com/office/drawing/2014/main" id="{03D38855-08BB-42B0-BEA2-6294065D5292}"/>
              </a:ext>
            </a:extLst>
          </p:cNvPr>
          <p:cNvSpPr txBox="1">
            <a:spLocks/>
          </p:cNvSpPr>
          <p:nvPr/>
        </p:nvSpPr>
        <p:spPr>
          <a:xfrm>
            <a:off x="914400" y="1749972"/>
            <a:ext cx="6085489" cy="1752600"/>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endParaRPr lang="nl-BE"/>
          </a:p>
        </p:txBody>
      </p:sp>
      <p:sp>
        <p:nvSpPr>
          <p:cNvPr id="6" name="Title 3">
            <a:extLst>
              <a:ext uri="{FF2B5EF4-FFF2-40B4-BE49-F238E27FC236}">
                <a16:creationId xmlns:a16="http://schemas.microsoft.com/office/drawing/2014/main" id="{B92535CC-40E3-46DB-BAAF-DF06D0B52AAC}"/>
              </a:ext>
            </a:extLst>
          </p:cNvPr>
          <p:cNvSpPr txBox="1">
            <a:spLocks/>
          </p:cNvSpPr>
          <p:nvPr/>
        </p:nvSpPr>
        <p:spPr>
          <a:xfrm>
            <a:off x="470145" y="574894"/>
            <a:ext cx="10363200" cy="1470025"/>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 </a:t>
            </a:r>
            <a:endParaRPr lang="nl-BE"/>
          </a:p>
        </p:txBody>
      </p:sp>
      <p:sp>
        <p:nvSpPr>
          <p:cNvPr id="4" name="Content Placeholder 2">
            <a:extLst>
              <a:ext uri="{FF2B5EF4-FFF2-40B4-BE49-F238E27FC236}">
                <a16:creationId xmlns:a16="http://schemas.microsoft.com/office/drawing/2014/main" id="{E61D2857-8D10-4188-8BD2-CDA929AD86B6}"/>
              </a:ext>
            </a:extLst>
          </p:cNvPr>
          <p:cNvSpPr txBox="1">
            <a:spLocks/>
          </p:cNvSpPr>
          <p:nvPr/>
        </p:nvSpPr>
        <p:spPr>
          <a:xfrm>
            <a:off x="0" y="5167427"/>
            <a:ext cx="10499833" cy="46278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10000"/>
              </a:lnSpc>
              <a:spcBef>
                <a:spcPts val="0"/>
              </a:spcBef>
              <a:buNone/>
            </a:pPr>
            <a:r>
              <a:rPr lang="nl-NL" sz="3200" b="1" dirty="0">
                <a:latin typeface="Flanders Art Sans Medium" panose="00000600000000000000" pitchFamily="50" charset="0"/>
              </a:rPr>
              <a:t>Doelgroep</a:t>
            </a:r>
          </a:p>
          <a:p>
            <a:pPr marL="457200" lvl="1" indent="0">
              <a:lnSpc>
                <a:spcPct val="110000"/>
              </a:lnSpc>
              <a:spcBef>
                <a:spcPts val="0"/>
              </a:spcBef>
              <a:buNone/>
            </a:pPr>
            <a:r>
              <a:rPr lang="nl-NL" sz="2800" dirty="0">
                <a:latin typeface="FlandersArtSans-Regular" panose="00000500000000000000" pitchFamily="2" charset="0"/>
              </a:rPr>
              <a:t>Door Brexit negatief </a:t>
            </a:r>
            <a:r>
              <a:rPr lang="nl-NL" sz="2800" dirty="0" err="1">
                <a:latin typeface="FlandersArtSans-Regular" panose="00000500000000000000" pitchFamily="2" charset="0"/>
              </a:rPr>
              <a:t>geïmpacteerde</a:t>
            </a:r>
            <a:r>
              <a:rPr lang="nl-NL" sz="2800" dirty="0">
                <a:latin typeface="FlandersArtSans-Regular" panose="00000500000000000000" pitchFamily="2" charset="0"/>
              </a:rPr>
              <a:t> bedrijven </a:t>
            </a:r>
          </a:p>
          <a:p>
            <a:pPr marL="457200" lvl="1" indent="0" algn="just">
              <a:lnSpc>
                <a:spcPct val="110000"/>
              </a:lnSpc>
              <a:spcBef>
                <a:spcPts val="0"/>
              </a:spcBef>
              <a:buNone/>
            </a:pPr>
            <a:endParaRPr lang="nl-BE" sz="2800" dirty="0">
              <a:latin typeface="FlandersArtSans-Regular" panose="00000500000000000000" pitchFamily="2" charset="0"/>
            </a:endParaRPr>
          </a:p>
          <a:p>
            <a:pPr marL="285750" indent="-285750"/>
            <a:endParaRPr lang="nl-BE" sz="2400" dirty="0"/>
          </a:p>
        </p:txBody>
      </p:sp>
      <p:sp>
        <p:nvSpPr>
          <p:cNvPr id="12" name="Title 3">
            <a:extLst>
              <a:ext uri="{FF2B5EF4-FFF2-40B4-BE49-F238E27FC236}">
                <a16:creationId xmlns:a16="http://schemas.microsoft.com/office/drawing/2014/main" id="{9C70B0A5-FD7A-48DD-8A9F-6B7D986EEE5C}"/>
              </a:ext>
            </a:extLst>
          </p:cNvPr>
          <p:cNvSpPr>
            <a:spLocks noGrp="1"/>
          </p:cNvSpPr>
          <p:nvPr>
            <p:ph type="title"/>
          </p:nvPr>
        </p:nvSpPr>
        <p:spPr>
          <a:xfrm>
            <a:off x="470145" y="333371"/>
            <a:ext cx="7706913" cy="1325563"/>
          </a:xfrm>
        </p:spPr>
        <p:txBody>
          <a:bodyPr/>
          <a:lstStyle/>
          <a:p>
            <a:r>
              <a:rPr lang="en-US" sz="4000" b="0" u="none" dirty="0" err="1">
                <a:latin typeface="Flanders Art Serif Medium"/>
              </a:rPr>
              <a:t>Bijzondere</a:t>
            </a:r>
            <a:r>
              <a:rPr lang="en-US" sz="4000" b="0" u="none" dirty="0">
                <a:latin typeface="Flanders Art Serif Medium"/>
              </a:rPr>
              <a:t> </a:t>
            </a:r>
            <a:r>
              <a:rPr lang="en-US" sz="4000" b="0" dirty="0" err="1">
                <a:latin typeface="Flanders Art Serif Medium"/>
              </a:rPr>
              <a:t>Crisissteun</a:t>
            </a:r>
            <a:r>
              <a:rPr lang="en-US" sz="4000" b="0" dirty="0">
                <a:latin typeface="Flanders Art Serif Medium"/>
              </a:rPr>
              <a:t> </a:t>
            </a:r>
            <a:r>
              <a:rPr lang="en-US" sz="4000" b="0" dirty="0" err="1">
                <a:latin typeface="Flanders Art Serif Medium"/>
              </a:rPr>
              <a:t>Internationalisering</a:t>
            </a:r>
            <a:r>
              <a:rPr lang="en-US" sz="4000" b="0" dirty="0">
                <a:latin typeface="Flanders Art Serif Medium"/>
              </a:rPr>
              <a:t> (Brexit)</a:t>
            </a:r>
            <a:endParaRPr lang="nl-BE" sz="4000" b="0" u="none" dirty="0">
              <a:latin typeface="Flanders Art Serif Medium"/>
            </a:endParaRPr>
          </a:p>
        </p:txBody>
      </p:sp>
      <p:pic>
        <p:nvPicPr>
          <p:cNvPr id="16" name="Picture 15" descr="A person standing in front of a building&#10;&#10;Description automatically generated">
            <a:extLst>
              <a:ext uri="{FF2B5EF4-FFF2-40B4-BE49-F238E27FC236}">
                <a16:creationId xmlns:a16="http://schemas.microsoft.com/office/drawing/2014/main" id="{6402899E-9AA1-4836-9598-28BDCFF3FE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6618" y="1660378"/>
            <a:ext cx="8195052" cy="38358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7043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6">
            <a:extLst>
              <a:ext uri="{FF2B5EF4-FFF2-40B4-BE49-F238E27FC236}">
                <a16:creationId xmlns:a16="http://schemas.microsoft.com/office/drawing/2014/main" id="{03D38855-08BB-42B0-BEA2-6294065D5292}"/>
              </a:ext>
            </a:extLst>
          </p:cNvPr>
          <p:cNvSpPr txBox="1">
            <a:spLocks/>
          </p:cNvSpPr>
          <p:nvPr/>
        </p:nvSpPr>
        <p:spPr>
          <a:xfrm>
            <a:off x="914400" y="1749972"/>
            <a:ext cx="6085489" cy="1752600"/>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endParaRPr lang="nl-BE" dirty="0"/>
          </a:p>
        </p:txBody>
      </p:sp>
      <p:sp>
        <p:nvSpPr>
          <p:cNvPr id="4" name="Content Placeholder 2">
            <a:extLst>
              <a:ext uri="{FF2B5EF4-FFF2-40B4-BE49-F238E27FC236}">
                <a16:creationId xmlns:a16="http://schemas.microsoft.com/office/drawing/2014/main" id="{E61D2857-8D10-4188-8BD2-CDA929AD86B6}"/>
              </a:ext>
            </a:extLst>
          </p:cNvPr>
          <p:cNvSpPr txBox="1">
            <a:spLocks/>
          </p:cNvSpPr>
          <p:nvPr/>
        </p:nvSpPr>
        <p:spPr>
          <a:xfrm>
            <a:off x="914400" y="1749972"/>
            <a:ext cx="10270838" cy="462787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nl-NL" sz="2000" b="1" dirty="0">
                <a:latin typeface="FlandersArtSans-Light"/>
                <a:cs typeface="Calibri"/>
              </a:rPr>
              <a:t>Wat?</a:t>
            </a:r>
          </a:p>
          <a:p>
            <a:pPr marL="521970" lvl="1" indent="-342900" algn="just">
              <a:lnSpc>
                <a:spcPct val="110000"/>
              </a:lnSpc>
              <a:spcBef>
                <a:spcPts val="0"/>
              </a:spcBef>
            </a:pPr>
            <a:r>
              <a:rPr lang="nl-NL" sz="2000" dirty="0">
                <a:latin typeface="FlandersArtSans-Light"/>
                <a:cs typeface="Calibri"/>
              </a:rPr>
              <a:t>Een tijdelijke extra steunmaatregel voor ondernemingen de aantoonbaar negatief Brexit-</a:t>
            </a:r>
            <a:r>
              <a:rPr lang="nl-NL" sz="2000" dirty="0" err="1">
                <a:latin typeface="FlandersArtSans-Light"/>
                <a:cs typeface="Calibri"/>
              </a:rPr>
              <a:t>geïmpacteerd</a:t>
            </a:r>
            <a:r>
              <a:rPr lang="nl-NL" sz="2000" dirty="0">
                <a:latin typeface="FlandersArtSans-Light"/>
                <a:cs typeface="Calibri"/>
              </a:rPr>
              <a:t> zijn. Bovenop de reeds bestaande subsidieregeling uit 2016.  </a:t>
            </a:r>
          </a:p>
          <a:p>
            <a:pPr marL="0" indent="0">
              <a:lnSpc>
                <a:spcPct val="110000"/>
              </a:lnSpc>
              <a:spcBef>
                <a:spcPts val="0"/>
              </a:spcBef>
              <a:buNone/>
            </a:pPr>
            <a:endParaRPr lang="nl-BE" sz="2000" dirty="0">
              <a:latin typeface="Flanders Art Sans Light" panose="00000400000000000000" pitchFamily="50" charset="0"/>
            </a:endParaRPr>
          </a:p>
          <a:p>
            <a:pPr marL="0" indent="0">
              <a:lnSpc>
                <a:spcPct val="110000"/>
              </a:lnSpc>
              <a:spcBef>
                <a:spcPts val="0"/>
              </a:spcBef>
              <a:buNone/>
            </a:pPr>
            <a:r>
              <a:rPr lang="nl-BE" sz="2000" b="1" dirty="0">
                <a:latin typeface="FlandersArtSans-Light"/>
                <a:cs typeface="Calibri"/>
              </a:rPr>
              <a:t>Doelstelling?</a:t>
            </a:r>
          </a:p>
          <a:p>
            <a:pPr lvl="1">
              <a:lnSpc>
                <a:spcPct val="110000"/>
              </a:lnSpc>
              <a:spcBef>
                <a:spcPts val="0"/>
              </a:spcBef>
            </a:pPr>
            <a:r>
              <a:rPr lang="nl-NL" sz="2000" dirty="0">
                <a:latin typeface="FlandersArtSans-Light"/>
                <a:cs typeface="Calibri"/>
              </a:rPr>
              <a:t>De impact van de Brexit op de economische, sociale en territoriale cohesie te beperken</a:t>
            </a:r>
            <a:r>
              <a:rPr lang="nl-NL" sz="2000" dirty="0">
                <a:latin typeface="Flanders Art Sans Light"/>
              </a:rPr>
              <a:t>.</a:t>
            </a:r>
            <a:endParaRPr lang="nl-NL" sz="2000" dirty="0">
              <a:latin typeface="Flanders Art Sans Light" panose="00000400000000000000" pitchFamily="50" charset="0"/>
            </a:endParaRPr>
          </a:p>
          <a:p>
            <a:pPr lvl="1">
              <a:lnSpc>
                <a:spcPct val="110000"/>
              </a:lnSpc>
              <a:spcBef>
                <a:spcPts val="0"/>
              </a:spcBef>
            </a:pPr>
            <a:endParaRPr lang="nl-BE" sz="2000" dirty="0">
              <a:latin typeface="Flanders Art Sans Light" panose="00000400000000000000" pitchFamily="50" charset="0"/>
            </a:endParaRPr>
          </a:p>
          <a:p>
            <a:pPr marL="0" indent="0">
              <a:lnSpc>
                <a:spcPct val="110000"/>
              </a:lnSpc>
              <a:spcBef>
                <a:spcPts val="0"/>
              </a:spcBef>
              <a:buNone/>
            </a:pPr>
            <a:r>
              <a:rPr lang="nl-BE" sz="2000" b="1" dirty="0">
                <a:latin typeface="FlandersArtSans-Light"/>
                <a:cs typeface="Calibri"/>
              </a:rPr>
              <a:t>Voor wie en waarom? </a:t>
            </a:r>
          </a:p>
          <a:p>
            <a:pPr lvl="1">
              <a:lnSpc>
                <a:spcPct val="110000"/>
              </a:lnSpc>
              <a:spcBef>
                <a:spcPts val="0"/>
              </a:spcBef>
            </a:pPr>
            <a:r>
              <a:rPr lang="nl-BE" sz="2000" dirty="0">
                <a:latin typeface="FlandersArtSans-Light"/>
                <a:cs typeface="Calibri"/>
              </a:rPr>
              <a:t>Deze subsidie is zowel toegankelijk voor Vlaamse kmo’s als voor ‘grotere’ ondernemingen (dubbele kmo’s) met sterke verankering in Vlaanderen.   </a:t>
            </a:r>
          </a:p>
          <a:p>
            <a:pPr marL="0" indent="0">
              <a:lnSpc>
                <a:spcPct val="110000"/>
              </a:lnSpc>
              <a:spcBef>
                <a:spcPts val="0"/>
              </a:spcBef>
              <a:buNone/>
            </a:pPr>
            <a:r>
              <a:rPr lang="nl-BE" sz="2000" b="1" dirty="0">
                <a:latin typeface="FlandersArtSans-Light"/>
                <a:cs typeface="Calibri"/>
              </a:rPr>
              <a:t>Wanneer?</a:t>
            </a:r>
          </a:p>
          <a:p>
            <a:pPr lvl="1">
              <a:lnSpc>
                <a:spcPct val="110000"/>
              </a:lnSpc>
              <a:spcBef>
                <a:spcPts val="0"/>
              </a:spcBef>
            </a:pPr>
            <a:r>
              <a:rPr lang="nl-NL" sz="2000" dirty="0">
                <a:latin typeface="FlandersArtSans-Light"/>
                <a:cs typeface="Calibri"/>
              </a:rPr>
              <a:t>Eerste indieningsronde tot 14 december. Daarna meerdere oproepperiodes.</a:t>
            </a:r>
          </a:p>
          <a:p>
            <a:pPr lvl="1" algn="just">
              <a:lnSpc>
                <a:spcPct val="110000"/>
              </a:lnSpc>
              <a:spcBef>
                <a:spcPts val="0"/>
              </a:spcBef>
              <a:buFont typeface="Wingdings" panose="05000000000000000000" pitchFamily="2" charset="2"/>
              <a:buChar char="§"/>
            </a:pPr>
            <a:endParaRPr lang="nl-NL" sz="2000" dirty="0">
              <a:latin typeface="FlandersArtSans-Regular" panose="00000500000000000000" pitchFamily="2" charset="0"/>
            </a:endParaRPr>
          </a:p>
          <a:p>
            <a:pPr lvl="1" algn="just">
              <a:lnSpc>
                <a:spcPct val="110000"/>
              </a:lnSpc>
              <a:spcBef>
                <a:spcPts val="0"/>
              </a:spcBef>
              <a:buFont typeface="Wingdings" panose="05000000000000000000" pitchFamily="2" charset="2"/>
              <a:buChar char="§"/>
            </a:pPr>
            <a:endParaRPr lang="nl-BE" dirty="0">
              <a:latin typeface="FlandersArtSans-Regular" panose="00000500000000000000" pitchFamily="2" charset="0"/>
            </a:endParaRPr>
          </a:p>
          <a:p>
            <a:pPr lvl="1" algn="just">
              <a:lnSpc>
                <a:spcPct val="110000"/>
              </a:lnSpc>
              <a:spcBef>
                <a:spcPts val="0"/>
              </a:spcBef>
              <a:buFont typeface="Wingdings" panose="05000000000000000000" pitchFamily="2" charset="2"/>
              <a:buChar char="§"/>
            </a:pPr>
            <a:endParaRPr lang="nl-BE" dirty="0">
              <a:latin typeface="FlandersArtSans-Regular" panose="00000500000000000000" pitchFamily="2" charset="0"/>
            </a:endParaRPr>
          </a:p>
          <a:p>
            <a:pPr lvl="1" algn="just">
              <a:lnSpc>
                <a:spcPct val="110000"/>
              </a:lnSpc>
              <a:spcBef>
                <a:spcPts val="0"/>
              </a:spcBef>
              <a:buFont typeface="Wingdings" panose="05000000000000000000" pitchFamily="2" charset="2"/>
              <a:buChar char="§"/>
            </a:pPr>
            <a:endParaRPr lang="nl-BE" dirty="0"/>
          </a:p>
          <a:p>
            <a:pPr marL="285750" indent="-285750"/>
            <a:endParaRPr lang="nl-BE" sz="2400" dirty="0"/>
          </a:p>
        </p:txBody>
      </p:sp>
      <p:sp>
        <p:nvSpPr>
          <p:cNvPr id="7" name="Title 3">
            <a:extLst>
              <a:ext uri="{FF2B5EF4-FFF2-40B4-BE49-F238E27FC236}">
                <a16:creationId xmlns:a16="http://schemas.microsoft.com/office/drawing/2014/main" id="{9102BA54-39DF-41AF-9B14-6E52C3559A21}"/>
              </a:ext>
            </a:extLst>
          </p:cNvPr>
          <p:cNvSpPr>
            <a:spLocks noGrp="1"/>
          </p:cNvSpPr>
          <p:nvPr>
            <p:ph type="title"/>
          </p:nvPr>
        </p:nvSpPr>
        <p:spPr>
          <a:xfrm>
            <a:off x="500524" y="286729"/>
            <a:ext cx="7706913" cy="1190097"/>
          </a:xfrm>
        </p:spPr>
        <p:txBody>
          <a:bodyPr>
            <a:normAutofit fontScale="90000"/>
          </a:bodyPr>
          <a:lstStyle/>
          <a:p>
            <a:r>
              <a:rPr lang="en-US" sz="4000" b="0" u="none" dirty="0" err="1">
                <a:latin typeface="Flanders Art Serif Medium"/>
              </a:rPr>
              <a:t>Bijzondere</a:t>
            </a:r>
            <a:r>
              <a:rPr lang="en-US" sz="4000" b="0" u="none" dirty="0">
                <a:latin typeface="Flanders Art Serif Medium"/>
              </a:rPr>
              <a:t> </a:t>
            </a:r>
            <a:r>
              <a:rPr lang="en-US" sz="4000" b="0" u="none" dirty="0" err="1">
                <a:latin typeface="Flanders Art Serif Medium"/>
              </a:rPr>
              <a:t>Crisissteun</a:t>
            </a:r>
            <a:r>
              <a:rPr lang="en-US" sz="4000" b="0" u="none" dirty="0">
                <a:latin typeface="Flanders Art Serif Medium"/>
              </a:rPr>
              <a:t> </a:t>
            </a:r>
            <a:r>
              <a:rPr lang="en-US" sz="4000" b="0" u="none" dirty="0" err="1">
                <a:latin typeface="Flanders Art Serif Medium"/>
              </a:rPr>
              <a:t>Internationalisering</a:t>
            </a:r>
            <a:r>
              <a:rPr lang="en-US" sz="4000" b="0" u="none" dirty="0">
                <a:latin typeface="Flanders Art Serif Medium"/>
              </a:rPr>
              <a:t> (Brexit)</a:t>
            </a:r>
            <a:endParaRPr lang="nl-BE" sz="4000" b="0" u="none" dirty="0">
              <a:latin typeface="Flanders Art Serif Medium" panose="00000600000000000000" pitchFamily="50" charset="0"/>
            </a:endParaRPr>
          </a:p>
        </p:txBody>
      </p:sp>
    </p:spTree>
    <p:extLst>
      <p:ext uri="{BB962C8B-B14F-4D97-AF65-F5344CB8AC3E}">
        <p14:creationId xmlns:p14="http://schemas.microsoft.com/office/powerpoint/2010/main" val="163082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6">
            <a:extLst>
              <a:ext uri="{FF2B5EF4-FFF2-40B4-BE49-F238E27FC236}">
                <a16:creationId xmlns:a16="http://schemas.microsoft.com/office/drawing/2014/main" id="{03D38855-08BB-42B0-BEA2-6294065D5292}"/>
              </a:ext>
            </a:extLst>
          </p:cNvPr>
          <p:cNvSpPr txBox="1">
            <a:spLocks/>
          </p:cNvSpPr>
          <p:nvPr/>
        </p:nvSpPr>
        <p:spPr>
          <a:xfrm>
            <a:off x="914400" y="1749972"/>
            <a:ext cx="6085489" cy="1752600"/>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endParaRPr lang="nl-BE"/>
          </a:p>
        </p:txBody>
      </p:sp>
      <p:sp>
        <p:nvSpPr>
          <p:cNvPr id="4" name="Content Placeholder 2">
            <a:extLst>
              <a:ext uri="{FF2B5EF4-FFF2-40B4-BE49-F238E27FC236}">
                <a16:creationId xmlns:a16="http://schemas.microsoft.com/office/drawing/2014/main" id="{E61D2857-8D10-4188-8BD2-CDA929AD86B6}"/>
              </a:ext>
            </a:extLst>
          </p:cNvPr>
          <p:cNvSpPr txBox="1">
            <a:spLocks/>
          </p:cNvSpPr>
          <p:nvPr/>
        </p:nvSpPr>
        <p:spPr>
          <a:xfrm>
            <a:off x="914400" y="1934088"/>
            <a:ext cx="9190181" cy="462787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nl-BE" sz="2000" b="1" dirty="0">
                <a:latin typeface="FlandersArtSans-Light"/>
                <a:cs typeface="Calibri"/>
              </a:rPr>
              <a:t>Voorwaarden?</a:t>
            </a:r>
            <a:endParaRPr lang="en-US" sz="2000" b="1" dirty="0">
              <a:latin typeface="FlandersArtSans-Light"/>
              <a:cs typeface="Calibri"/>
            </a:endParaRPr>
          </a:p>
          <a:p>
            <a:pPr marL="0" indent="0">
              <a:lnSpc>
                <a:spcPct val="110000"/>
              </a:lnSpc>
              <a:spcBef>
                <a:spcPts val="0"/>
              </a:spcBef>
              <a:buNone/>
            </a:pPr>
            <a:endParaRPr lang="nl-BE" sz="800" dirty="0">
              <a:latin typeface="FlandersArtSans-Light"/>
            </a:endParaRPr>
          </a:p>
          <a:p>
            <a:pPr marL="0" indent="0">
              <a:lnSpc>
                <a:spcPct val="110000"/>
              </a:lnSpc>
              <a:spcBef>
                <a:spcPts val="0"/>
              </a:spcBef>
              <a:buNone/>
            </a:pPr>
            <a:r>
              <a:rPr lang="nl-BE" sz="2000" dirty="0">
                <a:latin typeface="FlandersArtSans-Light"/>
              </a:rPr>
              <a:t>U </a:t>
            </a:r>
            <a:r>
              <a:rPr lang="nl-BE" sz="2000" dirty="0">
                <a:latin typeface="FlandersArtSans-Light"/>
                <a:cs typeface="Calibri"/>
              </a:rPr>
              <a:t>bent een KMO of grotere onderneming met een Belgisch ondernemingsnummer en een exploitatiezetel in het Vlaamse Gewest.</a:t>
            </a:r>
            <a:endParaRPr lang="en-US" sz="2000" dirty="0">
              <a:latin typeface="FlandersArtSans-Light"/>
              <a:cs typeface="Calibri"/>
            </a:endParaRPr>
          </a:p>
          <a:p>
            <a:pPr marL="0" indent="0">
              <a:lnSpc>
                <a:spcPct val="110000"/>
              </a:lnSpc>
              <a:spcBef>
                <a:spcPts val="0"/>
              </a:spcBef>
              <a:buNone/>
            </a:pPr>
            <a:endParaRPr lang="nl-BE" sz="2000" dirty="0">
              <a:latin typeface="FlandersArtSans-Light"/>
              <a:cs typeface="Calibri"/>
            </a:endParaRPr>
          </a:p>
          <a:p>
            <a:pPr lvl="1">
              <a:lnSpc>
                <a:spcPct val="110000"/>
              </a:lnSpc>
              <a:spcBef>
                <a:spcPts val="0"/>
              </a:spcBef>
              <a:spcAft>
                <a:spcPts val="1200"/>
              </a:spcAft>
            </a:pPr>
            <a:r>
              <a:rPr lang="nl-BE" sz="1600" dirty="0">
                <a:latin typeface="FlandersArtSans-Light"/>
                <a:cs typeface="Calibri"/>
              </a:rPr>
              <a:t>U krijgt voor dezelfde kosten geen andere financiële tegemoetkoming bij een internationale, federale, gewestelijke, regionale of lokale overheid. </a:t>
            </a:r>
          </a:p>
          <a:p>
            <a:pPr lvl="1">
              <a:lnSpc>
                <a:spcPct val="110000"/>
              </a:lnSpc>
              <a:spcBef>
                <a:spcPts val="0"/>
              </a:spcBef>
              <a:spcAft>
                <a:spcPts val="1200"/>
              </a:spcAft>
            </a:pPr>
            <a:r>
              <a:rPr lang="nl-BE" sz="1600" dirty="0">
                <a:latin typeface="FlandersArtSans-Light"/>
                <a:cs typeface="Calibri"/>
              </a:rPr>
              <a:t>Uw onderneming is in orde met de sociale en fiscale wetgeving.</a:t>
            </a:r>
          </a:p>
          <a:p>
            <a:pPr lvl="1">
              <a:lnSpc>
                <a:spcPct val="110000"/>
              </a:lnSpc>
              <a:spcBef>
                <a:spcPts val="0"/>
              </a:spcBef>
              <a:spcAft>
                <a:spcPts val="1200"/>
              </a:spcAft>
            </a:pPr>
            <a:r>
              <a:rPr lang="nl-BE" sz="1600" dirty="0">
                <a:latin typeface="FlandersArtSans-Light"/>
                <a:cs typeface="Calibri"/>
              </a:rPr>
              <a:t>Uw onderneming heeft alle verbintenissen ten aanzien van FIT nageleefd.</a:t>
            </a:r>
          </a:p>
          <a:p>
            <a:pPr lvl="1">
              <a:lnSpc>
                <a:spcPct val="110000"/>
              </a:lnSpc>
              <a:spcBef>
                <a:spcPts val="0"/>
              </a:spcBef>
              <a:spcAft>
                <a:spcPts val="1200"/>
              </a:spcAft>
            </a:pPr>
            <a:r>
              <a:rPr lang="nl-BE" sz="1600" b="1" dirty="0">
                <a:latin typeface="FlandersArtSans-Light"/>
                <a:cs typeface="Calibri"/>
              </a:rPr>
              <a:t>Uw onderneming heeft minstens twee voltijdsequivalenten ingeschreven personeel op de laatst neergelegde jaarrekening. </a:t>
            </a:r>
          </a:p>
          <a:p>
            <a:pPr lvl="1">
              <a:lnSpc>
                <a:spcPct val="110000"/>
              </a:lnSpc>
              <a:spcBef>
                <a:spcPts val="0"/>
              </a:spcBef>
              <a:spcAft>
                <a:spcPts val="1200"/>
              </a:spcAft>
            </a:pPr>
            <a:r>
              <a:rPr lang="nl-BE" sz="1600" b="1" dirty="0">
                <a:latin typeface="FlandersArtSans-Light"/>
                <a:cs typeface="Calibri"/>
              </a:rPr>
              <a:t>Uw projectdoelstelling moet passen in de BAR-verordening van 6 oktober 2021 tot oprichting van een reserve voor aanpassing aan de Brexit.</a:t>
            </a:r>
          </a:p>
          <a:p>
            <a:pPr lvl="1">
              <a:lnSpc>
                <a:spcPct val="110000"/>
              </a:lnSpc>
              <a:spcBef>
                <a:spcPts val="0"/>
              </a:spcBef>
              <a:spcAft>
                <a:spcPts val="1200"/>
              </a:spcAft>
            </a:pPr>
            <a:r>
              <a:rPr lang="nl-BE" sz="1600" b="1" dirty="0">
                <a:latin typeface="FlandersArtSans-Light"/>
                <a:cs typeface="Calibri"/>
              </a:rPr>
              <a:t>Uw onderneming mag geen lopende sanctie hebben vanwege FIT.</a:t>
            </a:r>
            <a:endParaRPr lang="nl-BE" sz="1600" dirty="0">
              <a:latin typeface="FlandersArtSans-Light"/>
              <a:cs typeface="Calibri"/>
            </a:endParaRPr>
          </a:p>
          <a:p>
            <a:pPr lvl="1">
              <a:lnSpc>
                <a:spcPct val="110000"/>
              </a:lnSpc>
              <a:spcBef>
                <a:spcPts val="0"/>
              </a:spcBef>
              <a:spcAft>
                <a:spcPts val="1200"/>
              </a:spcAft>
            </a:pPr>
            <a:endParaRPr lang="nl-BE" sz="2000" dirty="0">
              <a:latin typeface="FlandersArtSans-Light"/>
              <a:cs typeface="Calibri"/>
            </a:endParaRPr>
          </a:p>
          <a:p>
            <a:pPr lvl="1" algn="just">
              <a:lnSpc>
                <a:spcPct val="110000"/>
              </a:lnSpc>
              <a:spcBef>
                <a:spcPts val="0"/>
              </a:spcBef>
              <a:buFont typeface="Wingdings" panose="05000000000000000000" pitchFamily="2" charset="2"/>
              <a:buChar char="§"/>
            </a:pPr>
            <a:endParaRPr lang="nl-BE" sz="1800" dirty="0">
              <a:latin typeface="FlandersArtSans-Regular" panose="00000500000000000000" pitchFamily="2" charset="0"/>
            </a:endParaRPr>
          </a:p>
          <a:p>
            <a:pPr lvl="1" algn="just">
              <a:lnSpc>
                <a:spcPct val="110000"/>
              </a:lnSpc>
              <a:spcBef>
                <a:spcPts val="0"/>
              </a:spcBef>
              <a:buFont typeface="Wingdings" panose="05000000000000000000" pitchFamily="2" charset="2"/>
              <a:buChar char="§"/>
            </a:pPr>
            <a:endParaRPr lang="nl-NL" dirty="0">
              <a:latin typeface="FlandersArtSans-Regular" panose="00000500000000000000" pitchFamily="2" charset="0"/>
            </a:endParaRPr>
          </a:p>
          <a:p>
            <a:pPr marL="457200" lvl="1" indent="0" algn="just">
              <a:lnSpc>
                <a:spcPct val="110000"/>
              </a:lnSpc>
              <a:spcBef>
                <a:spcPts val="0"/>
              </a:spcBef>
              <a:buNone/>
            </a:pPr>
            <a:endParaRPr lang="nl-BE" dirty="0">
              <a:latin typeface="FlandersArtSans-Regular" panose="00000500000000000000" pitchFamily="2" charset="0"/>
            </a:endParaRPr>
          </a:p>
          <a:p>
            <a:pPr marL="285750" indent="-285750"/>
            <a:endParaRPr lang="nl-BE" sz="2400" dirty="0"/>
          </a:p>
        </p:txBody>
      </p:sp>
      <p:sp>
        <p:nvSpPr>
          <p:cNvPr id="2" name="Rectangle 1">
            <a:extLst>
              <a:ext uri="{FF2B5EF4-FFF2-40B4-BE49-F238E27FC236}">
                <a16:creationId xmlns:a16="http://schemas.microsoft.com/office/drawing/2014/main" id="{9D910073-45C4-46C7-ACD0-DEFE6ADF1F2D}"/>
              </a:ext>
            </a:extLst>
          </p:cNvPr>
          <p:cNvSpPr/>
          <p:nvPr/>
        </p:nvSpPr>
        <p:spPr>
          <a:xfrm>
            <a:off x="5974813" y="3244334"/>
            <a:ext cx="242374" cy="369332"/>
          </a:xfrm>
          <a:prstGeom prst="rect">
            <a:avLst/>
          </a:prstGeom>
        </p:spPr>
        <p:txBody>
          <a:bodyPr wrap="none">
            <a:spAutoFit/>
          </a:bodyPr>
          <a:lstStyle/>
          <a:p>
            <a:r>
              <a:rPr lang="nl-BE">
                <a:solidFill>
                  <a:srgbClr val="000000"/>
                </a:solidFill>
                <a:latin typeface="Times New Roman" panose="02020603050405020304" pitchFamily="18" charset="0"/>
              </a:rPr>
              <a:t> </a:t>
            </a:r>
            <a:endParaRPr lang="nl-BE"/>
          </a:p>
        </p:txBody>
      </p:sp>
      <p:sp>
        <p:nvSpPr>
          <p:cNvPr id="8" name="Title 3">
            <a:extLst>
              <a:ext uri="{FF2B5EF4-FFF2-40B4-BE49-F238E27FC236}">
                <a16:creationId xmlns:a16="http://schemas.microsoft.com/office/drawing/2014/main" id="{7E945223-F404-44A6-8C9E-EFC125CACB8F}"/>
              </a:ext>
            </a:extLst>
          </p:cNvPr>
          <p:cNvSpPr txBox="1">
            <a:spLocks/>
          </p:cNvSpPr>
          <p:nvPr/>
        </p:nvSpPr>
        <p:spPr>
          <a:xfrm>
            <a:off x="476155" y="296033"/>
            <a:ext cx="7706913" cy="1325563"/>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b="1" i="0" u="sng" kern="1200">
                <a:solidFill>
                  <a:schemeClr val="tx1"/>
                </a:solidFill>
                <a:latin typeface="+mn-lt"/>
                <a:ea typeface="+mj-ea"/>
                <a:cs typeface="+mj-cs"/>
              </a:defRPr>
            </a:lvl1pPr>
          </a:lstStyle>
          <a:p>
            <a:r>
              <a:rPr lang="en-US" sz="4000" b="0" u="none" dirty="0" err="1">
                <a:latin typeface="Flanders Art Serif Medium" panose="00000600000000000000" pitchFamily="50" charset="0"/>
              </a:rPr>
              <a:t>Bijzondere</a:t>
            </a:r>
            <a:r>
              <a:rPr lang="en-US" sz="4000" b="0" u="none" dirty="0">
                <a:latin typeface="Flanders Art Serif Medium" panose="00000600000000000000" pitchFamily="50" charset="0"/>
              </a:rPr>
              <a:t> </a:t>
            </a:r>
            <a:r>
              <a:rPr lang="en-US" sz="4000" b="0" u="none" dirty="0" err="1">
                <a:latin typeface="Flanders Art Serif Medium" panose="00000600000000000000" pitchFamily="50" charset="0"/>
              </a:rPr>
              <a:t>Crisissteun</a:t>
            </a:r>
            <a:r>
              <a:rPr lang="en-US" sz="4000" b="0" u="none" dirty="0">
                <a:latin typeface="Flanders Art Serif Medium" panose="00000600000000000000" pitchFamily="50" charset="0"/>
              </a:rPr>
              <a:t> </a:t>
            </a:r>
            <a:r>
              <a:rPr lang="en-US" sz="4000" b="0" u="none" dirty="0" err="1">
                <a:latin typeface="Flanders Art Serif Medium" panose="00000600000000000000" pitchFamily="50" charset="0"/>
              </a:rPr>
              <a:t>Internationalisering</a:t>
            </a:r>
            <a:r>
              <a:rPr lang="en-US" sz="4000" b="0" u="none" dirty="0">
                <a:latin typeface="Flanders Art Serif Medium" panose="00000600000000000000" pitchFamily="50" charset="0"/>
              </a:rPr>
              <a:t> (Brexit)</a:t>
            </a:r>
            <a:r>
              <a:rPr lang="en-US" sz="4000" b="0" u="none" dirty="0">
                <a:latin typeface="Flanders Art Serif Medium"/>
              </a:rPr>
              <a:t> </a:t>
            </a:r>
            <a:endParaRPr lang="nl-BE" sz="4000" b="0" u="none" dirty="0">
              <a:latin typeface="Flanders Art Serif Medium" panose="00000600000000000000" pitchFamily="50" charset="0"/>
            </a:endParaRPr>
          </a:p>
        </p:txBody>
      </p:sp>
    </p:spTree>
    <p:extLst>
      <p:ext uri="{BB962C8B-B14F-4D97-AF65-F5344CB8AC3E}">
        <p14:creationId xmlns:p14="http://schemas.microsoft.com/office/powerpoint/2010/main" val="70941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6">
            <a:extLst>
              <a:ext uri="{FF2B5EF4-FFF2-40B4-BE49-F238E27FC236}">
                <a16:creationId xmlns:a16="http://schemas.microsoft.com/office/drawing/2014/main" id="{03D38855-08BB-42B0-BEA2-6294065D5292}"/>
              </a:ext>
            </a:extLst>
          </p:cNvPr>
          <p:cNvSpPr txBox="1">
            <a:spLocks/>
          </p:cNvSpPr>
          <p:nvPr/>
        </p:nvSpPr>
        <p:spPr>
          <a:xfrm>
            <a:off x="914400" y="1749972"/>
            <a:ext cx="6085489" cy="1752600"/>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endParaRPr lang="nl-BE"/>
          </a:p>
        </p:txBody>
      </p:sp>
      <p:sp>
        <p:nvSpPr>
          <p:cNvPr id="4" name="Content Placeholder 2">
            <a:extLst>
              <a:ext uri="{FF2B5EF4-FFF2-40B4-BE49-F238E27FC236}">
                <a16:creationId xmlns:a16="http://schemas.microsoft.com/office/drawing/2014/main" id="{E61D2857-8D10-4188-8BD2-CDA929AD86B6}"/>
              </a:ext>
            </a:extLst>
          </p:cNvPr>
          <p:cNvSpPr txBox="1">
            <a:spLocks/>
          </p:cNvSpPr>
          <p:nvPr/>
        </p:nvSpPr>
        <p:spPr>
          <a:xfrm>
            <a:off x="856251" y="1749972"/>
            <a:ext cx="10363200" cy="462787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nl-BE" sz="2000" b="1" dirty="0">
                <a:latin typeface="FlandersArtSans-Light"/>
                <a:cs typeface="Calibri"/>
              </a:rPr>
              <a:t>Hoeveel bedraagt de subsidie? </a:t>
            </a:r>
          </a:p>
          <a:p>
            <a:pPr marL="0" indent="0">
              <a:lnSpc>
                <a:spcPct val="110000"/>
              </a:lnSpc>
              <a:spcBef>
                <a:spcPts val="0"/>
              </a:spcBef>
              <a:buNone/>
            </a:pPr>
            <a:endParaRPr lang="nl-BE" sz="800" u="sng" dirty="0">
              <a:latin typeface="Flanders Art Sans Medium" panose="00000600000000000000" pitchFamily="50" charset="0"/>
            </a:endParaRPr>
          </a:p>
          <a:p>
            <a:pPr lvl="1">
              <a:lnSpc>
                <a:spcPct val="110000"/>
              </a:lnSpc>
              <a:spcBef>
                <a:spcPts val="0"/>
              </a:spcBef>
              <a:spcAft>
                <a:spcPts val="1200"/>
              </a:spcAft>
            </a:pPr>
            <a:r>
              <a:rPr lang="nl-NL" sz="2000" dirty="0">
                <a:latin typeface="FlandersArtSans-Light"/>
                <a:cs typeface="Calibri"/>
              </a:rPr>
              <a:t>De subsidie wordt gedifferentieerd afhankelijk van de grootte van de aanvrager:</a:t>
            </a:r>
          </a:p>
          <a:p>
            <a:pPr lvl="1">
              <a:lnSpc>
                <a:spcPct val="110000"/>
              </a:lnSpc>
              <a:spcBef>
                <a:spcPts val="0"/>
              </a:spcBef>
              <a:spcAft>
                <a:spcPts val="1200"/>
              </a:spcAft>
            </a:pPr>
            <a:r>
              <a:rPr lang="nl-NL" sz="2000" dirty="0">
                <a:latin typeface="FlandersArtSans-Light"/>
                <a:cs typeface="Calibri"/>
              </a:rPr>
              <a:t>2 tem 4 VTE : forfaitaire subsidie van </a:t>
            </a:r>
            <a:r>
              <a:rPr lang="nl-NL" sz="2000" b="1" dirty="0">
                <a:latin typeface="FlandersArtSans-Light"/>
                <a:cs typeface="Calibri"/>
              </a:rPr>
              <a:t>10.000 euro</a:t>
            </a:r>
            <a:r>
              <a:rPr lang="nl-NL" sz="2000" dirty="0">
                <a:latin typeface="FlandersArtSans-Light"/>
                <a:cs typeface="Calibri"/>
              </a:rPr>
              <a:t>. </a:t>
            </a:r>
          </a:p>
          <a:p>
            <a:pPr lvl="1">
              <a:lnSpc>
                <a:spcPct val="110000"/>
              </a:lnSpc>
              <a:spcBef>
                <a:spcPts val="0"/>
              </a:spcBef>
              <a:spcAft>
                <a:spcPts val="1200"/>
              </a:spcAft>
            </a:pPr>
            <a:r>
              <a:rPr lang="nl-NL" sz="2000" dirty="0">
                <a:latin typeface="FlandersArtSans-Light"/>
                <a:cs typeface="Calibri"/>
              </a:rPr>
              <a:t>5 tem 9 VTE : maximale projectsubsidie van </a:t>
            </a:r>
            <a:r>
              <a:rPr lang="nl-NL" sz="2000" b="1" dirty="0">
                <a:latin typeface="FlandersArtSans-Light"/>
                <a:cs typeface="Calibri"/>
              </a:rPr>
              <a:t>20.000 euro.</a:t>
            </a:r>
          </a:p>
          <a:p>
            <a:pPr lvl="1">
              <a:lnSpc>
                <a:spcPct val="110000"/>
              </a:lnSpc>
              <a:spcBef>
                <a:spcPts val="0"/>
              </a:spcBef>
              <a:spcAft>
                <a:spcPts val="1200"/>
              </a:spcAft>
            </a:pPr>
            <a:r>
              <a:rPr lang="nl-NL" sz="2000" dirty="0">
                <a:latin typeface="FlandersArtSans-Light"/>
                <a:cs typeface="Calibri"/>
              </a:rPr>
              <a:t>10 tem 49 VTE : maximale projectsubsidie van </a:t>
            </a:r>
            <a:r>
              <a:rPr lang="nl-NL" sz="2000" b="1" dirty="0">
                <a:latin typeface="FlandersArtSans-Light"/>
                <a:cs typeface="Calibri"/>
              </a:rPr>
              <a:t>30.000 euro. </a:t>
            </a:r>
          </a:p>
          <a:p>
            <a:pPr lvl="1">
              <a:lnSpc>
                <a:spcPct val="110000"/>
              </a:lnSpc>
              <a:spcBef>
                <a:spcPts val="0"/>
              </a:spcBef>
              <a:spcAft>
                <a:spcPts val="1200"/>
              </a:spcAft>
            </a:pPr>
            <a:r>
              <a:rPr lang="nl-NL" sz="2000" dirty="0">
                <a:latin typeface="FlandersArtSans-Light"/>
                <a:cs typeface="Calibri"/>
              </a:rPr>
              <a:t>50 tem 99 VTE : maximale projectsubsidie van </a:t>
            </a:r>
            <a:r>
              <a:rPr lang="nl-NL" sz="2000" b="1" dirty="0">
                <a:latin typeface="FlandersArtSans-Light"/>
                <a:cs typeface="Calibri"/>
              </a:rPr>
              <a:t>30.000 euro.</a:t>
            </a:r>
          </a:p>
          <a:p>
            <a:pPr lvl="1">
              <a:lnSpc>
                <a:spcPct val="110000"/>
              </a:lnSpc>
              <a:spcBef>
                <a:spcPts val="0"/>
              </a:spcBef>
              <a:spcAft>
                <a:spcPts val="1200"/>
              </a:spcAft>
            </a:pPr>
            <a:r>
              <a:rPr lang="nl-NL" sz="2000" dirty="0">
                <a:latin typeface="FlandersArtSans-Light"/>
                <a:cs typeface="Calibri"/>
              </a:rPr>
              <a:t>Vanaf 100 VTE : maximale projectsubsidie van </a:t>
            </a:r>
            <a:r>
              <a:rPr lang="nl-NL" sz="2000" b="1" dirty="0">
                <a:latin typeface="FlandersArtSans-Light"/>
                <a:cs typeface="Calibri"/>
              </a:rPr>
              <a:t>50.000 euro. </a:t>
            </a:r>
          </a:p>
          <a:p>
            <a:pPr lvl="1">
              <a:lnSpc>
                <a:spcPct val="110000"/>
              </a:lnSpc>
              <a:spcBef>
                <a:spcPts val="0"/>
              </a:spcBef>
              <a:spcAft>
                <a:spcPts val="1200"/>
              </a:spcAft>
            </a:pPr>
            <a:r>
              <a:rPr lang="nl-NL" sz="2000" b="1" dirty="0">
                <a:latin typeface="FlandersArtSans-Light"/>
                <a:cs typeface="Calibri"/>
              </a:rPr>
              <a:t>Er kunnen meerdere projecten ingediend worden (maximaal 3), behalve voor ondernemingen die reeds 10.000 euro ontvingen als Bijzondere Exportsteun Brexit (maximaal 2).</a:t>
            </a:r>
            <a:endParaRPr lang="nl-BE" sz="2000" dirty="0">
              <a:latin typeface="FlandersArtSans-Light"/>
              <a:cs typeface="Calibri"/>
            </a:endParaRPr>
          </a:p>
          <a:p>
            <a:pPr lvl="1">
              <a:lnSpc>
                <a:spcPct val="110000"/>
              </a:lnSpc>
              <a:spcBef>
                <a:spcPts val="0"/>
              </a:spcBef>
              <a:spcAft>
                <a:spcPts val="1200"/>
              </a:spcAft>
            </a:pPr>
            <a:endParaRPr lang="nl-BE" sz="2000" dirty="0">
              <a:latin typeface="FlandersArtSans-Light"/>
              <a:cs typeface="Calibri"/>
            </a:endParaRPr>
          </a:p>
          <a:p>
            <a:pPr lvl="1" algn="just">
              <a:lnSpc>
                <a:spcPct val="110000"/>
              </a:lnSpc>
              <a:spcBef>
                <a:spcPts val="0"/>
              </a:spcBef>
              <a:buFont typeface="Wingdings" panose="05000000000000000000" pitchFamily="2" charset="2"/>
              <a:buChar char="§"/>
            </a:pPr>
            <a:endParaRPr lang="nl-NL" dirty="0">
              <a:latin typeface="FlandersArtSans-Regular" panose="00000500000000000000" pitchFamily="2" charset="0"/>
            </a:endParaRPr>
          </a:p>
          <a:p>
            <a:pPr marL="457200" lvl="1" indent="0" algn="just">
              <a:lnSpc>
                <a:spcPct val="110000"/>
              </a:lnSpc>
              <a:spcBef>
                <a:spcPts val="0"/>
              </a:spcBef>
              <a:buNone/>
            </a:pPr>
            <a:endParaRPr lang="nl-BE" dirty="0">
              <a:latin typeface="FlandersArtSans-Regular" panose="00000500000000000000" pitchFamily="2" charset="0"/>
            </a:endParaRPr>
          </a:p>
          <a:p>
            <a:pPr marL="285750" indent="-285750"/>
            <a:endParaRPr lang="nl-BE" sz="2400" dirty="0"/>
          </a:p>
        </p:txBody>
      </p:sp>
      <p:sp>
        <p:nvSpPr>
          <p:cNvPr id="8" name="Title 3">
            <a:extLst>
              <a:ext uri="{FF2B5EF4-FFF2-40B4-BE49-F238E27FC236}">
                <a16:creationId xmlns:a16="http://schemas.microsoft.com/office/drawing/2014/main" id="{E63A89EC-3C3F-4931-B8D6-7EE32AA3C80A}"/>
              </a:ext>
            </a:extLst>
          </p:cNvPr>
          <p:cNvSpPr>
            <a:spLocks noGrp="1"/>
          </p:cNvSpPr>
          <p:nvPr>
            <p:ph type="title"/>
          </p:nvPr>
        </p:nvSpPr>
        <p:spPr>
          <a:xfrm>
            <a:off x="492057" y="91996"/>
            <a:ext cx="7706913" cy="1325563"/>
          </a:xfrm>
        </p:spPr>
        <p:txBody>
          <a:bodyPr/>
          <a:lstStyle/>
          <a:p>
            <a:r>
              <a:rPr lang="en-US" sz="4000" b="0" u="none" dirty="0" err="1">
                <a:latin typeface="Flanders Art Serif Medium"/>
              </a:rPr>
              <a:t>Bijzondere</a:t>
            </a:r>
            <a:r>
              <a:rPr lang="en-US" sz="4000" b="0" u="none" dirty="0">
                <a:latin typeface="Flanders Art Serif Medium"/>
              </a:rPr>
              <a:t> </a:t>
            </a:r>
            <a:r>
              <a:rPr lang="en-US" sz="4000" b="0" u="none" dirty="0" err="1">
                <a:latin typeface="Flanders Art Serif Medium"/>
              </a:rPr>
              <a:t>Crisissteun</a:t>
            </a:r>
            <a:r>
              <a:rPr lang="en-US" sz="4000" b="0" u="none" dirty="0">
                <a:latin typeface="Flanders Art Serif Medium"/>
              </a:rPr>
              <a:t> </a:t>
            </a:r>
            <a:r>
              <a:rPr lang="en-US" sz="4000" b="0" u="none" dirty="0" err="1">
                <a:latin typeface="Flanders Art Serif Medium"/>
              </a:rPr>
              <a:t>Internationalisering</a:t>
            </a:r>
            <a:r>
              <a:rPr lang="en-US" sz="4000" b="0" u="none" dirty="0">
                <a:latin typeface="Flanders Art Serif Medium"/>
              </a:rPr>
              <a:t> (Brexit)</a:t>
            </a:r>
            <a:endParaRPr lang="nl-BE" sz="4000" b="0" u="none" dirty="0">
              <a:latin typeface="Flanders Art Serif Medium"/>
            </a:endParaRPr>
          </a:p>
        </p:txBody>
      </p:sp>
    </p:spTree>
    <p:extLst>
      <p:ext uri="{BB962C8B-B14F-4D97-AF65-F5344CB8AC3E}">
        <p14:creationId xmlns:p14="http://schemas.microsoft.com/office/powerpoint/2010/main" val="350836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F1B-691D-458D-A561-57342FE3DCD5}"/>
              </a:ext>
            </a:extLst>
          </p:cNvPr>
          <p:cNvSpPr>
            <a:spLocks noGrp="1"/>
          </p:cNvSpPr>
          <p:nvPr>
            <p:ph type="title"/>
          </p:nvPr>
        </p:nvSpPr>
        <p:spPr/>
        <p:txBody>
          <a:bodyPr/>
          <a:lstStyle/>
          <a:p>
            <a:r>
              <a:rPr lang="en-US" sz="4000" b="0" u="none" dirty="0" err="1">
                <a:latin typeface="Flanders Art Sans Light" panose="00000400000000000000"/>
              </a:rPr>
              <a:t>Bijzondere</a:t>
            </a:r>
            <a:r>
              <a:rPr lang="en-US" sz="4000" b="0" u="none" dirty="0">
                <a:latin typeface="Flanders Art Sans Light" panose="00000400000000000000"/>
              </a:rPr>
              <a:t> </a:t>
            </a:r>
            <a:r>
              <a:rPr lang="en-US" sz="4000" u="none" dirty="0" err="1">
                <a:latin typeface="Flanders Art Sans Light" panose="00000400000000000000"/>
              </a:rPr>
              <a:t>Crisissteun</a:t>
            </a:r>
            <a:r>
              <a:rPr lang="en-US" sz="4000" b="0" u="none" dirty="0">
                <a:latin typeface="Flanders Art Sans Light" panose="00000400000000000000"/>
              </a:rPr>
              <a:t> </a:t>
            </a:r>
            <a:r>
              <a:rPr lang="en-US" sz="4000" b="0" u="none" dirty="0" err="1">
                <a:latin typeface="Flanders Art Sans Light" panose="00000400000000000000"/>
              </a:rPr>
              <a:t>Internationalisering</a:t>
            </a:r>
            <a:r>
              <a:rPr lang="en-US" sz="4000" b="0" u="none" dirty="0">
                <a:latin typeface="Flanders Art Sans Light" panose="00000400000000000000"/>
              </a:rPr>
              <a:t> (Brexit)</a:t>
            </a:r>
            <a:endParaRPr lang="en-BE" sz="4000" b="0" u="none" dirty="0">
              <a:latin typeface="Flanders Art Sans Light" panose="00000400000000000000"/>
            </a:endParaRPr>
          </a:p>
        </p:txBody>
      </p:sp>
      <p:sp>
        <p:nvSpPr>
          <p:cNvPr id="3" name="Content Placeholder 2">
            <a:extLst>
              <a:ext uri="{FF2B5EF4-FFF2-40B4-BE49-F238E27FC236}">
                <a16:creationId xmlns:a16="http://schemas.microsoft.com/office/drawing/2014/main" id="{1660704C-7B9D-48C8-9755-D8B2D3FDB81E}"/>
              </a:ext>
            </a:extLst>
          </p:cNvPr>
          <p:cNvSpPr>
            <a:spLocks noGrp="1"/>
          </p:cNvSpPr>
          <p:nvPr>
            <p:ph idx="1"/>
          </p:nvPr>
        </p:nvSpPr>
        <p:spPr>
          <a:xfrm>
            <a:off x="985370" y="2924244"/>
            <a:ext cx="7706913" cy="3273693"/>
          </a:xfrm>
        </p:spPr>
        <p:txBody>
          <a:bodyPr>
            <a:normAutofit lnSpcReduction="10000"/>
          </a:bodyPr>
          <a:lstStyle/>
          <a:p>
            <a:pPr marL="285750" indent="-285750">
              <a:buFontTx/>
              <a:buChar char="-"/>
            </a:pPr>
            <a:r>
              <a:rPr lang="en-US" dirty="0">
                <a:latin typeface="Flanders Art Sans Light" panose="00000400000000000000"/>
              </a:rPr>
              <a:t>De </a:t>
            </a:r>
            <a:r>
              <a:rPr lang="en-US" dirty="0" err="1">
                <a:latin typeface="Flanders Art Sans Light" panose="00000400000000000000"/>
              </a:rPr>
              <a:t>forfaitaire</a:t>
            </a:r>
            <a:r>
              <a:rPr lang="en-US" dirty="0">
                <a:latin typeface="Flanders Art Sans Light" panose="00000400000000000000"/>
              </a:rPr>
              <a:t> </a:t>
            </a:r>
            <a:r>
              <a:rPr lang="en-US" dirty="0" err="1">
                <a:latin typeface="Flanders Art Sans Light" panose="00000400000000000000"/>
              </a:rPr>
              <a:t>subsidie</a:t>
            </a:r>
            <a:r>
              <a:rPr lang="en-US" dirty="0">
                <a:latin typeface="Flanders Art Sans Light" panose="00000400000000000000"/>
              </a:rPr>
              <a:t> of </a:t>
            </a:r>
            <a:r>
              <a:rPr lang="en-US" dirty="0" err="1">
                <a:latin typeface="Flanders Art Sans Light" panose="00000400000000000000"/>
              </a:rPr>
              <a:t>projectsubsidie</a:t>
            </a:r>
            <a:r>
              <a:rPr lang="en-US" dirty="0">
                <a:latin typeface="Flanders Art Sans Light" panose="00000400000000000000"/>
              </a:rPr>
              <a:t> </a:t>
            </a:r>
            <a:r>
              <a:rPr lang="en-US" dirty="0" err="1">
                <a:latin typeface="Flanders Art Sans Light" panose="00000400000000000000"/>
              </a:rPr>
              <a:t>bedraagt</a:t>
            </a:r>
            <a:r>
              <a:rPr lang="en-US" dirty="0">
                <a:latin typeface="Flanders Art Sans Light" panose="00000400000000000000"/>
              </a:rPr>
              <a:t> 90% van de </a:t>
            </a:r>
            <a:r>
              <a:rPr lang="en-US" dirty="0" err="1">
                <a:latin typeface="Flanders Art Sans Light" panose="00000400000000000000"/>
              </a:rPr>
              <a:t>aanvaarde</a:t>
            </a:r>
            <a:r>
              <a:rPr lang="en-US" dirty="0">
                <a:latin typeface="Flanders Art Sans Light" panose="00000400000000000000"/>
              </a:rPr>
              <a:t> </a:t>
            </a:r>
            <a:r>
              <a:rPr lang="en-US" dirty="0" err="1">
                <a:latin typeface="Flanders Art Sans Light" panose="00000400000000000000"/>
              </a:rPr>
              <a:t>kostenraming</a:t>
            </a:r>
            <a:r>
              <a:rPr lang="en-US" dirty="0">
                <a:latin typeface="Flanders Art Sans Light" panose="00000400000000000000"/>
              </a:rPr>
              <a:t>.</a:t>
            </a:r>
          </a:p>
          <a:p>
            <a:pPr marL="285750" indent="-285750">
              <a:buFontTx/>
              <a:buChar char="-"/>
            </a:pPr>
            <a:r>
              <a:rPr lang="en-US" dirty="0" err="1">
                <a:latin typeface="Flanders Art Sans Light" panose="00000400000000000000"/>
              </a:rPr>
              <a:t>Bij</a:t>
            </a:r>
            <a:r>
              <a:rPr lang="en-US" dirty="0">
                <a:latin typeface="Flanders Art Sans Light" panose="00000400000000000000"/>
              </a:rPr>
              <a:t> de </a:t>
            </a:r>
            <a:r>
              <a:rPr lang="en-US" dirty="0" err="1">
                <a:latin typeface="Flanders Art Sans Light" panose="00000400000000000000"/>
              </a:rPr>
              <a:t>aanvraag</a:t>
            </a:r>
            <a:r>
              <a:rPr lang="en-US" dirty="0">
                <a:latin typeface="Flanders Art Sans Light" panose="00000400000000000000"/>
              </a:rPr>
              <a:t> </a:t>
            </a:r>
            <a:r>
              <a:rPr lang="en-US" dirty="0" err="1">
                <a:latin typeface="Flanders Art Sans Light" panose="00000400000000000000"/>
              </a:rPr>
              <a:t>wordt</a:t>
            </a:r>
            <a:r>
              <a:rPr lang="en-US" dirty="0">
                <a:latin typeface="Flanders Art Sans Light" panose="00000400000000000000"/>
              </a:rPr>
              <a:t> </a:t>
            </a:r>
            <a:r>
              <a:rPr lang="en-US" dirty="0" err="1">
                <a:latin typeface="Flanders Art Sans Light" panose="00000400000000000000"/>
              </a:rPr>
              <a:t>een</a:t>
            </a:r>
            <a:r>
              <a:rPr lang="en-US" dirty="0">
                <a:latin typeface="Flanders Art Sans Light" panose="00000400000000000000"/>
              </a:rPr>
              <a:t> </a:t>
            </a:r>
            <a:r>
              <a:rPr lang="en-US" dirty="0" err="1">
                <a:latin typeface="Flanders Art Sans Light" panose="00000400000000000000"/>
              </a:rPr>
              <a:t>overzicht</a:t>
            </a:r>
            <a:r>
              <a:rPr lang="en-US" dirty="0">
                <a:latin typeface="Flanders Art Sans Light" panose="00000400000000000000"/>
              </a:rPr>
              <a:t> van de </a:t>
            </a:r>
            <a:r>
              <a:rPr lang="en-US" dirty="0" err="1">
                <a:latin typeface="Flanders Art Sans Light" panose="00000400000000000000"/>
              </a:rPr>
              <a:t>geplande</a:t>
            </a:r>
            <a:r>
              <a:rPr lang="en-US" dirty="0">
                <a:latin typeface="Flanders Art Sans Light" panose="00000400000000000000"/>
              </a:rPr>
              <a:t> </a:t>
            </a:r>
            <a:r>
              <a:rPr lang="en-US" dirty="0" err="1">
                <a:latin typeface="Flanders Art Sans Light" panose="00000400000000000000"/>
              </a:rPr>
              <a:t>uitgaven</a:t>
            </a:r>
            <a:r>
              <a:rPr lang="en-US" dirty="0">
                <a:latin typeface="Flanders Art Sans Light" panose="00000400000000000000"/>
              </a:rPr>
              <a:t> </a:t>
            </a:r>
            <a:r>
              <a:rPr lang="en-US" dirty="0" err="1">
                <a:latin typeface="Flanders Art Sans Light" panose="00000400000000000000"/>
              </a:rPr>
              <a:t>verwacht</a:t>
            </a:r>
            <a:r>
              <a:rPr lang="en-US" dirty="0">
                <a:latin typeface="Flanders Art Sans Light" panose="00000400000000000000"/>
              </a:rPr>
              <a:t>, </a:t>
            </a:r>
            <a:r>
              <a:rPr lang="en-US" dirty="0" err="1">
                <a:latin typeface="Flanders Art Sans Light" panose="00000400000000000000"/>
              </a:rPr>
              <a:t>inclusief</a:t>
            </a:r>
            <a:r>
              <a:rPr lang="en-US" dirty="0">
                <a:latin typeface="Flanders Art Sans Light" panose="00000400000000000000"/>
              </a:rPr>
              <a:t> </a:t>
            </a:r>
            <a:r>
              <a:rPr lang="en-US" dirty="0" err="1">
                <a:latin typeface="Flanders Art Sans Light" panose="00000400000000000000"/>
              </a:rPr>
              <a:t>eventuele</a:t>
            </a:r>
            <a:r>
              <a:rPr lang="en-US" dirty="0">
                <a:latin typeface="Flanders Art Sans Light" panose="00000400000000000000"/>
              </a:rPr>
              <a:t> </a:t>
            </a:r>
            <a:r>
              <a:rPr lang="en-US" dirty="0" err="1">
                <a:latin typeface="Flanders Art Sans Light" panose="00000400000000000000"/>
              </a:rPr>
              <a:t>personeelskosten</a:t>
            </a:r>
            <a:r>
              <a:rPr lang="en-US" dirty="0">
                <a:latin typeface="Flanders Art Sans Light" panose="00000400000000000000"/>
              </a:rPr>
              <a:t> van eigen </a:t>
            </a:r>
            <a:r>
              <a:rPr lang="en-US" dirty="0" err="1">
                <a:latin typeface="Flanders Art Sans Light" panose="00000400000000000000"/>
              </a:rPr>
              <a:t>werknemers</a:t>
            </a:r>
            <a:r>
              <a:rPr lang="en-US" dirty="0">
                <a:latin typeface="Flanders Art Sans Light" panose="00000400000000000000"/>
              </a:rPr>
              <a:t> die </a:t>
            </a:r>
            <a:r>
              <a:rPr lang="en-US" dirty="0" err="1">
                <a:latin typeface="Flanders Art Sans Light" panose="00000400000000000000"/>
              </a:rPr>
              <a:t>rechtstreeks</a:t>
            </a:r>
            <a:r>
              <a:rPr lang="en-US" dirty="0">
                <a:latin typeface="Flanders Art Sans Light" panose="00000400000000000000"/>
              </a:rPr>
              <a:t> </a:t>
            </a:r>
            <a:r>
              <a:rPr lang="en-US" dirty="0" err="1">
                <a:latin typeface="Flanders Art Sans Light" panose="00000400000000000000"/>
              </a:rPr>
              <a:t>betrokken</a:t>
            </a:r>
            <a:r>
              <a:rPr lang="en-US" dirty="0">
                <a:latin typeface="Flanders Art Sans Light" panose="00000400000000000000"/>
              </a:rPr>
              <a:t> </a:t>
            </a:r>
            <a:r>
              <a:rPr lang="en-US" dirty="0" err="1">
                <a:latin typeface="Flanders Art Sans Light" panose="00000400000000000000"/>
              </a:rPr>
              <a:t>zijn</a:t>
            </a:r>
            <a:r>
              <a:rPr lang="en-US" dirty="0">
                <a:latin typeface="Flanders Art Sans Light" panose="00000400000000000000"/>
              </a:rPr>
              <a:t> </a:t>
            </a:r>
            <a:r>
              <a:rPr lang="en-US" dirty="0" err="1">
                <a:latin typeface="Flanders Art Sans Light" panose="00000400000000000000"/>
              </a:rPr>
              <a:t>bij</a:t>
            </a:r>
            <a:r>
              <a:rPr lang="en-US" dirty="0">
                <a:latin typeface="Flanders Art Sans Light" panose="00000400000000000000"/>
              </a:rPr>
              <a:t> de </a:t>
            </a:r>
            <a:r>
              <a:rPr lang="en-US" dirty="0" err="1">
                <a:latin typeface="Flanders Art Sans Light" panose="00000400000000000000"/>
              </a:rPr>
              <a:t>uitvoering</a:t>
            </a:r>
            <a:r>
              <a:rPr lang="en-US" dirty="0">
                <a:latin typeface="Flanders Art Sans Light" panose="00000400000000000000"/>
              </a:rPr>
              <a:t> van het project.</a:t>
            </a:r>
          </a:p>
          <a:p>
            <a:pPr marL="285750" indent="-285750">
              <a:buFontTx/>
              <a:buChar char="-"/>
            </a:pPr>
            <a:r>
              <a:rPr lang="en-US" dirty="0" err="1">
                <a:latin typeface="Flanders Art Sans Light" panose="00000400000000000000"/>
              </a:rPr>
              <a:t>Uitgesloten</a:t>
            </a:r>
            <a:r>
              <a:rPr lang="en-US" dirty="0">
                <a:latin typeface="Flanders Art Sans Light" panose="00000400000000000000"/>
              </a:rPr>
              <a:t> van </a:t>
            </a:r>
            <a:r>
              <a:rPr lang="en-US" dirty="0" err="1">
                <a:latin typeface="Flanders Art Sans Light" panose="00000400000000000000"/>
              </a:rPr>
              <a:t>steun</a:t>
            </a:r>
            <a:r>
              <a:rPr lang="en-US" dirty="0">
                <a:latin typeface="Flanders Art Sans Light" panose="00000400000000000000"/>
              </a:rPr>
              <a:t>: </a:t>
            </a:r>
            <a:r>
              <a:rPr lang="en-US" dirty="0" err="1">
                <a:latin typeface="Flanders Art Sans Light" panose="00000400000000000000"/>
              </a:rPr>
              <a:t>investeringen</a:t>
            </a:r>
            <a:r>
              <a:rPr lang="en-US" dirty="0">
                <a:latin typeface="Flanders Art Sans Light" panose="00000400000000000000"/>
              </a:rPr>
              <a:t> in </a:t>
            </a:r>
            <a:r>
              <a:rPr lang="en-US" dirty="0" err="1">
                <a:latin typeface="Flanders Art Sans Light" panose="00000400000000000000"/>
              </a:rPr>
              <a:t>onroerend</a:t>
            </a:r>
            <a:r>
              <a:rPr lang="en-US" dirty="0">
                <a:latin typeface="Flanders Art Sans Light" panose="00000400000000000000"/>
              </a:rPr>
              <a:t> </a:t>
            </a:r>
            <a:r>
              <a:rPr lang="en-US" dirty="0" err="1">
                <a:latin typeface="Flanders Art Sans Light" panose="00000400000000000000"/>
              </a:rPr>
              <a:t>goed</a:t>
            </a:r>
            <a:r>
              <a:rPr lang="en-US" dirty="0">
                <a:latin typeface="Flanders Art Sans Light" panose="00000400000000000000"/>
              </a:rPr>
              <a:t>, </a:t>
            </a:r>
            <a:r>
              <a:rPr lang="en-US" dirty="0" err="1">
                <a:latin typeface="Flanders Art Sans Light" panose="00000400000000000000"/>
              </a:rPr>
              <a:t>kosten</a:t>
            </a:r>
            <a:r>
              <a:rPr lang="en-US" dirty="0">
                <a:latin typeface="Flanders Art Sans Light" panose="00000400000000000000"/>
              </a:rPr>
              <a:t> die reeds </a:t>
            </a:r>
            <a:r>
              <a:rPr lang="en-US" dirty="0" err="1">
                <a:latin typeface="Flanders Art Sans Light" panose="00000400000000000000"/>
              </a:rPr>
              <a:t>werden</a:t>
            </a:r>
            <a:r>
              <a:rPr lang="en-US" dirty="0">
                <a:latin typeface="Flanders Art Sans Light" panose="00000400000000000000"/>
              </a:rPr>
              <a:t> </a:t>
            </a:r>
            <a:r>
              <a:rPr lang="en-US" dirty="0" err="1">
                <a:latin typeface="Flanders Art Sans Light" panose="00000400000000000000"/>
              </a:rPr>
              <a:t>gemaakt</a:t>
            </a:r>
            <a:r>
              <a:rPr lang="en-US" dirty="0">
                <a:latin typeface="Flanders Art Sans Light" panose="00000400000000000000"/>
              </a:rPr>
              <a:t> </a:t>
            </a:r>
            <a:r>
              <a:rPr lang="en-US" dirty="0" err="1">
                <a:latin typeface="Flanders Art Sans Light" panose="00000400000000000000"/>
              </a:rPr>
              <a:t>en</a:t>
            </a:r>
            <a:r>
              <a:rPr lang="en-US" dirty="0">
                <a:latin typeface="Flanders Art Sans Light" panose="00000400000000000000"/>
              </a:rPr>
              <a:t> </a:t>
            </a:r>
            <a:r>
              <a:rPr lang="en-US" dirty="0" err="1">
                <a:latin typeface="Flanders Art Sans Light" panose="00000400000000000000"/>
              </a:rPr>
              <a:t>kosten</a:t>
            </a:r>
            <a:r>
              <a:rPr lang="en-US" dirty="0">
                <a:latin typeface="Flanders Art Sans Light" panose="00000400000000000000"/>
              </a:rPr>
              <a:t> die </a:t>
            </a:r>
            <a:r>
              <a:rPr lang="en-US" dirty="0" err="1">
                <a:latin typeface="Flanders Art Sans Light" panose="00000400000000000000"/>
              </a:rPr>
              <a:t>betrekking</a:t>
            </a:r>
            <a:r>
              <a:rPr lang="en-US" dirty="0">
                <a:latin typeface="Flanders Art Sans Light" panose="00000400000000000000"/>
              </a:rPr>
              <a:t> </a:t>
            </a:r>
            <a:r>
              <a:rPr lang="en-US" dirty="0" err="1">
                <a:latin typeface="Flanders Art Sans Light" panose="00000400000000000000"/>
              </a:rPr>
              <a:t>hebben</a:t>
            </a:r>
            <a:r>
              <a:rPr lang="en-US" dirty="0">
                <a:latin typeface="Flanders Art Sans Light" panose="00000400000000000000"/>
              </a:rPr>
              <a:t> op de </a:t>
            </a:r>
            <a:r>
              <a:rPr lang="en-US" dirty="0" err="1">
                <a:latin typeface="Flanders Art Sans Light" panose="00000400000000000000"/>
              </a:rPr>
              <a:t>klassieke</a:t>
            </a:r>
            <a:r>
              <a:rPr lang="en-US" dirty="0">
                <a:latin typeface="Flanders Art Sans Light" panose="00000400000000000000"/>
              </a:rPr>
              <a:t> </a:t>
            </a:r>
            <a:r>
              <a:rPr lang="en-US" dirty="0" err="1">
                <a:latin typeface="Flanders Art Sans Light" panose="00000400000000000000"/>
              </a:rPr>
              <a:t>bedrijfswerking</a:t>
            </a:r>
            <a:r>
              <a:rPr lang="en-US" dirty="0">
                <a:latin typeface="Flanders Art Sans Light" panose="00000400000000000000"/>
              </a:rPr>
              <a:t>.</a:t>
            </a:r>
          </a:p>
          <a:p>
            <a:pPr marL="285750" indent="-285750">
              <a:buFontTx/>
              <a:buChar char="-"/>
            </a:pPr>
            <a:r>
              <a:rPr lang="en-US" dirty="0" err="1">
                <a:latin typeface="Flanders Art Sans Light" panose="00000400000000000000"/>
              </a:rPr>
              <a:t>Een</a:t>
            </a:r>
            <a:r>
              <a:rPr lang="en-US" dirty="0">
                <a:latin typeface="Flanders Art Sans Light" panose="00000400000000000000"/>
              </a:rPr>
              <a:t> project </a:t>
            </a:r>
            <a:r>
              <a:rPr lang="en-US" dirty="0" err="1">
                <a:latin typeface="Flanders Art Sans Light" panose="00000400000000000000"/>
              </a:rPr>
              <a:t>kan</a:t>
            </a:r>
            <a:r>
              <a:rPr lang="en-US" dirty="0">
                <a:latin typeface="Flanders Art Sans Light" panose="00000400000000000000"/>
              </a:rPr>
              <a:t> </a:t>
            </a:r>
            <a:r>
              <a:rPr lang="en-US" dirty="0" err="1">
                <a:latin typeface="Flanders Art Sans Light" panose="00000400000000000000"/>
              </a:rPr>
              <a:t>dus</a:t>
            </a:r>
            <a:r>
              <a:rPr lang="en-US" dirty="0">
                <a:latin typeface="Flanders Art Sans Light" panose="00000400000000000000"/>
              </a:rPr>
              <a:t> </a:t>
            </a:r>
            <a:r>
              <a:rPr lang="en-US" dirty="0" err="1">
                <a:latin typeface="Flanders Art Sans Light" panose="00000400000000000000"/>
              </a:rPr>
              <a:t>verschillende</a:t>
            </a:r>
            <a:r>
              <a:rPr lang="en-US" dirty="0">
                <a:latin typeface="Flanders Art Sans Light" panose="00000400000000000000"/>
              </a:rPr>
              <a:t> </a:t>
            </a:r>
            <a:r>
              <a:rPr lang="en-US" dirty="0" err="1">
                <a:latin typeface="Flanders Art Sans Light" panose="00000400000000000000"/>
              </a:rPr>
              <a:t>initiatieven</a:t>
            </a:r>
            <a:r>
              <a:rPr lang="en-US" dirty="0">
                <a:latin typeface="Flanders Art Sans Light" panose="00000400000000000000"/>
              </a:rPr>
              <a:t> </a:t>
            </a:r>
            <a:r>
              <a:rPr lang="en-US" dirty="0" err="1">
                <a:latin typeface="Flanders Art Sans Light" panose="00000400000000000000"/>
              </a:rPr>
              <a:t>omvatten</a:t>
            </a:r>
            <a:r>
              <a:rPr lang="en-US" dirty="0">
                <a:latin typeface="Flanders Art Sans Light" panose="00000400000000000000"/>
              </a:rPr>
              <a:t>: </a:t>
            </a:r>
            <a:r>
              <a:rPr lang="en-US" dirty="0" err="1">
                <a:latin typeface="Flanders Art Sans Light" panose="00000400000000000000"/>
              </a:rPr>
              <a:t>beurs</a:t>
            </a:r>
            <a:r>
              <a:rPr lang="en-US" dirty="0">
                <a:latin typeface="Flanders Art Sans Light" panose="00000400000000000000"/>
              </a:rPr>
              <a:t>- </a:t>
            </a:r>
            <a:r>
              <a:rPr lang="en-US" dirty="0" err="1">
                <a:latin typeface="Flanders Art Sans Light" panose="00000400000000000000"/>
              </a:rPr>
              <a:t>en</a:t>
            </a:r>
            <a:r>
              <a:rPr lang="en-US" dirty="0">
                <a:latin typeface="Flanders Art Sans Light" panose="00000400000000000000"/>
              </a:rPr>
              <a:t> </a:t>
            </a:r>
            <a:r>
              <a:rPr lang="en-US" dirty="0" err="1">
                <a:latin typeface="Flanders Art Sans Light" panose="00000400000000000000"/>
              </a:rPr>
              <a:t>eventdeelnames</a:t>
            </a:r>
            <a:r>
              <a:rPr lang="en-US" dirty="0">
                <a:latin typeface="Flanders Art Sans Light" panose="00000400000000000000"/>
              </a:rPr>
              <a:t> in het </a:t>
            </a:r>
            <a:r>
              <a:rPr lang="en-US" dirty="0" err="1">
                <a:latin typeface="Flanders Art Sans Light" panose="00000400000000000000"/>
              </a:rPr>
              <a:t>buitenland</a:t>
            </a:r>
            <a:r>
              <a:rPr lang="en-US" dirty="0">
                <a:latin typeface="Flanders Art Sans Light" panose="00000400000000000000"/>
              </a:rPr>
              <a:t>, </a:t>
            </a:r>
            <a:r>
              <a:rPr lang="en-US" dirty="0" err="1">
                <a:latin typeface="Flanders Art Sans Light" panose="00000400000000000000"/>
              </a:rPr>
              <a:t>zakenreizen</a:t>
            </a:r>
            <a:r>
              <a:rPr lang="en-US" dirty="0">
                <a:latin typeface="Flanders Art Sans Light" panose="00000400000000000000"/>
              </a:rPr>
              <a:t> </a:t>
            </a:r>
            <a:r>
              <a:rPr lang="en-US" dirty="0" err="1">
                <a:latin typeface="Flanders Art Sans Light" panose="00000400000000000000"/>
              </a:rPr>
              <a:t>binnen</a:t>
            </a:r>
            <a:r>
              <a:rPr lang="en-US" dirty="0">
                <a:latin typeface="Flanders Art Sans Light" panose="00000400000000000000"/>
              </a:rPr>
              <a:t> </a:t>
            </a:r>
            <a:r>
              <a:rPr lang="en-US" dirty="0" err="1">
                <a:latin typeface="Flanders Art Sans Light" panose="00000400000000000000"/>
              </a:rPr>
              <a:t>en</a:t>
            </a:r>
            <a:r>
              <a:rPr lang="en-US" dirty="0">
                <a:latin typeface="Flanders Art Sans Light" panose="00000400000000000000"/>
              </a:rPr>
              <a:t> </a:t>
            </a:r>
            <a:r>
              <a:rPr lang="en-US" dirty="0" err="1">
                <a:latin typeface="Flanders Art Sans Light" panose="00000400000000000000"/>
              </a:rPr>
              <a:t>buiten</a:t>
            </a:r>
            <a:r>
              <a:rPr lang="en-US" dirty="0">
                <a:latin typeface="Flanders Art Sans Light" panose="00000400000000000000"/>
              </a:rPr>
              <a:t> de EU, </a:t>
            </a:r>
            <a:r>
              <a:rPr lang="en-US" dirty="0" err="1">
                <a:latin typeface="Flanders Art Sans Light" panose="00000400000000000000"/>
              </a:rPr>
              <a:t>kosten</a:t>
            </a:r>
            <a:r>
              <a:rPr lang="en-US" dirty="0">
                <a:latin typeface="Flanders Art Sans Light" panose="00000400000000000000"/>
              </a:rPr>
              <a:t> voor </a:t>
            </a:r>
            <a:r>
              <a:rPr lang="en-US" dirty="0" err="1">
                <a:latin typeface="Flanders Art Sans Light" panose="00000400000000000000"/>
              </a:rPr>
              <a:t>registratie</a:t>
            </a:r>
            <a:r>
              <a:rPr lang="en-US" dirty="0">
                <a:latin typeface="Flanders Art Sans Light" panose="00000400000000000000"/>
              </a:rPr>
              <a:t>/</a:t>
            </a:r>
            <a:r>
              <a:rPr lang="en-US" dirty="0" err="1">
                <a:latin typeface="Flanders Art Sans Light" panose="00000400000000000000"/>
              </a:rPr>
              <a:t>certificatie</a:t>
            </a:r>
            <a:r>
              <a:rPr lang="en-US" dirty="0">
                <a:latin typeface="Flanders Art Sans Light" panose="00000400000000000000"/>
              </a:rPr>
              <a:t>, </a:t>
            </a:r>
            <a:r>
              <a:rPr lang="en-US" dirty="0" err="1">
                <a:latin typeface="Flanders Art Sans Light" panose="00000400000000000000"/>
              </a:rPr>
              <a:t>douanekosten</a:t>
            </a:r>
            <a:r>
              <a:rPr lang="en-US" dirty="0">
                <a:latin typeface="Flanders Art Sans Light" panose="00000400000000000000"/>
              </a:rPr>
              <a:t>, marketing- </a:t>
            </a:r>
            <a:r>
              <a:rPr lang="en-US" dirty="0" err="1">
                <a:latin typeface="Flanders Art Sans Light" panose="00000400000000000000"/>
              </a:rPr>
              <a:t>en</a:t>
            </a:r>
            <a:r>
              <a:rPr lang="en-US" dirty="0">
                <a:latin typeface="Flanders Art Sans Light" panose="00000400000000000000"/>
              </a:rPr>
              <a:t> </a:t>
            </a:r>
            <a:r>
              <a:rPr lang="en-US" dirty="0" err="1">
                <a:latin typeface="Flanders Art Sans Light" panose="00000400000000000000"/>
              </a:rPr>
              <a:t>communicatiekosten</a:t>
            </a:r>
            <a:r>
              <a:rPr lang="en-US" dirty="0">
                <a:latin typeface="Flanders Art Sans Light" panose="00000400000000000000"/>
              </a:rPr>
              <a:t>,…</a:t>
            </a:r>
          </a:p>
          <a:p>
            <a:pPr marL="285750" indent="-285750">
              <a:buFontTx/>
              <a:buChar char="-"/>
            </a:pPr>
            <a:endParaRPr lang="en-BE" sz="1600" dirty="0"/>
          </a:p>
        </p:txBody>
      </p:sp>
      <p:sp>
        <p:nvSpPr>
          <p:cNvPr id="4" name="Slide Number Placeholder 3">
            <a:extLst>
              <a:ext uri="{FF2B5EF4-FFF2-40B4-BE49-F238E27FC236}">
                <a16:creationId xmlns:a16="http://schemas.microsoft.com/office/drawing/2014/main" id="{B6125ADF-DB69-48FB-85C8-38021C5F347B}"/>
              </a:ext>
            </a:extLst>
          </p:cNvPr>
          <p:cNvSpPr>
            <a:spLocks noGrp="1"/>
          </p:cNvSpPr>
          <p:nvPr>
            <p:ph type="sldNum" sz="quarter" idx="12"/>
          </p:nvPr>
        </p:nvSpPr>
        <p:spPr/>
        <p:txBody>
          <a:bodyPr/>
          <a:lstStyle/>
          <a:p>
            <a:r>
              <a:rPr lang="en-US"/>
              <a:t>|   </a:t>
            </a:r>
            <a:fld id="{CB06D318-DE78-C547-98F0-38236CC53B55}" type="slidenum">
              <a:rPr lang="en-US" smtClean="0"/>
              <a:pPr/>
              <a:t>19</a:t>
            </a:fld>
            <a:endParaRPr lang="en-US"/>
          </a:p>
        </p:txBody>
      </p:sp>
      <p:sp>
        <p:nvSpPr>
          <p:cNvPr id="5" name="Text Placeholder 4">
            <a:extLst>
              <a:ext uri="{FF2B5EF4-FFF2-40B4-BE49-F238E27FC236}">
                <a16:creationId xmlns:a16="http://schemas.microsoft.com/office/drawing/2014/main" id="{F4B2545E-D0C1-4D15-84B8-D2E4A6E771DA}"/>
              </a:ext>
            </a:extLst>
          </p:cNvPr>
          <p:cNvSpPr>
            <a:spLocks noGrp="1"/>
          </p:cNvSpPr>
          <p:nvPr>
            <p:ph type="body" idx="14"/>
          </p:nvPr>
        </p:nvSpPr>
        <p:spPr/>
        <p:txBody>
          <a:bodyPr/>
          <a:lstStyle/>
          <a:p>
            <a:r>
              <a:rPr lang="en-US" dirty="0" err="1"/>
              <a:t>Welke</a:t>
            </a:r>
            <a:r>
              <a:rPr lang="en-US" dirty="0"/>
              <a:t> </a:t>
            </a:r>
            <a:r>
              <a:rPr lang="en-US" dirty="0" err="1"/>
              <a:t>kosten</a:t>
            </a:r>
            <a:r>
              <a:rPr lang="en-US" dirty="0"/>
              <a:t>?</a:t>
            </a:r>
            <a:endParaRPr lang="en-BE" dirty="0"/>
          </a:p>
        </p:txBody>
      </p:sp>
      <p:sp>
        <p:nvSpPr>
          <p:cNvPr id="6" name="Footer Placeholder 5">
            <a:extLst>
              <a:ext uri="{FF2B5EF4-FFF2-40B4-BE49-F238E27FC236}">
                <a16:creationId xmlns:a16="http://schemas.microsoft.com/office/drawing/2014/main" id="{DB14B893-0027-4292-8049-BE64EDF0EF33}"/>
              </a:ext>
            </a:extLst>
          </p:cNvPr>
          <p:cNvSpPr>
            <a:spLocks noGrp="1"/>
          </p:cNvSpPr>
          <p:nvPr>
            <p:ph type="ftr" sz="quarter" idx="11"/>
          </p:nvPr>
        </p:nvSpPr>
        <p:spPr/>
        <p:txBody>
          <a:bodyPr/>
          <a:lstStyle/>
          <a:p>
            <a:r>
              <a:rPr lang="en-US"/>
              <a:t>Flanders </a:t>
            </a:r>
            <a:r>
              <a:rPr lang="en-US" b="0"/>
              <a:t>Investment &amp; Trade</a:t>
            </a:r>
          </a:p>
        </p:txBody>
      </p:sp>
    </p:spTree>
    <p:extLst>
      <p:ext uri="{BB962C8B-B14F-4D97-AF65-F5344CB8AC3E}">
        <p14:creationId xmlns:p14="http://schemas.microsoft.com/office/powerpoint/2010/main" val="1219512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216767-5038-4250-8E63-21653C702145}"/>
              </a:ext>
            </a:extLst>
          </p:cNvPr>
          <p:cNvSpPr/>
          <p:nvPr/>
        </p:nvSpPr>
        <p:spPr>
          <a:xfrm>
            <a:off x="898345" y="1982084"/>
            <a:ext cx="7871943" cy="4708981"/>
          </a:xfrm>
          <a:prstGeom prst="rect">
            <a:avLst/>
          </a:prstGeom>
        </p:spPr>
        <p:txBody>
          <a:bodyPr wrap="square">
            <a:spAutoFit/>
          </a:bodyPr>
          <a:lstStyle/>
          <a:p>
            <a:pPr>
              <a:spcAft>
                <a:spcPts val="1200"/>
              </a:spcAft>
            </a:pPr>
            <a:r>
              <a:rPr lang="nl-BE" sz="2000" b="1" dirty="0">
                <a:latin typeface="Flanders Art Serif Medium"/>
              </a:rPr>
              <a:t>Voorwaarden en beoordeling</a:t>
            </a:r>
            <a:endParaRPr lang="nl-BE" sz="2000" dirty="0">
              <a:latin typeface="FlandersArtSans-Light" panose="00000400000000000000" pitchFamily="2" charset="0"/>
            </a:endParaRPr>
          </a:p>
          <a:p>
            <a:pPr marL="742950" lvl="1" indent="-285750">
              <a:spcAft>
                <a:spcPts val="1200"/>
              </a:spcAft>
              <a:buFont typeface="Arial" panose="020B0604020202020204" pitchFamily="34" charset="0"/>
              <a:buChar char="•"/>
            </a:pPr>
            <a:r>
              <a:rPr lang="nl-BE" sz="2000" dirty="0">
                <a:latin typeface="FlandersArtSans-Light" panose="00000400000000000000" pitchFamily="2" charset="0"/>
              </a:rPr>
              <a:t>De aanvraagtermijn: uiterlijk 7 kalenderdagen voor aanvang project.</a:t>
            </a:r>
          </a:p>
          <a:p>
            <a:pPr marL="742950" lvl="1" indent="-285750">
              <a:spcAft>
                <a:spcPts val="1200"/>
              </a:spcAft>
              <a:buFont typeface="Arial" panose="020B0604020202020204" pitchFamily="34" charset="0"/>
              <a:buChar char="•"/>
            </a:pPr>
            <a:r>
              <a:rPr lang="nl-BE" sz="2000" dirty="0">
                <a:latin typeface="FlandersArtSans-Light" panose="00000400000000000000" pitchFamily="2" charset="0"/>
              </a:rPr>
              <a:t>Aanvragers moeten voldoende Vlaamse toegevoegde waarde creëren.  Klemtoon op tewerkstelling in Vlaanderen. Wettelijk verankerd beoordelingscriterium.</a:t>
            </a:r>
          </a:p>
          <a:p>
            <a:pPr marL="742950" lvl="1" indent="-285750">
              <a:spcAft>
                <a:spcPts val="1200"/>
              </a:spcAft>
              <a:buFont typeface="Arial" panose="020B0604020202020204" pitchFamily="34" charset="0"/>
              <a:buChar char="•"/>
            </a:pPr>
            <a:r>
              <a:rPr lang="nl-BE" sz="2000" dirty="0">
                <a:latin typeface="FlandersArtSans-Light" panose="00000400000000000000" pitchFamily="2" charset="0"/>
              </a:rPr>
              <a:t>Vlaamse KMO &amp; focus op internationalisering</a:t>
            </a:r>
          </a:p>
          <a:p>
            <a:pPr marL="742950" lvl="1" indent="-285750">
              <a:spcAft>
                <a:spcPts val="1200"/>
              </a:spcAft>
              <a:buFont typeface="Arial" panose="020B0604020202020204" pitchFamily="34" charset="0"/>
              <a:buChar char="•"/>
            </a:pPr>
            <a:r>
              <a:rPr lang="nl-BE" sz="2000" dirty="0">
                <a:latin typeface="FlandersArtSans-Light" panose="00000400000000000000" pitchFamily="2" charset="0"/>
              </a:rPr>
              <a:t>Alle verbintenissen ten aanzien van FIT moeten nageleefd zijn.</a:t>
            </a:r>
          </a:p>
          <a:p>
            <a:pPr marL="742950" lvl="1" indent="-285750">
              <a:spcAft>
                <a:spcPts val="1200"/>
              </a:spcAft>
              <a:buFont typeface="Arial" panose="020B0604020202020204" pitchFamily="34" charset="0"/>
              <a:buChar char="•"/>
            </a:pPr>
            <a:r>
              <a:rPr lang="nl-BE" sz="2000" dirty="0">
                <a:latin typeface="FlandersArtSans-Light" panose="00000400000000000000" pitchFamily="2" charset="0"/>
              </a:rPr>
              <a:t>Uniform steunpercentage van 50%, behalve voor ondernemingen die nog nooit subsidie ontvingen van FIT (75% voor hun eerste 4 dossiers).</a:t>
            </a:r>
          </a:p>
          <a:p>
            <a:pPr>
              <a:spcAft>
                <a:spcPts val="1200"/>
              </a:spcAft>
            </a:pPr>
            <a:r>
              <a:rPr lang="nl-BE" sz="2000" dirty="0">
                <a:latin typeface="FlandersArtSans-Light" panose="00000400000000000000" pitchFamily="2" charset="0"/>
              </a:rPr>
              <a:t>Besluit Vlaamse regering maart 2016</a:t>
            </a:r>
          </a:p>
        </p:txBody>
      </p:sp>
      <p:sp>
        <p:nvSpPr>
          <p:cNvPr id="3" name="Rectangle 2">
            <a:extLst>
              <a:ext uri="{FF2B5EF4-FFF2-40B4-BE49-F238E27FC236}">
                <a16:creationId xmlns:a16="http://schemas.microsoft.com/office/drawing/2014/main" id="{07E4FB72-3C2D-446D-A4BF-847A08B623B4}"/>
              </a:ext>
            </a:extLst>
          </p:cNvPr>
          <p:cNvSpPr/>
          <p:nvPr/>
        </p:nvSpPr>
        <p:spPr>
          <a:xfrm>
            <a:off x="365027" y="301374"/>
            <a:ext cx="8405261" cy="1384995"/>
          </a:xfrm>
          <a:prstGeom prst="rect">
            <a:avLst/>
          </a:prstGeom>
        </p:spPr>
        <p:txBody>
          <a:bodyPr wrap="square" lIns="91440" tIns="45720" rIns="91440" bIns="45720" anchor="t">
            <a:spAutoFit/>
          </a:bodyPr>
          <a:lstStyle/>
          <a:p>
            <a:r>
              <a:rPr lang="nl-BE" sz="4200" dirty="0">
                <a:latin typeface="Flanders Art Serif Medium"/>
              </a:rPr>
              <a:t>1.Bestaand subsidiekader internationaal ondernemen</a:t>
            </a:r>
            <a:r>
              <a:rPr lang="nl-BE" sz="4000" dirty="0">
                <a:latin typeface="Flanders Art Serif Medium"/>
              </a:rPr>
              <a:t> </a:t>
            </a:r>
          </a:p>
        </p:txBody>
      </p:sp>
    </p:spTree>
    <p:extLst>
      <p:ext uri="{BB962C8B-B14F-4D97-AF65-F5344CB8AC3E}">
        <p14:creationId xmlns:p14="http://schemas.microsoft.com/office/powerpoint/2010/main" val="133071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6">
            <a:extLst>
              <a:ext uri="{FF2B5EF4-FFF2-40B4-BE49-F238E27FC236}">
                <a16:creationId xmlns:a16="http://schemas.microsoft.com/office/drawing/2014/main" id="{03D38855-08BB-42B0-BEA2-6294065D5292}"/>
              </a:ext>
            </a:extLst>
          </p:cNvPr>
          <p:cNvSpPr txBox="1">
            <a:spLocks/>
          </p:cNvSpPr>
          <p:nvPr/>
        </p:nvSpPr>
        <p:spPr>
          <a:xfrm>
            <a:off x="914400" y="1749972"/>
            <a:ext cx="6085489" cy="1752600"/>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endParaRPr lang="nl-BE"/>
          </a:p>
        </p:txBody>
      </p:sp>
      <p:sp>
        <p:nvSpPr>
          <p:cNvPr id="6" name="Title 3">
            <a:extLst>
              <a:ext uri="{FF2B5EF4-FFF2-40B4-BE49-F238E27FC236}">
                <a16:creationId xmlns:a16="http://schemas.microsoft.com/office/drawing/2014/main" id="{B92535CC-40E3-46DB-BAAF-DF06D0B52AAC}"/>
              </a:ext>
            </a:extLst>
          </p:cNvPr>
          <p:cNvSpPr txBox="1">
            <a:spLocks/>
          </p:cNvSpPr>
          <p:nvPr/>
        </p:nvSpPr>
        <p:spPr>
          <a:xfrm>
            <a:off x="470145" y="574894"/>
            <a:ext cx="10363200" cy="1470025"/>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 </a:t>
            </a:r>
            <a:endParaRPr lang="nl-BE"/>
          </a:p>
        </p:txBody>
      </p:sp>
      <p:sp>
        <p:nvSpPr>
          <p:cNvPr id="4" name="Content Placeholder 2">
            <a:extLst>
              <a:ext uri="{FF2B5EF4-FFF2-40B4-BE49-F238E27FC236}">
                <a16:creationId xmlns:a16="http://schemas.microsoft.com/office/drawing/2014/main" id="{E61D2857-8D10-4188-8BD2-CDA929AD86B6}"/>
              </a:ext>
            </a:extLst>
          </p:cNvPr>
          <p:cNvSpPr txBox="1">
            <a:spLocks/>
          </p:cNvSpPr>
          <p:nvPr/>
        </p:nvSpPr>
        <p:spPr>
          <a:xfrm>
            <a:off x="0" y="5167427"/>
            <a:ext cx="10499833" cy="46278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nl-BE" sz="2400" dirty="0"/>
          </a:p>
        </p:txBody>
      </p:sp>
      <p:sp>
        <p:nvSpPr>
          <p:cNvPr id="12" name="Title 3">
            <a:extLst>
              <a:ext uri="{FF2B5EF4-FFF2-40B4-BE49-F238E27FC236}">
                <a16:creationId xmlns:a16="http://schemas.microsoft.com/office/drawing/2014/main" id="{9C70B0A5-FD7A-48DD-8A9F-6B7D986EEE5C}"/>
              </a:ext>
            </a:extLst>
          </p:cNvPr>
          <p:cNvSpPr>
            <a:spLocks noGrp="1"/>
          </p:cNvSpPr>
          <p:nvPr>
            <p:ph type="title"/>
          </p:nvPr>
        </p:nvSpPr>
        <p:spPr>
          <a:xfrm>
            <a:off x="470145" y="333371"/>
            <a:ext cx="7706913" cy="1325563"/>
          </a:xfrm>
        </p:spPr>
        <p:txBody>
          <a:bodyPr>
            <a:normAutofit fontScale="90000"/>
          </a:bodyPr>
          <a:lstStyle/>
          <a:p>
            <a:r>
              <a:rPr lang="en-US" sz="4000" b="0" u="none" dirty="0">
                <a:latin typeface="Flanders Art Serif Medium" panose="00000600000000000000" pitchFamily="50" charset="0"/>
              </a:rPr>
              <a:t>Procedure </a:t>
            </a:r>
            <a:r>
              <a:rPr lang="en-US" sz="4000" b="0" u="none" dirty="0" err="1">
                <a:latin typeface="Flanders Art Serif Medium" panose="00000600000000000000" pitchFamily="50" charset="0"/>
              </a:rPr>
              <a:t>Starterspakket</a:t>
            </a:r>
            <a:r>
              <a:rPr lang="en-US" sz="4000" b="0" u="none" dirty="0">
                <a:latin typeface="Flanders Art Serif Medium" panose="00000600000000000000" pitchFamily="50" charset="0"/>
              </a:rPr>
              <a:t>/ </a:t>
            </a:r>
            <a:r>
              <a:rPr lang="en-US" sz="4000" b="0" u="none" dirty="0" err="1">
                <a:latin typeface="Flanders Art Serif Medium" panose="00000600000000000000" pitchFamily="50" charset="0"/>
              </a:rPr>
              <a:t>Bijzondere</a:t>
            </a:r>
            <a:r>
              <a:rPr lang="en-US" sz="4000" b="0" u="none" dirty="0">
                <a:latin typeface="Flanders Art Serif Medium" panose="00000600000000000000" pitchFamily="50" charset="0"/>
              </a:rPr>
              <a:t> </a:t>
            </a:r>
            <a:r>
              <a:rPr lang="en-US" sz="4000" b="0" u="none" dirty="0" err="1">
                <a:latin typeface="Flanders Art Serif Medium" panose="00000600000000000000" pitchFamily="50" charset="0"/>
              </a:rPr>
              <a:t>Crisissteun</a:t>
            </a:r>
            <a:r>
              <a:rPr lang="en-US" sz="4000" b="0" u="none" dirty="0">
                <a:latin typeface="Flanders Art Serif Medium" panose="00000600000000000000" pitchFamily="50" charset="0"/>
              </a:rPr>
              <a:t> </a:t>
            </a:r>
            <a:r>
              <a:rPr lang="en-US" sz="4000" b="0" u="none" dirty="0" err="1">
                <a:latin typeface="Flanders Art Serif Medium" panose="00000600000000000000" pitchFamily="50" charset="0"/>
              </a:rPr>
              <a:t>Internationalisering</a:t>
            </a:r>
            <a:r>
              <a:rPr lang="en-US" sz="4000" b="0" u="none" dirty="0">
                <a:latin typeface="Flanders Art Serif Medium" panose="00000600000000000000" pitchFamily="50" charset="0"/>
              </a:rPr>
              <a:t> (Brexit)</a:t>
            </a:r>
            <a:endParaRPr lang="nl-BE" sz="4000" b="0" u="none" dirty="0">
              <a:latin typeface="Flanders Art Serif Medium" panose="00000600000000000000" pitchFamily="50" charset="0"/>
            </a:endParaRPr>
          </a:p>
        </p:txBody>
      </p:sp>
      <p:pic>
        <p:nvPicPr>
          <p:cNvPr id="16" name="Picture 15" descr="A person standing in front of a building&#10;&#10;Description automatically generated">
            <a:extLst>
              <a:ext uri="{FF2B5EF4-FFF2-40B4-BE49-F238E27FC236}">
                <a16:creationId xmlns:a16="http://schemas.microsoft.com/office/drawing/2014/main" id="{6402899E-9AA1-4836-9598-28BDCFF3FE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5755" y="2050868"/>
            <a:ext cx="4755506" cy="2225883"/>
          </a:xfrm>
          <a:prstGeom prst="wedgeRoundRectCallout">
            <a:avLst>
              <a:gd name="adj1" fmla="val -36128"/>
              <a:gd name="adj2" fmla="val 59120"/>
              <a:gd name="adj3" fmla="val 16667"/>
            </a:avLst>
          </a:prstGeom>
          <a:ln>
            <a:solidFill>
              <a:schemeClr val="bg2">
                <a:lumMod val="25000"/>
              </a:schemeClr>
            </a:solidFill>
          </a:ln>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3074B70C-9B54-4362-BCDB-65C45AB6A62E}"/>
              </a:ext>
            </a:extLst>
          </p:cNvPr>
          <p:cNvSpPr txBox="1"/>
          <p:nvPr/>
        </p:nvSpPr>
        <p:spPr>
          <a:xfrm>
            <a:off x="327021" y="5553412"/>
            <a:ext cx="4237027" cy="954107"/>
          </a:xfrm>
          <a:prstGeom prst="rect">
            <a:avLst/>
          </a:prstGeom>
          <a:noFill/>
        </p:spPr>
        <p:txBody>
          <a:bodyPr wrap="square" rtlCol="0">
            <a:spAutoFit/>
          </a:bodyPr>
          <a:lstStyle/>
          <a:p>
            <a:r>
              <a:rPr lang="nl-BE" sz="2800" dirty="0">
                <a:latin typeface="FlandersArtSans-Regular" panose="00000500000000000000" pitchFamily="2" charset="0"/>
              </a:rPr>
              <a:t>Aanvraag, beoordeling en uitbetaling </a:t>
            </a:r>
            <a:endParaRPr lang="en-US" sz="2800" dirty="0">
              <a:latin typeface="FlandersArtSans-Regular" panose="00000500000000000000" pitchFamily="2" charset="0"/>
            </a:endParaRPr>
          </a:p>
        </p:txBody>
      </p:sp>
      <p:pic>
        <p:nvPicPr>
          <p:cNvPr id="1026" name="Picture 2">
            <a:extLst>
              <a:ext uri="{FF2B5EF4-FFF2-40B4-BE49-F238E27FC236}">
                <a16:creationId xmlns:a16="http://schemas.microsoft.com/office/drawing/2014/main" id="{AFC8A9CB-3F04-4E01-9D12-AF05E2C4CD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6" b="28727"/>
          <a:stretch/>
        </p:blipFill>
        <p:spPr bwMode="auto">
          <a:xfrm>
            <a:off x="2863262" y="1556650"/>
            <a:ext cx="8858593" cy="35342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9383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36310" y="1957668"/>
            <a:ext cx="10319380" cy="3705989"/>
          </a:xfrm>
        </p:spPr>
        <p:txBody>
          <a:bodyPr vert="horz" lIns="0" tIns="0" rIns="0" bIns="0" rtlCol="0" anchor="t">
            <a:noAutofit/>
          </a:bodyPr>
          <a:lstStyle/>
          <a:p>
            <a:pPr marL="0" indent="0" algn="just">
              <a:lnSpc>
                <a:spcPct val="110000"/>
              </a:lnSpc>
              <a:spcBef>
                <a:spcPts val="0"/>
              </a:spcBef>
              <a:buNone/>
            </a:pPr>
            <a:r>
              <a:rPr lang="nl-BE" sz="2000" b="1" dirty="0">
                <a:latin typeface="FlandersArtSans-Light"/>
                <a:cs typeface="Calibri"/>
              </a:rPr>
              <a:t>Hoe uw subsidie aanvragen? (2)</a:t>
            </a:r>
          </a:p>
          <a:p>
            <a:pPr marL="0" indent="0" algn="just">
              <a:lnSpc>
                <a:spcPct val="110000"/>
              </a:lnSpc>
              <a:spcBef>
                <a:spcPts val="0"/>
              </a:spcBef>
              <a:buNone/>
            </a:pPr>
            <a:endParaRPr lang="nl-BE" sz="800" u="sng" dirty="0">
              <a:latin typeface="Flanders Art Sans Medium" panose="00000600000000000000" pitchFamily="50" charset="0"/>
            </a:endParaRPr>
          </a:p>
          <a:p>
            <a:pPr marL="521970" lvl="1" indent="-342900">
              <a:lnSpc>
                <a:spcPct val="100000"/>
              </a:lnSpc>
              <a:spcBef>
                <a:spcPts val="0"/>
              </a:spcBef>
              <a:spcAft>
                <a:spcPts val="1200"/>
              </a:spcAft>
              <a:buFont typeface="Arial" panose="020B0604020202020204" pitchFamily="34" charset="0"/>
              <a:buChar char="•"/>
            </a:pPr>
            <a:r>
              <a:rPr lang="nl-BE" sz="2000" b="1" dirty="0">
                <a:latin typeface="FlandersArtSans-Light"/>
                <a:cs typeface="Calibri"/>
              </a:rPr>
              <a:t>Enkel kosten die gemaakt worden vanaf de dag volgend op de datum van indiening van de aanvraag </a:t>
            </a:r>
            <a:r>
              <a:rPr lang="nl-BE" sz="2000" dirty="0">
                <a:latin typeface="FlandersArtSans-Light"/>
                <a:cs typeface="Calibri"/>
              </a:rPr>
              <a:t>komen in aanmerking. </a:t>
            </a:r>
            <a:r>
              <a:rPr lang="nl-BE" sz="2000" dirty="0" err="1">
                <a:latin typeface="FlandersArtSans-Light"/>
                <a:cs typeface="Calibri"/>
              </a:rPr>
              <a:t>Retro-activiteit</a:t>
            </a:r>
            <a:r>
              <a:rPr lang="nl-BE" sz="2000" dirty="0">
                <a:latin typeface="FlandersArtSans-Light"/>
                <a:cs typeface="Calibri"/>
              </a:rPr>
              <a:t> niet mogelijk.</a:t>
            </a:r>
          </a:p>
          <a:p>
            <a:pPr marL="521970" lvl="1" indent="-342900">
              <a:lnSpc>
                <a:spcPct val="100000"/>
              </a:lnSpc>
              <a:spcBef>
                <a:spcPts val="0"/>
              </a:spcBef>
              <a:spcAft>
                <a:spcPts val="1200"/>
              </a:spcAft>
              <a:buFont typeface="Arial" panose="020B0604020202020204" pitchFamily="34" charset="0"/>
              <a:buChar char="•"/>
            </a:pPr>
            <a:r>
              <a:rPr lang="nl-BE" sz="2000" dirty="0">
                <a:latin typeface="FlandersArtSans-Light"/>
                <a:cs typeface="Calibri"/>
              </a:rPr>
              <a:t>Wanneer u aangeeft dat de aanvraag volledig is, zult u een </a:t>
            </a:r>
            <a:r>
              <a:rPr lang="nl-BE" sz="2000" b="1" dirty="0">
                <a:latin typeface="FlandersArtSans-Light"/>
                <a:cs typeface="Calibri"/>
              </a:rPr>
              <a:t>volgnummer</a:t>
            </a:r>
            <a:r>
              <a:rPr lang="nl-BE" sz="2000" dirty="0">
                <a:latin typeface="FlandersArtSans-Light"/>
                <a:cs typeface="Calibri"/>
              </a:rPr>
              <a:t> ontvangen, als bewijs dat de aanvraag officieel werd ingediend. </a:t>
            </a:r>
            <a:endParaRPr lang="nl-BE" sz="2000" dirty="0">
              <a:latin typeface="FlandersArtSans-Light" panose="00000400000000000000" pitchFamily="2" charset="0"/>
            </a:endParaRPr>
          </a:p>
          <a:p>
            <a:pPr marL="521970" lvl="1" indent="-342900">
              <a:lnSpc>
                <a:spcPct val="100000"/>
              </a:lnSpc>
              <a:spcBef>
                <a:spcPts val="0"/>
              </a:spcBef>
              <a:spcAft>
                <a:spcPts val="1200"/>
              </a:spcAft>
              <a:buFont typeface="Arial" panose="020B0604020202020204" pitchFamily="34" charset="0"/>
              <a:buChar char="•"/>
            </a:pPr>
            <a:r>
              <a:rPr lang="nl-BE" sz="2000" dirty="0">
                <a:latin typeface="FlandersArtSans-Light"/>
                <a:cs typeface="Calibri"/>
              </a:rPr>
              <a:t>U bent ervoor verantwoordelijk om alle vereiste en juiste informatie toe te voegen. </a:t>
            </a:r>
            <a:endParaRPr lang="nl-BE" sz="2000" dirty="0">
              <a:latin typeface="FlandersArtSans-Light" panose="00000400000000000000" pitchFamily="2" charset="0"/>
            </a:endParaRPr>
          </a:p>
          <a:p>
            <a:pPr marL="521970" lvl="1" indent="-342900">
              <a:lnSpc>
                <a:spcPct val="100000"/>
              </a:lnSpc>
              <a:spcBef>
                <a:spcPts val="0"/>
              </a:spcBef>
              <a:spcAft>
                <a:spcPts val="1200"/>
              </a:spcAft>
              <a:buFont typeface="Arial" panose="020B0604020202020204" pitchFamily="34" charset="0"/>
              <a:buChar char="•"/>
            </a:pPr>
            <a:r>
              <a:rPr lang="nl-BE" sz="2000" dirty="0">
                <a:latin typeface="FlandersArtSans-Light"/>
                <a:cs typeface="Calibri"/>
              </a:rPr>
              <a:t>Na ontvangst van uw volgnummer heeft u nog maximaal 10 kalenderdagen de tijd om uw aanvraag aan te vullen. Onvolledige aanvragen worden na deze periode als niet ontvankelijk verklaard.</a:t>
            </a:r>
          </a:p>
          <a:p>
            <a:pPr marL="464820" lvl="1" indent="-285750">
              <a:lnSpc>
                <a:spcPct val="100000"/>
              </a:lnSpc>
              <a:spcBef>
                <a:spcPts val="0"/>
              </a:spcBef>
              <a:spcAft>
                <a:spcPts val="1200"/>
              </a:spcAft>
              <a:buFont typeface="Wingdings" panose="05000000000000000000" pitchFamily="2" charset="2"/>
              <a:buChar char="§"/>
            </a:pPr>
            <a:endParaRPr lang="nl-BE" sz="2000" dirty="0">
              <a:latin typeface="FlandersArtSans-Light"/>
              <a:cs typeface="Calibri"/>
            </a:endParaRPr>
          </a:p>
          <a:p>
            <a:pPr marL="457200" lvl="1" algn="just">
              <a:lnSpc>
                <a:spcPct val="110000"/>
              </a:lnSpc>
              <a:spcBef>
                <a:spcPts val="0"/>
              </a:spcBef>
            </a:pPr>
            <a:endParaRPr lang="nl-BE" dirty="0">
              <a:latin typeface="FlandersArtSans-Regular" panose="00000500000000000000" pitchFamily="2" charset="0"/>
            </a:endParaRPr>
          </a:p>
        </p:txBody>
      </p:sp>
      <p:sp>
        <p:nvSpPr>
          <p:cNvPr id="8" name="Title 3">
            <a:extLst>
              <a:ext uri="{FF2B5EF4-FFF2-40B4-BE49-F238E27FC236}">
                <a16:creationId xmlns:a16="http://schemas.microsoft.com/office/drawing/2014/main" id="{393CAF80-E65B-459D-8E6B-0905BF8BA297}"/>
              </a:ext>
            </a:extLst>
          </p:cNvPr>
          <p:cNvSpPr txBox="1">
            <a:spLocks/>
          </p:cNvSpPr>
          <p:nvPr/>
        </p:nvSpPr>
        <p:spPr>
          <a:xfrm>
            <a:off x="492057" y="91996"/>
            <a:ext cx="7706913" cy="1325563"/>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b="1" i="0" u="sng" kern="1200">
                <a:solidFill>
                  <a:schemeClr val="tx1"/>
                </a:solidFill>
                <a:latin typeface="+mn-lt"/>
                <a:ea typeface="+mj-ea"/>
                <a:cs typeface="+mj-cs"/>
              </a:defRPr>
            </a:lvl1pPr>
          </a:lstStyle>
          <a:p>
            <a:endParaRPr lang="nl-BE" sz="4000" b="0" u="none" dirty="0">
              <a:latin typeface="Flanders Art Serif Medium" panose="00000600000000000000" pitchFamily="50" charset="0"/>
            </a:endParaRPr>
          </a:p>
        </p:txBody>
      </p:sp>
      <p:sp>
        <p:nvSpPr>
          <p:cNvPr id="4" name="Title 3">
            <a:extLst>
              <a:ext uri="{FF2B5EF4-FFF2-40B4-BE49-F238E27FC236}">
                <a16:creationId xmlns:a16="http://schemas.microsoft.com/office/drawing/2014/main" id="{0CCCC8FA-5672-435E-9049-8730C889322C}"/>
              </a:ext>
            </a:extLst>
          </p:cNvPr>
          <p:cNvSpPr>
            <a:spLocks noGrp="1"/>
          </p:cNvSpPr>
          <p:nvPr>
            <p:ph type="title"/>
          </p:nvPr>
        </p:nvSpPr>
        <p:spPr>
          <a:xfrm>
            <a:off x="492056" y="91996"/>
            <a:ext cx="7706913" cy="1325563"/>
          </a:xfrm>
        </p:spPr>
        <p:txBody>
          <a:bodyPr/>
          <a:lstStyle/>
          <a:p>
            <a:r>
              <a:rPr lang="nl-BE" sz="4000" b="0" u="none" dirty="0">
                <a:latin typeface="Flanders Art Serif Medium" panose="00000600000000000000" pitchFamily="50" charset="0"/>
              </a:rPr>
              <a:t>Aanvraag</a:t>
            </a:r>
          </a:p>
        </p:txBody>
      </p:sp>
    </p:spTree>
    <p:extLst>
      <p:ext uri="{BB962C8B-B14F-4D97-AF65-F5344CB8AC3E}">
        <p14:creationId xmlns:p14="http://schemas.microsoft.com/office/powerpoint/2010/main" val="39900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3BFFF-64D1-49A9-93FA-E9EA8390CF16}"/>
              </a:ext>
            </a:extLst>
          </p:cNvPr>
          <p:cNvSpPr>
            <a:spLocks noGrp="1"/>
          </p:cNvSpPr>
          <p:nvPr>
            <p:ph type="title"/>
          </p:nvPr>
        </p:nvSpPr>
        <p:spPr>
          <a:xfrm>
            <a:off x="1116000" y="909577"/>
            <a:ext cx="7706913" cy="1325561"/>
          </a:xfrm>
        </p:spPr>
        <p:txBody>
          <a:bodyPr/>
          <a:lstStyle/>
          <a:p>
            <a:r>
              <a:rPr lang="nl-BE" sz="3200" b="0" u="none" dirty="0">
                <a:latin typeface="Flanders Art Serif Medium" panose="00000600000000000000" pitchFamily="50" charset="0"/>
              </a:rPr>
              <a:t>Aanvraag</a:t>
            </a:r>
            <a:endParaRPr lang="en-BE" dirty="0"/>
          </a:p>
        </p:txBody>
      </p:sp>
      <p:sp>
        <p:nvSpPr>
          <p:cNvPr id="3" name="Content Placeholder 2">
            <a:extLst>
              <a:ext uri="{FF2B5EF4-FFF2-40B4-BE49-F238E27FC236}">
                <a16:creationId xmlns:a16="http://schemas.microsoft.com/office/drawing/2014/main" id="{E7B91A35-73F1-4E8C-AE1E-37C813697CAA}"/>
              </a:ext>
            </a:extLst>
          </p:cNvPr>
          <p:cNvSpPr>
            <a:spLocks noGrp="1"/>
          </p:cNvSpPr>
          <p:nvPr>
            <p:ph idx="1"/>
          </p:nvPr>
        </p:nvSpPr>
        <p:spPr/>
        <p:txBody>
          <a:bodyPr>
            <a:normAutofit fontScale="92500" lnSpcReduction="10000"/>
          </a:bodyPr>
          <a:lstStyle/>
          <a:p>
            <a:r>
              <a:rPr lang="en-US" sz="2000" b="1" dirty="0"/>
              <a:t>B. </a:t>
            </a:r>
            <a:r>
              <a:rPr lang="en-US" sz="2000" b="1" dirty="0" err="1"/>
              <a:t>Bijzondere</a:t>
            </a:r>
            <a:r>
              <a:rPr lang="en-US" sz="2000" b="1" dirty="0"/>
              <a:t> </a:t>
            </a:r>
            <a:r>
              <a:rPr lang="en-US" sz="2000" b="1" dirty="0" err="1"/>
              <a:t>Crisissteun</a:t>
            </a:r>
            <a:r>
              <a:rPr lang="en-US" sz="2000" b="1" dirty="0"/>
              <a:t> </a:t>
            </a:r>
            <a:r>
              <a:rPr lang="en-US" sz="2000" b="1" dirty="0" err="1"/>
              <a:t>Internationalisering</a:t>
            </a:r>
            <a:r>
              <a:rPr lang="en-US" sz="2000" b="1" dirty="0"/>
              <a:t> (Brexit)</a:t>
            </a:r>
          </a:p>
          <a:p>
            <a:pPr marL="521970" lvl="1" indent="-342900" algn="just">
              <a:lnSpc>
                <a:spcPct val="100000"/>
              </a:lnSpc>
              <a:spcBef>
                <a:spcPts val="0"/>
              </a:spcBef>
              <a:spcAft>
                <a:spcPts val="1200"/>
              </a:spcAft>
              <a:buFont typeface="Arial" panose="020B0604020202020204" pitchFamily="34" charset="0"/>
              <a:buChar char="•"/>
            </a:pPr>
            <a:r>
              <a:rPr lang="nl-BE" sz="2000" dirty="0">
                <a:latin typeface="FlandersArtSans-Light"/>
                <a:cs typeface="Calibri"/>
              </a:rPr>
              <a:t>Een volledige aanvraag bevat de volgende gegevens: </a:t>
            </a:r>
          </a:p>
          <a:p>
            <a:pPr marL="521970" lvl="1" indent="-342900" algn="just">
              <a:lnSpc>
                <a:spcPct val="100000"/>
              </a:lnSpc>
              <a:spcBef>
                <a:spcPts val="0"/>
              </a:spcBef>
              <a:spcAft>
                <a:spcPts val="1200"/>
              </a:spcAft>
              <a:buFont typeface="Arial" panose="020B0604020202020204" pitchFamily="34" charset="0"/>
              <a:buChar char="•"/>
            </a:pPr>
            <a:r>
              <a:rPr lang="nl-BE" sz="2000" dirty="0">
                <a:latin typeface="FlandersArtSans-Light"/>
                <a:cs typeface="Calibri"/>
              </a:rPr>
              <a:t>Het volledig elektronisch ingevulde aanvraagformulier; </a:t>
            </a:r>
          </a:p>
          <a:p>
            <a:pPr marL="521970" lvl="1" indent="-342900" algn="just">
              <a:lnSpc>
                <a:spcPct val="100000"/>
              </a:lnSpc>
              <a:spcBef>
                <a:spcPts val="0"/>
              </a:spcBef>
              <a:spcAft>
                <a:spcPts val="1200"/>
              </a:spcAft>
              <a:buFont typeface="Arial" panose="020B0604020202020204" pitchFamily="34" charset="0"/>
              <a:buChar char="•"/>
            </a:pPr>
            <a:r>
              <a:rPr lang="nl-BE" sz="2000" dirty="0">
                <a:latin typeface="FlandersArtSans-Light"/>
                <a:cs typeface="Calibri"/>
              </a:rPr>
              <a:t>Een motivatie van de aanvraag met duidelijke beschrijving van de negatieve Brexit-impact en de doelstellingen van het project;</a:t>
            </a:r>
          </a:p>
          <a:p>
            <a:pPr marL="521970" lvl="1" indent="-342900" algn="just">
              <a:lnSpc>
                <a:spcPct val="100000"/>
              </a:lnSpc>
              <a:spcBef>
                <a:spcPts val="0"/>
              </a:spcBef>
              <a:spcAft>
                <a:spcPts val="1200"/>
              </a:spcAft>
              <a:buFont typeface="Arial" panose="020B0604020202020204" pitchFamily="34" charset="0"/>
              <a:buChar char="•"/>
            </a:pPr>
            <a:r>
              <a:rPr lang="nl-BE" sz="2000" dirty="0">
                <a:latin typeface="FlandersArtSans-Light"/>
                <a:cs typeface="Calibri"/>
              </a:rPr>
              <a:t>Een uitvoeringsplan over een periode van maximaal negen maanden;</a:t>
            </a:r>
          </a:p>
          <a:p>
            <a:pPr marL="521970" lvl="1" indent="-342900" algn="just">
              <a:lnSpc>
                <a:spcPct val="100000"/>
              </a:lnSpc>
              <a:spcBef>
                <a:spcPts val="0"/>
              </a:spcBef>
              <a:spcAft>
                <a:spcPts val="1200"/>
              </a:spcAft>
              <a:buFont typeface="Arial" panose="020B0604020202020204" pitchFamily="34" charset="0"/>
              <a:buChar char="•"/>
            </a:pPr>
            <a:r>
              <a:rPr lang="nl-BE" sz="2000" dirty="0">
                <a:latin typeface="FlandersArtSans-Light"/>
                <a:cs typeface="Calibri"/>
              </a:rPr>
              <a:t>Een kostenraming met gedetailleerde uitsplitsing van de kostensoorten.</a:t>
            </a:r>
          </a:p>
          <a:p>
            <a:endParaRPr lang="en-BE" sz="2000" b="1" dirty="0"/>
          </a:p>
        </p:txBody>
      </p:sp>
      <p:sp>
        <p:nvSpPr>
          <p:cNvPr id="4" name="Slide Number Placeholder 3">
            <a:extLst>
              <a:ext uri="{FF2B5EF4-FFF2-40B4-BE49-F238E27FC236}">
                <a16:creationId xmlns:a16="http://schemas.microsoft.com/office/drawing/2014/main" id="{93D0B6D3-8F5B-4AAB-AEF7-5DF64347FB13}"/>
              </a:ext>
            </a:extLst>
          </p:cNvPr>
          <p:cNvSpPr>
            <a:spLocks noGrp="1"/>
          </p:cNvSpPr>
          <p:nvPr>
            <p:ph type="sldNum" sz="quarter" idx="12"/>
          </p:nvPr>
        </p:nvSpPr>
        <p:spPr/>
        <p:txBody>
          <a:bodyPr/>
          <a:lstStyle/>
          <a:p>
            <a:r>
              <a:rPr lang="en-US"/>
              <a:t>|   </a:t>
            </a:r>
            <a:fld id="{CB06D318-DE78-C547-98F0-38236CC53B55}" type="slidenum">
              <a:rPr lang="en-US" smtClean="0"/>
              <a:pPr/>
              <a:t>22</a:t>
            </a:fld>
            <a:endParaRPr lang="en-US"/>
          </a:p>
        </p:txBody>
      </p:sp>
      <p:sp>
        <p:nvSpPr>
          <p:cNvPr id="5" name="Text Placeholder 4">
            <a:extLst>
              <a:ext uri="{FF2B5EF4-FFF2-40B4-BE49-F238E27FC236}">
                <a16:creationId xmlns:a16="http://schemas.microsoft.com/office/drawing/2014/main" id="{EEA1E2BD-B1F2-4C9F-8C28-6E24271BE22E}"/>
              </a:ext>
            </a:extLst>
          </p:cNvPr>
          <p:cNvSpPr>
            <a:spLocks noGrp="1"/>
          </p:cNvSpPr>
          <p:nvPr>
            <p:ph type="body" idx="14"/>
          </p:nvPr>
        </p:nvSpPr>
        <p:spPr>
          <a:xfrm>
            <a:off x="1116000" y="2158221"/>
            <a:ext cx="7706912" cy="515043"/>
          </a:xfrm>
        </p:spPr>
        <p:txBody>
          <a:bodyPr/>
          <a:lstStyle/>
          <a:p>
            <a:r>
              <a:rPr lang="en-US" dirty="0"/>
              <a:t>Hoe </a:t>
            </a:r>
            <a:r>
              <a:rPr lang="en-US" dirty="0" err="1"/>
              <a:t>uw</a:t>
            </a:r>
            <a:r>
              <a:rPr lang="en-US" dirty="0"/>
              <a:t> subsidie </a:t>
            </a:r>
            <a:r>
              <a:rPr lang="en-US" dirty="0" err="1"/>
              <a:t>aanvragen</a:t>
            </a:r>
            <a:r>
              <a:rPr lang="en-US" dirty="0"/>
              <a:t>(3)</a:t>
            </a:r>
            <a:endParaRPr lang="en-BE" dirty="0"/>
          </a:p>
        </p:txBody>
      </p:sp>
      <p:sp>
        <p:nvSpPr>
          <p:cNvPr id="6" name="Footer Placeholder 5">
            <a:extLst>
              <a:ext uri="{FF2B5EF4-FFF2-40B4-BE49-F238E27FC236}">
                <a16:creationId xmlns:a16="http://schemas.microsoft.com/office/drawing/2014/main" id="{C5051926-2621-49C1-9825-5966AD0F0CD3}"/>
              </a:ext>
            </a:extLst>
          </p:cNvPr>
          <p:cNvSpPr>
            <a:spLocks noGrp="1"/>
          </p:cNvSpPr>
          <p:nvPr>
            <p:ph type="ftr" sz="quarter" idx="11"/>
          </p:nvPr>
        </p:nvSpPr>
        <p:spPr/>
        <p:txBody>
          <a:bodyPr/>
          <a:lstStyle/>
          <a:p>
            <a:r>
              <a:rPr lang="en-US"/>
              <a:t>Flanders </a:t>
            </a:r>
            <a:r>
              <a:rPr lang="en-US" b="0"/>
              <a:t>Investment &amp; Trade</a:t>
            </a:r>
          </a:p>
        </p:txBody>
      </p:sp>
    </p:spTree>
    <p:extLst>
      <p:ext uri="{BB962C8B-B14F-4D97-AF65-F5344CB8AC3E}">
        <p14:creationId xmlns:p14="http://schemas.microsoft.com/office/powerpoint/2010/main" val="1350118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6">
            <a:extLst>
              <a:ext uri="{FF2B5EF4-FFF2-40B4-BE49-F238E27FC236}">
                <a16:creationId xmlns:a16="http://schemas.microsoft.com/office/drawing/2014/main" id="{03D38855-08BB-42B0-BEA2-6294065D5292}"/>
              </a:ext>
            </a:extLst>
          </p:cNvPr>
          <p:cNvSpPr txBox="1">
            <a:spLocks/>
          </p:cNvSpPr>
          <p:nvPr/>
        </p:nvSpPr>
        <p:spPr>
          <a:xfrm>
            <a:off x="914400" y="1749972"/>
            <a:ext cx="6085489" cy="1752600"/>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endParaRPr lang="nl-BE"/>
          </a:p>
        </p:txBody>
      </p:sp>
      <p:sp>
        <p:nvSpPr>
          <p:cNvPr id="4" name="Content Placeholder 2">
            <a:extLst>
              <a:ext uri="{FF2B5EF4-FFF2-40B4-BE49-F238E27FC236}">
                <a16:creationId xmlns:a16="http://schemas.microsoft.com/office/drawing/2014/main" id="{E61D2857-8D10-4188-8BD2-CDA929AD86B6}"/>
              </a:ext>
            </a:extLst>
          </p:cNvPr>
          <p:cNvSpPr txBox="1">
            <a:spLocks/>
          </p:cNvSpPr>
          <p:nvPr/>
        </p:nvSpPr>
        <p:spPr>
          <a:xfrm>
            <a:off x="914400" y="1790414"/>
            <a:ext cx="9772072" cy="462787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endParaRPr lang="nl-BE" sz="800" u="sng" dirty="0">
              <a:latin typeface="Flanders Art Sans Medium" panose="00000600000000000000" pitchFamily="50" charset="0"/>
            </a:endParaRPr>
          </a:p>
          <a:p>
            <a:pPr lvl="1">
              <a:lnSpc>
                <a:spcPct val="110000"/>
              </a:lnSpc>
              <a:spcBef>
                <a:spcPts val="0"/>
              </a:spcBef>
              <a:spcAft>
                <a:spcPts val="1200"/>
              </a:spcAft>
            </a:pPr>
            <a:r>
              <a:rPr lang="nl-BE" sz="2000" dirty="0">
                <a:latin typeface="FlandersArtSans-Light"/>
                <a:cs typeface="Calibri"/>
              </a:rPr>
              <a:t>Volledige aanvragen die binnen de oproepperiode tijdig worden ingediend en aan alle voorwaarden voldoen zullen kort na de oproepperiode worden beslist. </a:t>
            </a:r>
          </a:p>
          <a:p>
            <a:pPr lvl="1">
              <a:lnSpc>
                <a:spcPct val="110000"/>
              </a:lnSpc>
              <a:spcBef>
                <a:spcPts val="0"/>
              </a:spcBef>
              <a:spcAft>
                <a:spcPts val="1200"/>
              </a:spcAft>
            </a:pPr>
            <a:r>
              <a:rPr lang="nl-BE" sz="2000" dirty="0">
                <a:latin typeface="FlandersArtSans-Light"/>
                <a:cs typeface="Calibri"/>
              </a:rPr>
              <a:t>In geval van een gunstige beslissing wordt de toegekende subsidie uiterlijk </a:t>
            </a:r>
            <a:r>
              <a:rPr lang="nl-BE" sz="2000" b="1" dirty="0">
                <a:latin typeface="FlandersArtSans-Light"/>
                <a:cs typeface="Calibri"/>
              </a:rPr>
              <a:t>zestig kalenderdagen</a:t>
            </a:r>
            <a:r>
              <a:rPr lang="nl-BE" sz="2000" dirty="0">
                <a:latin typeface="FlandersArtSans-Light"/>
                <a:cs typeface="Calibri"/>
              </a:rPr>
              <a:t> na de datum van goedkeuring uitbetaald. </a:t>
            </a:r>
          </a:p>
          <a:p>
            <a:pPr lvl="1">
              <a:lnSpc>
                <a:spcPct val="110000"/>
              </a:lnSpc>
              <a:spcBef>
                <a:spcPts val="0"/>
              </a:spcBef>
              <a:spcAft>
                <a:spcPts val="1200"/>
              </a:spcAft>
            </a:pPr>
            <a:r>
              <a:rPr lang="nl-BE" sz="2000" dirty="0">
                <a:latin typeface="FlandersArtSans-Light"/>
                <a:cs typeface="Calibri"/>
              </a:rPr>
              <a:t>De uitbetaling van de subsidie gebeurt dus bij de start van het project. </a:t>
            </a:r>
          </a:p>
          <a:p>
            <a:pPr lvl="1">
              <a:lnSpc>
                <a:spcPct val="110000"/>
              </a:lnSpc>
              <a:spcBef>
                <a:spcPts val="0"/>
              </a:spcBef>
              <a:spcAft>
                <a:spcPts val="1200"/>
              </a:spcAft>
            </a:pPr>
            <a:endParaRPr lang="nl-BE" sz="2000" dirty="0">
              <a:latin typeface="FlandersArtSans-Light"/>
              <a:cs typeface="Calibri"/>
            </a:endParaRPr>
          </a:p>
          <a:p>
            <a:pPr lvl="1" algn="just">
              <a:lnSpc>
                <a:spcPct val="110000"/>
              </a:lnSpc>
              <a:spcBef>
                <a:spcPts val="0"/>
              </a:spcBef>
              <a:spcAft>
                <a:spcPts val="1200"/>
              </a:spcAft>
              <a:buFont typeface="Wingdings" panose="05000000000000000000" pitchFamily="2" charset="2"/>
              <a:buChar char="§"/>
            </a:pPr>
            <a:endParaRPr lang="nl-BE" sz="2000" dirty="0">
              <a:latin typeface="FlandersArtSans-Regular" panose="00000500000000000000" pitchFamily="2" charset="0"/>
            </a:endParaRPr>
          </a:p>
          <a:p>
            <a:pPr marL="285750" indent="-285750"/>
            <a:endParaRPr lang="nl-BE" sz="2400" dirty="0"/>
          </a:p>
        </p:txBody>
      </p:sp>
      <p:sp>
        <p:nvSpPr>
          <p:cNvPr id="8" name="Title 3">
            <a:extLst>
              <a:ext uri="{FF2B5EF4-FFF2-40B4-BE49-F238E27FC236}">
                <a16:creationId xmlns:a16="http://schemas.microsoft.com/office/drawing/2014/main" id="{71706A99-C1B9-4BE5-81BD-C92320F3ACAE}"/>
              </a:ext>
            </a:extLst>
          </p:cNvPr>
          <p:cNvSpPr>
            <a:spLocks noGrp="1"/>
          </p:cNvSpPr>
          <p:nvPr>
            <p:ph type="title"/>
          </p:nvPr>
        </p:nvSpPr>
        <p:spPr>
          <a:xfrm>
            <a:off x="366885" y="0"/>
            <a:ext cx="7706913" cy="1325563"/>
          </a:xfrm>
        </p:spPr>
        <p:txBody>
          <a:bodyPr/>
          <a:lstStyle/>
          <a:p>
            <a:r>
              <a:rPr lang="en-US" sz="4000" b="0" u="none" dirty="0" err="1">
                <a:latin typeface="Flanders Art Serif Medium" panose="00000600000000000000" pitchFamily="50" charset="0"/>
              </a:rPr>
              <a:t>Beoordeling</a:t>
            </a:r>
            <a:r>
              <a:rPr lang="en-US" sz="4000" b="0" u="none" dirty="0">
                <a:latin typeface="Flanders Art Serif Medium" panose="00000600000000000000" pitchFamily="50" charset="0"/>
              </a:rPr>
              <a:t> </a:t>
            </a:r>
            <a:r>
              <a:rPr lang="en-US" sz="4000" b="0" u="none" dirty="0" err="1">
                <a:latin typeface="Flanders Art Serif Medium" panose="00000600000000000000" pitchFamily="50" charset="0"/>
              </a:rPr>
              <a:t>en</a:t>
            </a:r>
            <a:r>
              <a:rPr lang="en-US" sz="4000" b="0" u="none" dirty="0">
                <a:latin typeface="Flanders Art Serif Medium" panose="00000600000000000000" pitchFamily="50" charset="0"/>
              </a:rPr>
              <a:t> </a:t>
            </a:r>
            <a:r>
              <a:rPr lang="en-US" sz="4000" b="0" u="none" dirty="0" err="1">
                <a:latin typeface="Flanders Art Serif Medium" panose="00000600000000000000" pitchFamily="50" charset="0"/>
              </a:rPr>
              <a:t>uitbetaling</a:t>
            </a:r>
            <a:endParaRPr lang="nl-BE" sz="4000" b="0" u="none" dirty="0">
              <a:latin typeface="Flanders Art Serif Medium" panose="00000600000000000000" pitchFamily="50" charset="0"/>
            </a:endParaRPr>
          </a:p>
        </p:txBody>
      </p:sp>
    </p:spTree>
    <p:extLst>
      <p:ext uri="{BB962C8B-B14F-4D97-AF65-F5344CB8AC3E}">
        <p14:creationId xmlns:p14="http://schemas.microsoft.com/office/powerpoint/2010/main" val="170309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83621-3834-4494-8F3A-05BE54CD3926}"/>
              </a:ext>
            </a:extLst>
          </p:cNvPr>
          <p:cNvSpPr>
            <a:spLocks noGrp="1"/>
          </p:cNvSpPr>
          <p:nvPr>
            <p:ph type="title"/>
          </p:nvPr>
        </p:nvSpPr>
        <p:spPr/>
        <p:txBody>
          <a:bodyPr/>
          <a:lstStyle/>
          <a:p>
            <a:r>
              <a:rPr lang="en-US" sz="3600" u="none" dirty="0"/>
              <a:t>Na </a:t>
            </a:r>
            <a:r>
              <a:rPr lang="en-US" sz="3600" u="none" dirty="0" err="1"/>
              <a:t>afloop</a:t>
            </a:r>
            <a:endParaRPr lang="en-BE" sz="3600" u="none" dirty="0"/>
          </a:p>
        </p:txBody>
      </p:sp>
      <p:sp>
        <p:nvSpPr>
          <p:cNvPr id="3" name="Content Placeholder 2">
            <a:extLst>
              <a:ext uri="{FF2B5EF4-FFF2-40B4-BE49-F238E27FC236}">
                <a16:creationId xmlns:a16="http://schemas.microsoft.com/office/drawing/2014/main" id="{8890E635-4B9B-4A74-9989-811E7770C45D}"/>
              </a:ext>
            </a:extLst>
          </p:cNvPr>
          <p:cNvSpPr>
            <a:spLocks noGrp="1"/>
          </p:cNvSpPr>
          <p:nvPr>
            <p:ph idx="1"/>
          </p:nvPr>
        </p:nvSpPr>
        <p:spPr/>
        <p:txBody>
          <a:bodyPr>
            <a:normAutofit fontScale="92500"/>
          </a:bodyPr>
          <a:lstStyle/>
          <a:p>
            <a:r>
              <a:rPr lang="nl-BE" dirty="0">
                <a:latin typeface="FlandersArtSans-Light" panose="00000400000000000000" pitchFamily="2" charset="0"/>
              </a:rPr>
              <a:t> ° U dient, ten laatste 9 maanden na de goedkeuring, een </a:t>
            </a:r>
            <a:r>
              <a:rPr lang="nl-BE" b="1" dirty="0">
                <a:latin typeface="FlandersArtSans-Light" panose="00000400000000000000" pitchFamily="2" charset="0"/>
              </a:rPr>
              <a:t>commercieel verslag (sjabloon aangeleverd door FIT) </a:t>
            </a:r>
            <a:r>
              <a:rPr lang="nl-BE" dirty="0">
                <a:latin typeface="FlandersArtSans-Light" panose="00000400000000000000" pitchFamily="2" charset="0"/>
              </a:rPr>
              <a:t>in te vullen met de bereikte resultaten</a:t>
            </a:r>
          </a:p>
          <a:p>
            <a:r>
              <a:rPr lang="nl-BE" sz="1800" dirty="0">
                <a:latin typeface="FlandersArtSans-Light" panose="00000400000000000000" pitchFamily="2" charset="0"/>
              </a:rPr>
              <a:t>°  FIT beoordeelt het verslag en kan/zal steeds </a:t>
            </a:r>
            <a:r>
              <a:rPr lang="nl-BE" sz="1800" b="1" dirty="0">
                <a:latin typeface="FlandersArtSans-Light" panose="00000400000000000000" pitchFamily="2" charset="0"/>
              </a:rPr>
              <a:t>facturen of bewijsstukken </a:t>
            </a:r>
            <a:r>
              <a:rPr lang="nl-BE" sz="1800" dirty="0">
                <a:latin typeface="FlandersArtSans-Light" panose="00000400000000000000" pitchFamily="2" charset="0"/>
              </a:rPr>
              <a:t>opvragen die de goede afloop bewijzen. De begunstigde dient de financiële verantwoordingsstukken minstens vijf jaar te bewaren. Bij gebrek aan een deugdelijke functionele of financiële verantwoording wordt de subsidie deels of volledig teruggevorderd.</a:t>
            </a:r>
          </a:p>
          <a:p>
            <a:r>
              <a:rPr lang="nl-BE" dirty="0">
                <a:latin typeface="FlandersArtSans-Light" panose="00000400000000000000" pitchFamily="2" charset="0"/>
              </a:rPr>
              <a:t>°  Voor subsidiebedragen vanaf 30.000 euro kan FIT beroep doen op een externe controle-instantie (kosten ten laste van de begunstigde).</a:t>
            </a:r>
          </a:p>
          <a:p>
            <a:r>
              <a:rPr lang="nl-BE" sz="1800" dirty="0">
                <a:latin typeface="FlandersArtSans-Light" panose="00000400000000000000" pitchFamily="2" charset="0"/>
              </a:rPr>
              <a:t>° FIT kan in volgende situaties beslissen om geen steun meer toe te kennen aan uw onderneming in het jaar volgend op de beslissing van uw aanvraag: a) Het project werd niet uitgevoerd;  b) U kan onvoldoende bewijsstukken voorleggen van de uitvoering van het project; c) U kan onvoldoende kosten bewijzen.</a:t>
            </a:r>
          </a:p>
          <a:p>
            <a:endParaRPr lang="en-BE" dirty="0"/>
          </a:p>
        </p:txBody>
      </p:sp>
      <p:sp>
        <p:nvSpPr>
          <p:cNvPr id="4" name="Slide Number Placeholder 3">
            <a:extLst>
              <a:ext uri="{FF2B5EF4-FFF2-40B4-BE49-F238E27FC236}">
                <a16:creationId xmlns:a16="http://schemas.microsoft.com/office/drawing/2014/main" id="{64D618EF-6BC0-4415-8FB3-6548F2022B21}"/>
              </a:ext>
            </a:extLst>
          </p:cNvPr>
          <p:cNvSpPr>
            <a:spLocks noGrp="1"/>
          </p:cNvSpPr>
          <p:nvPr>
            <p:ph type="sldNum" sz="quarter" idx="12"/>
          </p:nvPr>
        </p:nvSpPr>
        <p:spPr/>
        <p:txBody>
          <a:bodyPr/>
          <a:lstStyle/>
          <a:p>
            <a:r>
              <a:rPr lang="en-US"/>
              <a:t>|   </a:t>
            </a:r>
            <a:fld id="{CB06D318-DE78-C547-98F0-38236CC53B55}" type="slidenum">
              <a:rPr lang="en-US" smtClean="0"/>
              <a:pPr/>
              <a:t>24</a:t>
            </a:fld>
            <a:endParaRPr lang="en-US"/>
          </a:p>
        </p:txBody>
      </p:sp>
      <p:sp>
        <p:nvSpPr>
          <p:cNvPr id="5" name="Footer Placeholder 4">
            <a:extLst>
              <a:ext uri="{FF2B5EF4-FFF2-40B4-BE49-F238E27FC236}">
                <a16:creationId xmlns:a16="http://schemas.microsoft.com/office/drawing/2014/main" id="{893BAC8D-EC72-4600-8441-2A8888FDAFC3}"/>
              </a:ext>
            </a:extLst>
          </p:cNvPr>
          <p:cNvSpPr>
            <a:spLocks noGrp="1"/>
          </p:cNvSpPr>
          <p:nvPr>
            <p:ph type="ftr" sz="quarter" idx="11"/>
          </p:nvPr>
        </p:nvSpPr>
        <p:spPr/>
        <p:txBody>
          <a:bodyPr/>
          <a:lstStyle/>
          <a:p>
            <a:r>
              <a:rPr lang="en-US"/>
              <a:t>Flanders </a:t>
            </a:r>
            <a:r>
              <a:rPr lang="en-US" b="0"/>
              <a:t>Investment &amp; Trade</a:t>
            </a:r>
          </a:p>
        </p:txBody>
      </p:sp>
    </p:spTree>
    <p:extLst>
      <p:ext uri="{BB962C8B-B14F-4D97-AF65-F5344CB8AC3E}">
        <p14:creationId xmlns:p14="http://schemas.microsoft.com/office/powerpoint/2010/main" val="876923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5D8DF7-0E43-4FAF-9218-8CB162B4E8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2517"/>
          <a:stretch/>
        </p:blipFill>
        <p:spPr>
          <a:xfrm>
            <a:off x="3612" y="-130626"/>
            <a:ext cx="12188388" cy="5999584"/>
          </a:xfrm>
          <a:prstGeom prst="rect">
            <a:avLst/>
          </a:prstGeom>
        </p:spPr>
      </p:pic>
      <p:sp>
        <p:nvSpPr>
          <p:cNvPr id="2" name="TextBox 1">
            <a:extLst>
              <a:ext uri="{FF2B5EF4-FFF2-40B4-BE49-F238E27FC236}">
                <a16:creationId xmlns:a16="http://schemas.microsoft.com/office/drawing/2014/main" id="{74454D88-EDED-47AA-AC0E-D23D7EFE0346}"/>
              </a:ext>
            </a:extLst>
          </p:cNvPr>
          <p:cNvSpPr txBox="1"/>
          <p:nvPr/>
        </p:nvSpPr>
        <p:spPr>
          <a:xfrm>
            <a:off x="765110" y="6130212"/>
            <a:ext cx="9918441" cy="369332"/>
          </a:xfrm>
          <a:prstGeom prst="rect">
            <a:avLst/>
          </a:prstGeom>
          <a:noFill/>
        </p:spPr>
        <p:txBody>
          <a:bodyPr wrap="square" rtlCol="0">
            <a:spAutoFit/>
          </a:bodyPr>
          <a:lstStyle/>
          <a:p>
            <a:r>
              <a:rPr lang="en-US" dirty="0"/>
              <a:t>Voor het team subsidies : </a:t>
            </a:r>
            <a:r>
              <a:rPr lang="en-US" dirty="0">
                <a:hlinkClick r:id="rId4"/>
              </a:rPr>
              <a:t>subsidies@fitagency.be</a:t>
            </a:r>
            <a:r>
              <a:rPr lang="en-US" dirty="0"/>
              <a:t> – +32 2 504 87 11</a:t>
            </a:r>
            <a:endParaRPr lang="en-BE" dirty="0"/>
          </a:p>
        </p:txBody>
      </p:sp>
    </p:spTree>
    <p:extLst>
      <p:ext uri="{BB962C8B-B14F-4D97-AF65-F5344CB8AC3E}">
        <p14:creationId xmlns:p14="http://schemas.microsoft.com/office/powerpoint/2010/main" val="353163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E4FB72-3C2D-446D-A4BF-847A08B623B4}"/>
              </a:ext>
            </a:extLst>
          </p:cNvPr>
          <p:cNvSpPr/>
          <p:nvPr/>
        </p:nvSpPr>
        <p:spPr>
          <a:xfrm>
            <a:off x="359088" y="362076"/>
            <a:ext cx="4836913" cy="707886"/>
          </a:xfrm>
          <a:prstGeom prst="rect">
            <a:avLst/>
          </a:prstGeom>
        </p:spPr>
        <p:txBody>
          <a:bodyPr wrap="square">
            <a:spAutoFit/>
          </a:bodyPr>
          <a:lstStyle/>
          <a:p>
            <a:r>
              <a:rPr lang="nl-BE" sz="4000" dirty="0">
                <a:latin typeface="Flanders Art Serif Medium" panose="00000600000000000000" pitchFamily="50" charset="0"/>
              </a:rPr>
              <a:t>Tweesporenbeleid</a:t>
            </a:r>
          </a:p>
        </p:txBody>
      </p:sp>
      <p:sp>
        <p:nvSpPr>
          <p:cNvPr id="4" name="Rectangle 3">
            <a:extLst>
              <a:ext uri="{FF2B5EF4-FFF2-40B4-BE49-F238E27FC236}">
                <a16:creationId xmlns:a16="http://schemas.microsoft.com/office/drawing/2014/main" id="{49EDCFFC-496B-437D-9E64-DB0A81598586}"/>
              </a:ext>
            </a:extLst>
          </p:cNvPr>
          <p:cNvSpPr/>
          <p:nvPr/>
        </p:nvSpPr>
        <p:spPr>
          <a:xfrm>
            <a:off x="962985" y="1449703"/>
            <a:ext cx="10266029" cy="4555093"/>
          </a:xfrm>
          <a:prstGeom prst="rect">
            <a:avLst/>
          </a:prstGeom>
        </p:spPr>
        <p:txBody>
          <a:bodyPr wrap="square" lIns="91440" tIns="45720" rIns="91440" bIns="45720" anchor="t">
            <a:spAutoFit/>
          </a:bodyPr>
          <a:lstStyle/>
          <a:p>
            <a:pPr>
              <a:spcAft>
                <a:spcPts val="1200"/>
              </a:spcAft>
            </a:pPr>
            <a:r>
              <a:rPr lang="nl-BE" sz="2000" b="1" dirty="0">
                <a:latin typeface="Flanders Art Serif Medium"/>
              </a:rPr>
              <a:t>Generieke initiatieven </a:t>
            </a:r>
          </a:p>
          <a:p>
            <a:endParaRPr lang="nl-BE" sz="2000" b="1" dirty="0">
              <a:latin typeface="FlandersArtSans-Light" panose="00000400000000000000" pitchFamily="2" charset="0"/>
            </a:endParaRPr>
          </a:p>
          <a:p>
            <a:pPr marL="971550" lvl="1" indent="-514350">
              <a:buFont typeface="Arial" panose="020B0604020202020204" pitchFamily="34" charset="0"/>
              <a:buChar char="•"/>
            </a:pPr>
            <a:r>
              <a:rPr lang="nl-BE" sz="2000" dirty="0">
                <a:latin typeface="FlandersArtSans-Light"/>
              </a:rPr>
              <a:t>Prospectiereizen buiten de Europese Economische Ruimte (EER)</a:t>
            </a:r>
          </a:p>
          <a:p>
            <a:pPr marL="971550" lvl="1" indent="-514350">
              <a:buFont typeface="Arial" panose="020B0604020202020204" pitchFamily="34" charset="0"/>
              <a:buChar char="•"/>
            </a:pPr>
            <a:r>
              <a:rPr lang="nl-BE" sz="2000" dirty="0">
                <a:latin typeface="FlandersArtSans-Light"/>
              </a:rPr>
              <a:t>Deelname aan buitenlandse beurzen en niche-evenementen (of organisatie) - ook onder </a:t>
            </a:r>
            <a:r>
              <a:rPr lang="nl-BE" sz="2000" b="1" dirty="0">
                <a:latin typeface="FlandersArtSans-Light"/>
              </a:rPr>
              <a:t>virtuele vorm</a:t>
            </a:r>
            <a:endParaRPr lang="nl-BE" sz="2000" b="1" dirty="0">
              <a:latin typeface="FlandersArtSans-Light" panose="00000400000000000000" pitchFamily="2" charset="0"/>
            </a:endParaRPr>
          </a:p>
          <a:p>
            <a:pPr marL="971550" lvl="1" indent="-514350">
              <a:buFont typeface="Arial" panose="020B0604020202020204" pitchFamily="34" charset="0"/>
              <a:buChar char="•"/>
            </a:pPr>
            <a:r>
              <a:rPr lang="nl-BE" sz="2000" dirty="0">
                <a:latin typeface="FlandersArtSans-Light"/>
              </a:rPr>
              <a:t>Digitale internationale commerciële bedrijfscommunicatie</a:t>
            </a:r>
          </a:p>
          <a:p>
            <a:pPr marL="971550" lvl="1" indent="-514350">
              <a:buFont typeface="Arial" panose="020B0604020202020204" pitchFamily="34" charset="0"/>
              <a:buChar char="•"/>
            </a:pPr>
            <a:r>
              <a:rPr lang="nl-BE" sz="2000" dirty="0">
                <a:latin typeface="FlandersArtSans-Light"/>
              </a:rPr>
              <a:t>Oprichting prospectie- en saleskantoor buiten de EER</a:t>
            </a:r>
          </a:p>
          <a:p>
            <a:pPr marL="971550" lvl="1" indent="-514350">
              <a:buFont typeface="Arial" panose="020B0604020202020204" pitchFamily="34" charset="0"/>
              <a:buChar char="•"/>
            </a:pPr>
            <a:r>
              <a:rPr lang="nl-BE" sz="2000" dirty="0">
                <a:latin typeface="FlandersArtSans-Light"/>
              </a:rPr>
              <a:t>Omdat het VK de Europese interne markt verlaten heeft kunnen prospectiereizen en de oprichting van prospectiekantoren nu ook gesteund worden op die markt </a:t>
            </a:r>
            <a:br>
              <a:rPr lang="nl-BE" sz="2000" dirty="0">
                <a:latin typeface="FlandersArtSans-Light" panose="00000400000000000000" pitchFamily="2" charset="0"/>
              </a:rPr>
            </a:br>
            <a:endParaRPr lang="nl-BE" sz="2000" dirty="0">
              <a:latin typeface="FlandersArtSans-Light" panose="00000400000000000000" pitchFamily="2" charset="0"/>
            </a:endParaRPr>
          </a:p>
          <a:p>
            <a:r>
              <a:rPr lang="nl-BE" sz="2000" b="1" dirty="0">
                <a:latin typeface="Flanders Art Serif Medium"/>
              </a:rPr>
              <a:t>Maatwerkproject</a:t>
            </a:r>
          </a:p>
          <a:p>
            <a:endParaRPr lang="nl-BE" sz="2000" dirty="0">
              <a:latin typeface="FlandersArtSans-Light" panose="00000400000000000000" pitchFamily="2" charset="0"/>
            </a:endParaRPr>
          </a:p>
          <a:p>
            <a:r>
              <a:rPr lang="nl-BE" sz="2000" dirty="0">
                <a:latin typeface="FlandersArtSans-Light"/>
              </a:rPr>
              <a:t>Maximaal 4 projecten per jaar (inclusief eventueel maatwerkproject), vrij te kiezen door de aanvrager.</a:t>
            </a:r>
          </a:p>
        </p:txBody>
      </p:sp>
    </p:spTree>
    <p:extLst>
      <p:ext uri="{BB962C8B-B14F-4D97-AF65-F5344CB8AC3E}">
        <p14:creationId xmlns:p14="http://schemas.microsoft.com/office/powerpoint/2010/main" val="265786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58C48-9145-4B48-AC4A-6B00E3968CCC}"/>
              </a:ext>
            </a:extLst>
          </p:cNvPr>
          <p:cNvSpPr>
            <a:spLocks noGrp="1"/>
          </p:cNvSpPr>
          <p:nvPr>
            <p:ph type="title"/>
          </p:nvPr>
        </p:nvSpPr>
        <p:spPr/>
        <p:txBody>
          <a:bodyPr/>
          <a:lstStyle/>
          <a:p>
            <a:r>
              <a:rPr lang="en-US" dirty="0"/>
              <a:t>1.Prospectiereizen </a:t>
            </a:r>
            <a:r>
              <a:rPr lang="en-US" dirty="0" err="1"/>
              <a:t>buiten</a:t>
            </a:r>
            <a:r>
              <a:rPr lang="en-US" dirty="0"/>
              <a:t> de </a:t>
            </a:r>
            <a:r>
              <a:rPr lang="en-US" dirty="0" err="1"/>
              <a:t>Europese</a:t>
            </a:r>
            <a:r>
              <a:rPr lang="en-US" dirty="0"/>
              <a:t> Economische </a:t>
            </a:r>
            <a:r>
              <a:rPr lang="en-US" dirty="0" err="1"/>
              <a:t>Ruimte</a:t>
            </a:r>
            <a:endParaRPr lang="en-BE" dirty="0"/>
          </a:p>
        </p:txBody>
      </p:sp>
      <p:sp>
        <p:nvSpPr>
          <p:cNvPr id="3" name="Content Placeholder 2">
            <a:extLst>
              <a:ext uri="{FF2B5EF4-FFF2-40B4-BE49-F238E27FC236}">
                <a16:creationId xmlns:a16="http://schemas.microsoft.com/office/drawing/2014/main" id="{6456CD7B-9BD3-4AA1-82F5-098A0196E4DC}"/>
              </a:ext>
            </a:extLst>
          </p:cNvPr>
          <p:cNvSpPr>
            <a:spLocks noGrp="1"/>
          </p:cNvSpPr>
          <p:nvPr>
            <p:ph idx="1"/>
          </p:nvPr>
        </p:nvSpPr>
        <p:spPr/>
        <p:txBody>
          <a:bodyPr/>
          <a:lstStyle/>
          <a:p>
            <a:r>
              <a:rPr lang="nl-BE" sz="1800" dirty="0"/>
              <a:t>Doel </a:t>
            </a:r>
            <a:r>
              <a:rPr lang="nl-BE" sz="1800"/>
              <a:t>: B2B-contacten </a:t>
            </a:r>
            <a:r>
              <a:rPr lang="nl-BE" sz="1800" dirty="0"/>
              <a:t>met potentiële klanten/agenten/verdelers</a:t>
            </a:r>
            <a:r>
              <a:rPr lang="nl-BE" sz="1800"/>
              <a:t>/distributeurs.</a:t>
            </a:r>
          </a:p>
          <a:p>
            <a:r>
              <a:rPr lang="nl-BE" sz="1800" dirty="0"/>
              <a:t>Tussenkomst op basis van forfaitair bedrag voor reis- en verblijfkosten. </a:t>
            </a:r>
            <a:r>
              <a:rPr lang="nl-BE" dirty="0"/>
              <a:t>1 afgevaardigde per reis.</a:t>
            </a:r>
            <a:endParaRPr lang="nl-BE" sz="1800" dirty="0"/>
          </a:p>
          <a:p>
            <a:r>
              <a:rPr lang="nl-BE" sz="1800" dirty="0"/>
              <a:t>Verplicht contact met buitenlands FIT-kantoor (bezoek, telefonisch, ...).</a:t>
            </a:r>
          </a:p>
          <a:p>
            <a:r>
              <a:rPr lang="nl-BE" sz="1800" dirty="0"/>
              <a:t>Voorwaarde “nieuwe markt” (geen of beperkte afzet – de </a:t>
            </a:r>
            <a:r>
              <a:rPr lang="nl-BE" sz="1800" dirty="0" err="1"/>
              <a:t>minimis</a:t>
            </a:r>
            <a:r>
              <a:rPr lang="nl-BE" sz="1800" dirty="0"/>
              <a:t>).</a:t>
            </a:r>
          </a:p>
          <a:p>
            <a:r>
              <a:rPr lang="nl-BE" sz="1800" dirty="0"/>
              <a:t>Voor wie? : kmo’s (Europese definitie), ondernemers- organisaties, gemengde kamers van koophandel (die niet onder de structurele financiering vallen).</a:t>
            </a:r>
          </a:p>
          <a:p>
            <a:endParaRPr lang="en-BE" dirty="0"/>
          </a:p>
        </p:txBody>
      </p:sp>
      <p:sp>
        <p:nvSpPr>
          <p:cNvPr id="4" name="Slide Number Placeholder 3">
            <a:extLst>
              <a:ext uri="{FF2B5EF4-FFF2-40B4-BE49-F238E27FC236}">
                <a16:creationId xmlns:a16="http://schemas.microsoft.com/office/drawing/2014/main" id="{76ACA5CC-CE5A-4317-8B5F-C9D34F995D68}"/>
              </a:ext>
            </a:extLst>
          </p:cNvPr>
          <p:cNvSpPr>
            <a:spLocks noGrp="1"/>
          </p:cNvSpPr>
          <p:nvPr>
            <p:ph type="sldNum" sz="quarter" idx="12"/>
          </p:nvPr>
        </p:nvSpPr>
        <p:spPr/>
        <p:txBody>
          <a:bodyPr/>
          <a:lstStyle/>
          <a:p>
            <a:r>
              <a:rPr lang="en-US"/>
              <a:t>|   </a:t>
            </a:r>
            <a:fld id="{CB06D318-DE78-C547-98F0-38236CC53B55}" type="slidenum">
              <a:rPr lang="en-US" smtClean="0"/>
              <a:pPr/>
              <a:t>4</a:t>
            </a:fld>
            <a:endParaRPr lang="en-US"/>
          </a:p>
        </p:txBody>
      </p:sp>
      <p:sp>
        <p:nvSpPr>
          <p:cNvPr id="5" name="Footer Placeholder 4">
            <a:extLst>
              <a:ext uri="{FF2B5EF4-FFF2-40B4-BE49-F238E27FC236}">
                <a16:creationId xmlns:a16="http://schemas.microsoft.com/office/drawing/2014/main" id="{3A2D538C-5749-4C81-9ADB-BD694DC0FA40}"/>
              </a:ext>
            </a:extLst>
          </p:cNvPr>
          <p:cNvSpPr>
            <a:spLocks noGrp="1"/>
          </p:cNvSpPr>
          <p:nvPr>
            <p:ph type="ftr" sz="quarter" idx="11"/>
          </p:nvPr>
        </p:nvSpPr>
        <p:spPr/>
        <p:txBody>
          <a:bodyPr/>
          <a:lstStyle/>
          <a:p>
            <a:r>
              <a:rPr lang="en-US"/>
              <a:t>Flanders </a:t>
            </a:r>
            <a:r>
              <a:rPr lang="en-US" b="0"/>
              <a:t>Investment &amp; Trade</a:t>
            </a:r>
          </a:p>
        </p:txBody>
      </p:sp>
    </p:spTree>
    <p:extLst>
      <p:ext uri="{BB962C8B-B14F-4D97-AF65-F5344CB8AC3E}">
        <p14:creationId xmlns:p14="http://schemas.microsoft.com/office/powerpoint/2010/main" val="4038702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A382D-AE2B-4FBD-89F8-D7A7F3999EB0}"/>
              </a:ext>
            </a:extLst>
          </p:cNvPr>
          <p:cNvSpPr>
            <a:spLocks noGrp="1"/>
          </p:cNvSpPr>
          <p:nvPr>
            <p:ph type="title"/>
          </p:nvPr>
        </p:nvSpPr>
        <p:spPr>
          <a:xfrm>
            <a:off x="440139" y="630236"/>
            <a:ext cx="7706913" cy="780052"/>
          </a:xfrm>
        </p:spPr>
        <p:txBody>
          <a:bodyPr/>
          <a:lstStyle/>
          <a:p>
            <a:endParaRPr lang="en-US" sz="4000" b="0" u="none" dirty="0">
              <a:latin typeface="Flanders Art Serif Medium" panose="00000600000000000000" pitchFamily="50" charset="0"/>
              <a:ea typeface="+mn-ea"/>
              <a:cs typeface="+mn-cs"/>
            </a:endParaRPr>
          </a:p>
        </p:txBody>
      </p:sp>
      <p:sp>
        <p:nvSpPr>
          <p:cNvPr id="3" name="Content Placeholder 2">
            <a:extLst>
              <a:ext uri="{FF2B5EF4-FFF2-40B4-BE49-F238E27FC236}">
                <a16:creationId xmlns:a16="http://schemas.microsoft.com/office/drawing/2014/main" id="{DEEBAE0D-E19B-4D51-A846-478ABBA8FC1B}"/>
              </a:ext>
            </a:extLst>
          </p:cNvPr>
          <p:cNvSpPr>
            <a:spLocks noGrp="1"/>
          </p:cNvSpPr>
          <p:nvPr>
            <p:ph idx="1"/>
          </p:nvPr>
        </p:nvSpPr>
        <p:spPr>
          <a:xfrm>
            <a:off x="1003189" y="1937596"/>
            <a:ext cx="10185621" cy="3907096"/>
          </a:xfrm>
        </p:spPr>
        <p:txBody>
          <a:bodyPr/>
          <a:lstStyle/>
          <a:p>
            <a:r>
              <a:rPr lang="nl-BE" sz="2800" b="1" u="sng" dirty="0">
                <a:latin typeface="Flanders Art Serif Medium"/>
                <a:cs typeface="+mn-cs"/>
              </a:rPr>
              <a:t>2A. Buitenlandse beurs</a:t>
            </a:r>
          </a:p>
          <a:p>
            <a:pPr marL="342900" indent="-342900">
              <a:buFont typeface="Arial" panose="020B0604020202020204" pitchFamily="34" charset="0"/>
              <a:buChar char="•"/>
            </a:pPr>
            <a:r>
              <a:rPr lang="nl-BE" dirty="0"/>
              <a:t>Wat? 	- virtuele of fysieke stand (aangegeven op factuur)</a:t>
            </a:r>
          </a:p>
          <a:p>
            <a:endParaRPr lang="nl-BE" dirty="0"/>
          </a:p>
          <a:p>
            <a:pPr marL="342900" indent="-342900">
              <a:buFont typeface="Arial" panose="020B0604020202020204" pitchFamily="34" charset="0"/>
              <a:buChar char="•"/>
            </a:pPr>
            <a:r>
              <a:rPr lang="nl-BE" dirty="0"/>
              <a:t>Wie?	 – Kmo’s, ondernemersorganisaties, gemengde kamers van koophandel (die niet onder de structurele financiering vallen).</a:t>
            </a:r>
          </a:p>
          <a:p>
            <a:endParaRPr lang="nl-BE" dirty="0"/>
          </a:p>
          <a:p>
            <a:pPr marL="342900" indent="-342900">
              <a:buFont typeface="Arial" panose="020B0604020202020204" pitchFamily="34" charset="0"/>
              <a:buChar char="•"/>
            </a:pPr>
            <a:r>
              <a:rPr lang="nl-BE" dirty="0"/>
              <a:t>Hoeveel? – 50% van de </a:t>
            </a:r>
            <a:r>
              <a:rPr lang="nl-BE" dirty="0" err="1"/>
              <a:t>standkosten</a:t>
            </a:r>
            <a:r>
              <a:rPr lang="nl-BE" dirty="0"/>
              <a:t> (gebaseerd op prijs modulaire stand)</a:t>
            </a:r>
            <a:br>
              <a:rPr lang="nl-BE" dirty="0"/>
            </a:br>
            <a:r>
              <a:rPr lang="nl-BE" dirty="0"/>
              <a:t>	          max. €10.000 x 50% (of 75%)</a:t>
            </a:r>
            <a:br>
              <a:rPr lang="nl-BE" dirty="0"/>
            </a:br>
            <a:r>
              <a:rPr lang="nl-BE" dirty="0"/>
              <a:t>                     Buiten EER: Forfaitaire vergoeding mogelijk voor reis-en verblijfskosten</a:t>
            </a:r>
            <a:br>
              <a:rPr lang="nl-BE" dirty="0"/>
            </a:br>
            <a:r>
              <a:rPr lang="nl-BE" dirty="0"/>
              <a:t>	          Beurzen waarop FIT een groepsstand heeft (berekening : </a:t>
            </a:r>
            <a:r>
              <a:rPr lang="nl-BE" dirty="0" err="1"/>
              <a:t>floorspace</a:t>
            </a:r>
            <a:r>
              <a:rPr lang="nl-BE" dirty="0"/>
              <a:t> verminderd met 25%)</a:t>
            </a:r>
          </a:p>
          <a:p>
            <a:endParaRPr lang="nl-BE" sz="2000" dirty="0">
              <a:latin typeface="Flanders Art Serif Medium"/>
              <a:cs typeface="+mn-cs"/>
            </a:endParaRPr>
          </a:p>
        </p:txBody>
      </p:sp>
      <p:sp>
        <p:nvSpPr>
          <p:cNvPr id="4" name="Slide Number Placeholder 3">
            <a:extLst>
              <a:ext uri="{FF2B5EF4-FFF2-40B4-BE49-F238E27FC236}">
                <a16:creationId xmlns:a16="http://schemas.microsoft.com/office/drawing/2014/main" id="{876F546A-4721-4716-9A4B-F8F44CB4B5BE}"/>
              </a:ext>
            </a:extLst>
          </p:cNvPr>
          <p:cNvSpPr>
            <a:spLocks noGrp="1"/>
          </p:cNvSpPr>
          <p:nvPr>
            <p:ph type="sldNum" sz="quarter" idx="12"/>
          </p:nvPr>
        </p:nvSpPr>
        <p:spPr/>
        <p:txBody>
          <a:bodyPr/>
          <a:lstStyle/>
          <a:p>
            <a:r>
              <a:rPr lang="en-US"/>
              <a:t>|   </a:t>
            </a:r>
            <a:fld id="{CB06D318-DE78-C547-98F0-38236CC53B55}" type="slidenum">
              <a:rPr lang="en-US" smtClean="0"/>
              <a:pPr/>
              <a:t>5</a:t>
            </a:fld>
            <a:endParaRPr lang="en-US"/>
          </a:p>
        </p:txBody>
      </p:sp>
      <p:sp>
        <p:nvSpPr>
          <p:cNvPr id="5" name="Footer Placeholder 4">
            <a:extLst>
              <a:ext uri="{FF2B5EF4-FFF2-40B4-BE49-F238E27FC236}">
                <a16:creationId xmlns:a16="http://schemas.microsoft.com/office/drawing/2014/main" id="{E5C6709A-A0F9-4713-9742-0D206ED54677}"/>
              </a:ext>
            </a:extLst>
          </p:cNvPr>
          <p:cNvSpPr>
            <a:spLocks noGrp="1"/>
          </p:cNvSpPr>
          <p:nvPr>
            <p:ph type="ftr" sz="quarter" idx="11"/>
          </p:nvPr>
        </p:nvSpPr>
        <p:spPr/>
        <p:txBody>
          <a:bodyPr/>
          <a:lstStyle/>
          <a:p>
            <a:r>
              <a:rPr lang="en-US"/>
              <a:t>Flanders </a:t>
            </a:r>
            <a:r>
              <a:rPr lang="en-US" b="0"/>
              <a:t>Investment &amp; Trade</a:t>
            </a:r>
          </a:p>
        </p:txBody>
      </p:sp>
    </p:spTree>
    <p:extLst>
      <p:ext uri="{BB962C8B-B14F-4D97-AF65-F5344CB8AC3E}">
        <p14:creationId xmlns:p14="http://schemas.microsoft.com/office/powerpoint/2010/main" val="484496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9517E-D7A5-478D-A387-ADD50D5C426D}"/>
              </a:ext>
            </a:extLst>
          </p:cNvPr>
          <p:cNvSpPr>
            <a:spLocks noGrp="1"/>
          </p:cNvSpPr>
          <p:nvPr>
            <p:ph type="title"/>
          </p:nvPr>
        </p:nvSpPr>
        <p:spPr>
          <a:xfrm>
            <a:off x="471944" y="741553"/>
            <a:ext cx="7706913" cy="692587"/>
          </a:xfrm>
        </p:spPr>
        <p:txBody>
          <a:bodyPr>
            <a:normAutofit fontScale="90000"/>
          </a:bodyPr>
          <a:lstStyle/>
          <a:p>
            <a:endParaRPr lang="en-US" sz="4000" b="0" u="none" dirty="0">
              <a:latin typeface="Flanders Art Serif Medium" panose="00000600000000000000" pitchFamily="50" charset="0"/>
              <a:ea typeface="+mn-ea"/>
              <a:cs typeface="+mn-cs"/>
            </a:endParaRPr>
          </a:p>
        </p:txBody>
      </p:sp>
      <p:sp>
        <p:nvSpPr>
          <p:cNvPr id="3" name="Content Placeholder 2">
            <a:extLst>
              <a:ext uri="{FF2B5EF4-FFF2-40B4-BE49-F238E27FC236}">
                <a16:creationId xmlns:a16="http://schemas.microsoft.com/office/drawing/2014/main" id="{C82EF288-0BEE-4B83-A3CB-82A270644E51}"/>
              </a:ext>
            </a:extLst>
          </p:cNvPr>
          <p:cNvSpPr>
            <a:spLocks noGrp="1"/>
          </p:cNvSpPr>
          <p:nvPr>
            <p:ph idx="1"/>
          </p:nvPr>
        </p:nvSpPr>
        <p:spPr>
          <a:xfrm>
            <a:off x="980825" y="1938350"/>
            <a:ext cx="10530921" cy="4613650"/>
          </a:xfrm>
        </p:spPr>
        <p:txBody>
          <a:bodyPr/>
          <a:lstStyle/>
          <a:p>
            <a:r>
              <a:rPr lang="nl-BE" sz="2800" b="1" u="sng" dirty="0">
                <a:latin typeface="Flanders Art Serif Medium"/>
              </a:rPr>
              <a:t>2.B Niche event</a:t>
            </a:r>
          </a:p>
          <a:p>
            <a:pPr marL="342900" indent="-342900">
              <a:buFont typeface="Arial" panose="020B0604020202020204" pitchFamily="34" charset="0"/>
              <a:buChar char="•"/>
            </a:pPr>
            <a:r>
              <a:rPr lang="nl-BE" dirty="0"/>
              <a:t>Wat? – Actieve deelname via </a:t>
            </a:r>
            <a:r>
              <a:rPr lang="nl-BE" dirty="0" err="1"/>
              <a:t>sponsorship</a:t>
            </a:r>
            <a:r>
              <a:rPr lang="nl-BE" dirty="0"/>
              <a:t>, presentatie, huur ruimte (geen virtuele of fysieke stand)</a:t>
            </a:r>
          </a:p>
          <a:p>
            <a:endParaRPr lang="nl-BE" dirty="0"/>
          </a:p>
          <a:p>
            <a:pPr marL="342900" indent="-342900">
              <a:buFont typeface="Arial" panose="020B0604020202020204" pitchFamily="34" charset="0"/>
              <a:buChar char="•"/>
            </a:pPr>
            <a:r>
              <a:rPr lang="nl-BE" dirty="0"/>
              <a:t>Wie?	 – Kmo’s, ondernemersorganisaties, gemengde kamers van koophandel (die niet onder de structurele financiering vallen).</a:t>
            </a:r>
          </a:p>
          <a:p>
            <a:endParaRPr lang="nl-BE" dirty="0"/>
          </a:p>
          <a:p>
            <a:pPr marL="342900" indent="-342900">
              <a:buFont typeface="Arial" panose="020B0604020202020204" pitchFamily="34" charset="0"/>
              <a:buChar char="•"/>
            </a:pPr>
            <a:r>
              <a:rPr lang="nl-BE" dirty="0"/>
              <a:t>Hoeveel? – Forfaitaire bijdrage €2500 (€3750 voor eerste 4 aanvragen bij FIT)</a:t>
            </a:r>
            <a:br>
              <a:rPr lang="nl-BE" dirty="0"/>
            </a:br>
            <a:r>
              <a:rPr lang="nl-BE" dirty="0"/>
              <a:t>                     Buiten EER: Forfaitaire vergoeding mogelijk voor reis-en verblijfskosten</a:t>
            </a:r>
            <a:br>
              <a:rPr lang="nl-BE" dirty="0"/>
            </a:br>
            <a:r>
              <a:rPr lang="nl-BE" dirty="0"/>
              <a:t>	</a:t>
            </a:r>
          </a:p>
          <a:p>
            <a:pPr fontAlgn="base"/>
            <a:endParaRPr lang="nl-BE" dirty="0"/>
          </a:p>
        </p:txBody>
      </p:sp>
      <p:sp>
        <p:nvSpPr>
          <p:cNvPr id="4" name="Slide Number Placeholder 3">
            <a:extLst>
              <a:ext uri="{FF2B5EF4-FFF2-40B4-BE49-F238E27FC236}">
                <a16:creationId xmlns:a16="http://schemas.microsoft.com/office/drawing/2014/main" id="{BEA5ABA4-D3B2-47D7-91A8-D3BD8382A93F}"/>
              </a:ext>
            </a:extLst>
          </p:cNvPr>
          <p:cNvSpPr>
            <a:spLocks noGrp="1"/>
          </p:cNvSpPr>
          <p:nvPr>
            <p:ph type="sldNum" sz="quarter" idx="12"/>
          </p:nvPr>
        </p:nvSpPr>
        <p:spPr/>
        <p:txBody>
          <a:bodyPr/>
          <a:lstStyle/>
          <a:p>
            <a:r>
              <a:rPr lang="en-US"/>
              <a:t>|   </a:t>
            </a:r>
            <a:fld id="{CB06D318-DE78-C547-98F0-38236CC53B55}" type="slidenum">
              <a:rPr lang="en-US" smtClean="0"/>
              <a:pPr/>
              <a:t>6</a:t>
            </a:fld>
            <a:endParaRPr lang="en-US"/>
          </a:p>
        </p:txBody>
      </p:sp>
      <p:sp>
        <p:nvSpPr>
          <p:cNvPr id="5" name="Footer Placeholder 4">
            <a:extLst>
              <a:ext uri="{FF2B5EF4-FFF2-40B4-BE49-F238E27FC236}">
                <a16:creationId xmlns:a16="http://schemas.microsoft.com/office/drawing/2014/main" id="{6CCA9DD1-E4F7-4032-981B-7780C575EEB8}"/>
              </a:ext>
            </a:extLst>
          </p:cNvPr>
          <p:cNvSpPr>
            <a:spLocks noGrp="1"/>
          </p:cNvSpPr>
          <p:nvPr>
            <p:ph type="ftr" sz="quarter" idx="11"/>
          </p:nvPr>
        </p:nvSpPr>
        <p:spPr/>
        <p:txBody>
          <a:bodyPr/>
          <a:lstStyle/>
          <a:p>
            <a:r>
              <a:rPr lang="en-US"/>
              <a:t>Flanders </a:t>
            </a:r>
            <a:r>
              <a:rPr lang="en-US" b="0"/>
              <a:t>Investment &amp; Trade</a:t>
            </a:r>
          </a:p>
        </p:txBody>
      </p:sp>
    </p:spTree>
    <p:extLst>
      <p:ext uri="{BB962C8B-B14F-4D97-AF65-F5344CB8AC3E}">
        <p14:creationId xmlns:p14="http://schemas.microsoft.com/office/powerpoint/2010/main" val="510968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3DE2-4F59-41F1-A794-1D243B34D21A}"/>
              </a:ext>
            </a:extLst>
          </p:cNvPr>
          <p:cNvSpPr>
            <a:spLocks noGrp="1"/>
          </p:cNvSpPr>
          <p:nvPr>
            <p:ph type="title"/>
          </p:nvPr>
        </p:nvSpPr>
        <p:spPr>
          <a:xfrm>
            <a:off x="408334" y="646138"/>
            <a:ext cx="7706913" cy="1160891"/>
          </a:xfrm>
        </p:spPr>
        <p:txBody>
          <a:bodyPr/>
          <a:lstStyle/>
          <a:p>
            <a:br>
              <a:rPr lang="nl-BE" dirty="0">
                <a:latin typeface="FlandersArtSans-Light"/>
              </a:rPr>
            </a:br>
            <a:endParaRPr lang="en-US" dirty="0"/>
          </a:p>
        </p:txBody>
      </p:sp>
      <p:sp>
        <p:nvSpPr>
          <p:cNvPr id="3" name="Content Placeholder 2">
            <a:extLst>
              <a:ext uri="{FF2B5EF4-FFF2-40B4-BE49-F238E27FC236}">
                <a16:creationId xmlns:a16="http://schemas.microsoft.com/office/drawing/2014/main" id="{B25DCB5E-5B3B-4396-97BA-4DEA90FC8F7E}"/>
              </a:ext>
            </a:extLst>
          </p:cNvPr>
          <p:cNvSpPr>
            <a:spLocks noGrp="1"/>
          </p:cNvSpPr>
          <p:nvPr>
            <p:ph idx="1"/>
          </p:nvPr>
        </p:nvSpPr>
        <p:spPr>
          <a:xfrm>
            <a:off x="755374" y="2046323"/>
            <a:ext cx="10225377" cy="4176329"/>
          </a:xfrm>
        </p:spPr>
        <p:txBody>
          <a:bodyPr/>
          <a:lstStyle/>
          <a:p>
            <a:r>
              <a:rPr lang="nl-BE" sz="2800" b="1" u="sng" dirty="0">
                <a:latin typeface="Flanders Art Serif Medium"/>
              </a:rPr>
              <a:t>3.Digitale internationale bedrijfscommunicatie</a:t>
            </a:r>
          </a:p>
          <a:p>
            <a:pPr marL="342900" indent="-342900">
              <a:buFont typeface="Arial" panose="020B0604020202020204" pitchFamily="34" charset="0"/>
              <a:buChar char="•"/>
            </a:pPr>
            <a:r>
              <a:rPr lang="nl-BE" dirty="0"/>
              <a:t>Wat? – Digitale anderstalige communicatie (Internationale website, webshop, sociale media, bedrijfs- of animatiefilm, Google </a:t>
            </a:r>
            <a:r>
              <a:rPr lang="nl-BE" dirty="0" err="1"/>
              <a:t>Ads</a:t>
            </a:r>
            <a:r>
              <a:rPr lang="nl-BE" dirty="0"/>
              <a:t>,…)</a:t>
            </a:r>
          </a:p>
          <a:p>
            <a:pPr lvl="4"/>
            <a:r>
              <a:rPr lang="nl-BE" dirty="0"/>
              <a:t>	   Externe ontwikkeling </a:t>
            </a:r>
            <a:br>
              <a:rPr lang="nl-BE" dirty="0"/>
            </a:br>
            <a:r>
              <a:rPr lang="nl-BE" dirty="0"/>
              <a:t>	   Geen pure vertalingen, ook ontwikkelingscomponent</a:t>
            </a:r>
          </a:p>
          <a:p>
            <a:pPr lvl="4"/>
            <a:endParaRPr lang="nl-BE" dirty="0"/>
          </a:p>
          <a:p>
            <a:pPr marL="342900" indent="-342900">
              <a:buFont typeface="Arial" panose="020B0604020202020204" pitchFamily="34" charset="0"/>
              <a:buChar char="•"/>
            </a:pPr>
            <a:r>
              <a:rPr lang="nl-BE" dirty="0"/>
              <a:t>Wie?	 – Kmo’s, ondernemersorganisaties, gemengde kamers van koophandel (die niet onder de structurele financiering vallen).</a:t>
            </a:r>
          </a:p>
          <a:p>
            <a:endParaRPr lang="nl-BE" dirty="0"/>
          </a:p>
          <a:p>
            <a:pPr marL="342900" indent="-342900">
              <a:buFont typeface="Arial" panose="020B0604020202020204" pitchFamily="34" charset="0"/>
              <a:buChar char="•"/>
            </a:pPr>
            <a:r>
              <a:rPr lang="nl-BE" dirty="0"/>
              <a:t>Hoeveel? – Forfaitaire bijdrage €3000 (€4500 voor eerste 4 aanvragen bij FIT)</a:t>
            </a:r>
            <a:br>
              <a:rPr lang="nl-BE" dirty="0"/>
            </a:br>
            <a:r>
              <a:rPr lang="nl-BE" dirty="0"/>
              <a:t>                     Minstens helft van kosten aantonen op factuur (excl. BTW)</a:t>
            </a:r>
            <a:br>
              <a:rPr lang="nl-BE" dirty="0"/>
            </a:br>
            <a:r>
              <a:rPr lang="nl-BE" dirty="0"/>
              <a:t>	</a:t>
            </a:r>
          </a:p>
          <a:p>
            <a:endParaRPr lang="en-US" dirty="0"/>
          </a:p>
        </p:txBody>
      </p:sp>
      <p:sp>
        <p:nvSpPr>
          <p:cNvPr id="4" name="Slide Number Placeholder 3">
            <a:extLst>
              <a:ext uri="{FF2B5EF4-FFF2-40B4-BE49-F238E27FC236}">
                <a16:creationId xmlns:a16="http://schemas.microsoft.com/office/drawing/2014/main" id="{50CD8841-0563-4D14-A77B-FC3E614A5B57}"/>
              </a:ext>
            </a:extLst>
          </p:cNvPr>
          <p:cNvSpPr>
            <a:spLocks noGrp="1"/>
          </p:cNvSpPr>
          <p:nvPr>
            <p:ph type="sldNum" sz="quarter" idx="12"/>
          </p:nvPr>
        </p:nvSpPr>
        <p:spPr/>
        <p:txBody>
          <a:bodyPr/>
          <a:lstStyle/>
          <a:p>
            <a:r>
              <a:rPr lang="en-US"/>
              <a:t>|   </a:t>
            </a:r>
            <a:fld id="{CB06D318-DE78-C547-98F0-38236CC53B55}" type="slidenum">
              <a:rPr lang="en-US" smtClean="0"/>
              <a:pPr/>
              <a:t>7</a:t>
            </a:fld>
            <a:endParaRPr lang="en-US"/>
          </a:p>
        </p:txBody>
      </p:sp>
      <p:sp>
        <p:nvSpPr>
          <p:cNvPr id="5" name="Footer Placeholder 4">
            <a:extLst>
              <a:ext uri="{FF2B5EF4-FFF2-40B4-BE49-F238E27FC236}">
                <a16:creationId xmlns:a16="http://schemas.microsoft.com/office/drawing/2014/main" id="{B31B2E91-B220-479F-B91C-643CC875DDE8}"/>
              </a:ext>
            </a:extLst>
          </p:cNvPr>
          <p:cNvSpPr>
            <a:spLocks noGrp="1"/>
          </p:cNvSpPr>
          <p:nvPr>
            <p:ph type="ftr" sz="quarter" idx="11"/>
          </p:nvPr>
        </p:nvSpPr>
        <p:spPr/>
        <p:txBody>
          <a:bodyPr/>
          <a:lstStyle/>
          <a:p>
            <a:r>
              <a:rPr lang="en-US"/>
              <a:t>Flanders </a:t>
            </a:r>
            <a:r>
              <a:rPr lang="en-US" b="0"/>
              <a:t>Investment &amp; Trade</a:t>
            </a:r>
          </a:p>
        </p:txBody>
      </p:sp>
    </p:spTree>
    <p:extLst>
      <p:ext uri="{BB962C8B-B14F-4D97-AF65-F5344CB8AC3E}">
        <p14:creationId xmlns:p14="http://schemas.microsoft.com/office/powerpoint/2010/main" val="666513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9156E-6754-46EA-B459-5F16695125DC}"/>
              </a:ext>
            </a:extLst>
          </p:cNvPr>
          <p:cNvSpPr>
            <a:spLocks noGrp="1"/>
          </p:cNvSpPr>
          <p:nvPr>
            <p:ph type="title"/>
          </p:nvPr>
        </p:nvSpPr>
        <p:spPr/>
        <p:txBody>
          <a:bodyPr/>
          <a:lstStyle/>
          <a:p>
            <a:r>
              <a:rPr lang="en-US" sz="2800" dirty="0"/>
              <a:t>4.Oprichting van een </a:t>
            </a:r>
            <a:r>
              <a:rPr lang="en-US" sz="2800" dirty="0" err="1"/>
              <a:t>prospectiekantoor</a:t>
            </a:r>
            <a:r>
              <a:rPr lang="en-US" sz="2800" dirty="0"/>
              <a:t> </a:t>
            </a:r>
            <a:r>
              <a:rPr lang="en-US" sz="2800" dirty="0" err="1"/>
              <a:t>buiten</a:t>
            </a:r>
            <a:r>
              <a:rPr lang="en-US" sz="2800" dirty="0"/>
              <a:t> de </a:t>
            </a:r>
            <a:r>
              <a:rPr lang="en-US" sz="2800" dirty="0" err="1"/>
              <a:t>Europese</a:t>
            </a:r>
            <a:r>
              <a:rPr lang="en-US" sz="2800" dirty="0"/>
              <a:t> Economische </a:t>
            </a:r>
            <a:r>
              <a:rPr lang="en-US" sz="2800" dirty="0" err="1"/>
              <a:t>Ruimte</a:t>
            </a:r>
            <a:endParaRPr lang="en-BE" sz="2800" dirty="0"/>
          </a:p>
        </p:txBody>
      </p:sp>
      <p:sp>
        <p:nvSpPr>
          <p:cNvPr id="3" name="Content Placeholder 2">
            <a:extLst>
              <a:ext uri="{FF2B5EF4-FFF2-40B4-BE49-F238E27FC236}">
                <a16:creationId xmlns:a16="http://schemas.microsoft.com/office/drawing/2014/main" id="{28B1C6D1-6360-4921-83AC-8F1105F64CAC}"/>
              </a:ext>
            </a:extLst>
          </p:cNvPr>
          <p:cNvSpPr>
            <a:spLocks noGrp="1"/>
          </p:cNvSpPr>
          <p:nvPr>
            <p:ph idx="1"/>
          </p:nvPr>
        </p:nvSpPr>
        <p:spPr/>
        <p:txBody>
          <a:bodyPr/>
          <a:lstStyle/>
          <a:p>
            <a:r>
              <a:rPr lang="nl-BE" dirty="0"/>
              <a:t>Oprichting juridische entiteit onder Vlaamse controle.</a:t>
            </a:r>
          </a:p>
          <a:p>
            <a:r>
              <a:rPr lang="nl-BE" dirty="0"/>
              <a:t>Steun voor de meeste overheadkosten van het eerste werkingsjaar (exclusief loonkosten).</a:t>
            </a:r>
          </a:p>
          <a:p>
            <a:r>
              <a:rPr lang="nl-BE" dirty="0"/>
              <a:t>Principe hub-functie </a:t>
            </a:r>
          </a:p>
          <a:p>
            <a:r>
              <a:rPr lang="nl-BE" dirty="0"/>
              <a:t>Maximaal aanvaardbare kosten bedragen 100.000 euro. Controle-audit.</a:t>
            </a:r>
          </a:p>
          <a:p>
            <a:r>
              <a:rPr lang="nl-BE" dirty="0"/>
              <a:t>Voor wie? : ondernemingen (ook grotere ondernemingen die in Vlaanderen verankerd zijn), ondernemersorganisaties, gemengde kamers van koophandel (die niet onder de structurele financiering vallen).</a:t>
            </a:r>
          </a:p>
          <a:p>
            <a:endParaRPr lang="en-BE" dirty="0"/>
          </a:p>
        </p:txBody>
      </p:sp>
      <p:sp>
        <p:nvSpPr>
          <p:cNvPr id="4" name="Slide Number Placeholder 3">
            <a:extLst>
              <a:ext uri="{FF2B5EF4-FFF2-40B4-BE49-F238E27FC236}">
                <a16:creationId xmlns:a16="http://schemas.microsoft.com/office/drawing/2014/main" id="{AAD60C45-8093-46E0-9B30-6592E4848B5B}"/>
              </a:ext>
            </a:extLst>
          </p:cNvPr>
          <p:cNvSpPr>
            <a:spLocks noGrp="1"/>
          </p:cNvSpPr>
          <p:nvPr>
            <p:ph type="sldNum" sz="quarter" idx="12"/>
          </p:nvPr>
        </p:nvSpPr>
        <p:spPr/>
        <p:txBody>
          <a:bodyPr/>
          <a:lstStyle/>
          <a:p>
            <a:r>
              <a:rPr lang="en-US"/>
              <a:t>|   </a:t>
            </a:r>
            <a:fld id="{CB06D318-DE78-C547-98F0-38236CC53B55}" type="slidenum">
              <a:rPr lang="en-US" smtClean="0"/>
              <a:pPr/>
              <a:t>8</a:t>
            </a:fld>
            <a:endParaRPr lang="en-US"/>
          </a:p>
        </p:txBody>
      </p:sp>
      <p:sp>
        <p:nvSpPr>
          <p:cNvPr id="5" name="Footer Placeholder 4">
            <a:extLst>
              <a:ext uri="{FF2B5EF4-FFF2-40B4-BE49-F238E27FC236}">
                <a16:creationId xmlns:a16="http://schemas.microsoft.com/office/drawing/2014/main" id="{B70AF743-2E47-42C8-951F-98622F1FFD75}"/>
              </a:ext>
            </a:extLst>
          </p:cNvPr>
          <p:cNvSpPr>
            <a:spLocks noGrp="1"/>
          </p:cNvSpPr>
          <p:nvPr>
            <p:ph type="ftr" sz="quarter" idx="11"/>
          </p:nvPr>
        </p:nvSpPr>
        <p:spPr/>
        <p:txBody>
          <a:bodyPr/>
          <a:lstStyle/>
          <a:p>
            <a:r>
              <a:rPr lang="en-US"/>
              <a:t>Flanders </a:t>
            </a:r>
            <a:r>
              <a:rPr lang="en-US" b="0"/>
              <a:t>Investment &amp; Trade</a:t>
            </a:r>
          </a:p>
        </p:txBody>
      </p:sp>
    </p:spTree>
    <p:extLst>
      <p:ext uri="{BB962C8B-B14F-4D97-AF65-F5344CB8AC3E}">
        <p14:creationId xmlns:p14="http://schemas.microsoft.com/office/powerpoint/2010/main" val="1508534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E6AF9-5B63-426C-B3B9-A225CB91C30C}"/>
              </a:ext>
            </a:extLst>
          </p:cNvPr>
          <p:cNvSpPr>
            <a:spLocks noGrp="1"/>
          </p:cNvSpPr>
          <p:nvPr>
            <p:ph type="title"/>
          </p:nvPr>
        </p:nvSpPr>
        <p:spPr/>
        <p:txBody>
          <a:bodyPr/>
          <a:lstStyle/>
          <a:p>
            <a:r>
              <a:rPr lang="en-US" dirty="0"/>
              <a:t>5.Internationale </a:t>
            </a:r>
            <a:r>
              <a:rPr lang="en-US" dirty="0" err="1"/>
              <a:t>Maatwerkprojecten</a:t>
            </a:r>
            <a:endParaRPr lang="en-BE" dirty="0"/>
          </a:p>
        </p:txBody>
      </p:sp>
      <p:sp>
        <p:nvSpPr>
          <p:cNvPr id="3" name="Content Placeholder 2">
            <a:extLst>
              <a:ext uri="{FF2B5EF4-FFF2-40B4-BE49-F238E27FC236}">
                <a16:creationId xmlns:a16="http://schemas.microsoft.com/office/drawing/2014/main" id="{20D34DBF-45F1-442F-80D5-3EBCB5B581B5}"/>
              </a:ext>
            </a:extLst>
          </p:cNvPr>
          <p:cNvSpPr>
            <a:spLocks noGrp="1"/>
          </p:cNvSpPr>
          <p:nvPr>
            <p:ph idx="1"/>
          </p:nvPr>
        </p:nvSpPr>
        <p:spPr/>
        <p:txBody>
          <a:bodyPr/>
          <a:lstStyle/>
          <a:p>
            <a:r>
              <a:rPr lang="nl-BE" dirty="0"/>
              <a:t>Flexibel en vraaggericht.</a:t>
            </a:r>
          </a:p>
          <a:p>
            <a:r>
              <a:rPr lang="nl-BE" dirty="0"/>
              <a:t>Maatwerkprojecten mogen niet voorkomen in het generieke kader van steuntypes.</a:t>
            </a:r>
          </a:p>
          <a:p>
            <a:r>
              <a:rPr lang="nl-BE" dirty="0"/>
              <a:t>Aanvaardbare kosten beperkt tot 25.000 euro voor ontwikkeling, organisatie en uitvoering van het project. Loonkosten maximaal 4.000 euro.</a:t>
            </a:r>
          </a:p>
          <a:p>
            <a:r>
              <a:rPr lang="nl-BE" dirty="0"/>
              <a:t>Maximaal één maatwerkproject per 2 kalenderjaren. </a:t>
            </a:r>
          </a:p>
          <a:p>
            <a:r>
              <a:rPr lang="nl-BE" dirty="0"/>
              <a:t>Vooral voor projecten in opkomende economieën/groeilanden (lijst FIT).</a:t>
            </a:r>
          </a:p>
          <a:p>
            <a:r>
              <a:rPr lang="nl-BE" dirty="0"/>
              <a:t>Voor wie? : kmo’s (Europese definitie), ondernemersorganisaties, samenwerkingsverbanden, gemengde kamers van koophandel (die niet onder de structurele financiering vallen).</a:t>
            </a:r>
          </a:p>
          <a:p>
            <a:r>
              <a:rPr lang="nl-BE" dirty="0"/>
              <a:t>Beslissing door gedelegeerd bestuurder FIT op advies van de directieraad.</a:t>
            </a:r>
          </a:p>
          <a:p>
            <a:endParaRPr lang="en-BE" dirty="0"/>
          </a:p>
        </p:txBody>
      </p:sp>
      <p:sp>
        <p:nvSpPr>
          <p:cNvPr id="4" name="Slide Number Placeholder 3">
            <a:extLst>
              <a:ext uri="{FF2B5EF4-FFF2-40B4-BE49-F238E27FC236}">
                <a16:creationId xmlns:a16="http://schemas.microsoft.com/office/drawing/2014/main" id="{C64E54AA-5051-469A-8D65-75DDFB94BA68}"/>
              </a:ext>
            </a:extLst>
          </p:cNvPr>
          <p:cNvSpPr>
            <a:spLocks noGrp="1"/>
          </p:cNvSpPr>
          <p:nvPr>
            <p:ph type="sldNum" sz="quarter" idx="12"/>
          </p:nvPr>
        </p:nvSpPr>
        <p:spPr/>
        <p:txBody>
          <a:bodyPr/>
          <a:lstStyle/>
          <a:p>
            <a:r>
              <a:rPr lang="en-US"/>
              <a:t>|   </a:t>
            </a:r>
            <a:fld id="{CB06D318-DE78-C547-98F0-38236CC53B55}" type="slidenum">
              <a:rPr lang="en-US" smtClean="0"/>
              <a:pPr/>
              <a:t>9</a:t>
            </a:fld>
            <a:endParaRPr lang="en-US"/>
          </a:p>
        </p:txBody>
      </p:sp>
      <p:sp>
        <p:nvSpPr>
          <p:cNvPr id="5" name="Footer Placeholder 4">
            <a:extLst>
              <a:ext uri="{FF2B5EF4-FFF2-40B4-BE49-F238E27FC236}">
                <a16:creationId xmlns:a16="http://schemas.microsoft.com/office/drawing/2014/main" id="{E28D0D05-3448-4040-8E54-E70136C87DBA}"/>
              </a:ext>
            </a:extLst>
          </p:cNvPr>
          <p:cNvSpPr>
            <a:spLocks noGrp="1"/>
          </p:cNvSpPr>
          <p:nvPr>
            <p:ph type="ftr" sz="quarter" idx="11"/>
          </p:nvPr>
        </p:nvSpPr>
        <p:spPr/>
        <p:txBody>
          <a:bodyPr/>
          <a:lstStyle/>
          <a:p>
            <a:r>
              <a:rPr lang="en-US"/>
              <a:t>Flanders </a:t>
            </a:r>
            <a:r>
              <a:rPr lang="en-US" b="0"/>
              <a:t>Investment &amp; Trade</a:t>
            </a:r>
          </a:p>
        </p:txBody>
      </p:sp>
    </p:spTree>
    <p:extLst>
      <p:ext uri="{BB962C8B-B14F-4D97-AF65-F5344CB8AC3E}">
        <p14:creationId xmlns:p14="http://schemas.microsoft.com/office/powerpoint/2010/main" val="26021096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841F43837D4B24DB9E336DE30BB9F38" ma:contentTypeVersion="18" ma:contentTypeDescription="Een nieuw document maken." ma:contentTypeScope="" ma:versionID="a061c7d503536ed2131a38cac628a0f2">
  <xsd:schema xmlns:xsd="http://www.w3.org/2001/XMLSchema" xmlns:xs="http://www.w3.org/2001/XMLSchema" xmlns:p="http://schemas.microsoft.com/office/2006/metadata/properties" xmlns:ns2="d811b3b8-0fd9-40df-9418-3eef674a9909" xmlns:ns3="0a03b069-c702-434c-a7bd-7b6d18bc96e2" xmlns:ns4="17d96eee-ad2d-473c-adfd-5631cf23a1e9" targetNamespace="http://schemas.microsoft.com/office/2006/metadata/properties" ma:root="true" ma:fieldsID="dd67f82f8dedab042de343cdbde23101" ns2:_="" ns3:_="" ns4:_="">
    <xsd:import namespace="d811b3b8-0fd9-40df-9418-3eef674a9909"/>
    <xsd:import namespace="0a03b069-c702-434c-a7bd-7b6d18bc96e2"/>
    <xsd:import namespace="17d96eee-ad2d-473c-adfd-5631cf23a1e9"/>
    <xsd:element name="properties">
      <xsd:complexType>
        <xsd:sequence>
          <xsd:element name="documentManagement">
            <xsd:complexType>
              <xsd:all>
                <xsd:element ref="ns2:Jaar" minOccurs="0"/>
                <xsd:element ref="ns2:Type_x0020_activiteit" minOccurs="0"/>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LengthInSeconds" minOccurs="0"/>
                <xsd:element ref="ns2:MediaServiceAutoKeyPoints" minOccurs="0"/>
                <xsd:element ref="ns2:MediaServiceKeyPoint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11b3b8-0fd9-40df-9418-3eef674a9909" elementFormDefault="qualified">
    <xsd:import namespace="http://schemas.microsoft.com/office/2006/documentManagement/types"/>
    <xsd:import namespace="http://schemas.microsoft.com/office/infopath/2007/PartnerControls"/>
    <xsd:element name="Jaar" ma:index="8" nillable="true" ma:displayName="Jaar" ma:internalName="Jaar">
      <xsd:simpleType>
        <xsd:restriction base="dms:Text">
          <xsd:maxLength value="4"/>
        </xsd:restriction>
      </xsd:simpleType>
    </xsd:element>
    <xsd:element name="Type_x0020_activiteit" ma:index="9" nillable="true" ma:displayName="Type activiteit" ma:format="RadioButtons" ma:internalName="Type_x0020_activiteit">
      <xsd:simpleType>
        <xsd:restriction base="dms:Choice">
          <xsd:enumeration value="Beurs"/>
          <xsd:enumeration value="Contactdag"/>
          <xsd:enumeration value="HUB bezoek"/>
          <xsd:enumeration value="Infosessie"/>
          <xsd:enumeration value="Opleiding"/>
          <xsd:enumeration value="Taste of Business"/>
          <xsd:enumeration value="Traject"/>
          <xsd:enumeration value="Zending"/>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lcf76f155ced4ddcb4097134ff3c332f" ma:index="24" nillable="true" ma:taxonomy="true" ma:internalName="lcf76f155ced4ddcb4097134ff3c332f" ma:taxonomyFieldName="MediaServiceImageTags" ma:displayName="Afbeeldingtags" ma:readOnly="false" ma:fieldId="{5cf76f15-5ced-4ddc-b409-7134ff3c332f}" ma:taxonomyMulti="true" ma:sspId="09da0827-84c9-485e-872c-7c94bf580ff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a03b069-c702-434c-a7bd-7b6d18bc96e2"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7d96eee-ad2d-473c-adfd-5631cf23a1e9"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4ecc5777-c40e-444c-b058-c18fc7f49668}" ma:internalName="TaxCatchAll" ma:showField="CatchAllData" ma:web="17d96eee-ad2d-473c-adfd-5631cf23a1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7d96eee-ad2d-473c-adfd-5631cf23a1e9" xsi:nil="true"/>
    <lcf76f155ced4ddcb4097134ff3c332f xmlns="d811b3b8-0fd9-40df-9418-3eef674a9909">
      <Terms xmlns="http://schemas.microsoft.com/office/infopath/2007/PartnerControls"/>
    </lcf76f155ced4ddcb4097134ff3c332f>
    <Jaar xmlns="d811b3b8-0fd9-40df-9418-3eef674a9909" xsi:nil="true"/>
    <Type_x0020_activiteit xmlns="d811b3b8-0fd9-40df-9418-3eef674a9909" xsi:nil="true"/>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AF407D9B-364B-4025-A610-7C57BFFBD7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11b3b8-0fd9-40df-9418-3eef674a9909"/>
    <ds:schemaRef ds:uri="0a03b069-c702-434c-a7bd-7b6d18bc96e2"/>
    <ds:schemaRef ds:uri="17d96eee-ad2d-473c-adfd-5631cf23a1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2d177343-9f1a-43b1-bd11-4cdf457ce5eb"/>
    <ds:schemaRef ds:uri="f5876a37-4880-46d9-ad1e-7f02860a0cdf"/>
    <ds:schemaRef ds:uri="fe07f7cc-521c-472b-8326-50e0063c09c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17d96eee-ad2d-473c-adfd-5631cf23a1e9"/>
    <ds:schemaRef ds:uri="d811b3b8-0fd9-40df-9418-3eef674a9909"/>
  </ds:schemaRefs>
</ds:datastoreItem>
</file>

<file path=docProps/app.xml><?xml version="1.0" encoding="utf-8"?>
<Properties xmlns="http://schemas.openxmlformats.org/officeDocument/2006/extended-properties" xmlns:vt="http://schemas.openxmlformats.org/officeDocument/2006/docPropsVTypes">
  <Template/>
  <TotalTime>6</TotalTime>
  <Words>1865</Words>
  <Application>Microsoft Office PowerPoint</Application>
  <PresentationFormat>Widescreen</PresentationFormat>
  <Paragraphs>199</Paragraphs>
  <Slides>25</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vt:lpstr>
      <vt:lpstr>Calibri</vt:lpstr>
      <vt:lpstr>Flanders Art Sans Light</vt:lpstr>
      <vt:lpstr>Flanders Art Sans Medium</vt:lpstr>
      <vt:lpstr>Flanders Art Serif</vt:lpstr>
      <vt:lpstr>Flanders Art Serif Medium</vt:lpstr>
      <vt:lpstr>FlandersArtSans-Light</vt:lpstr>
      <vt:lpstr>FlandersArtSans-Regular</vt:lpstr>
      <vt:lpstr>Georgia</vt:lpstr>
      <vt:lpstr>Times New Roman</vt:lpstr>
      <vt:lpstr>Wingdings</vt:lpstr>
      <vt:lpstr>Office Theme</vt:lpstr>
      <vt:lpstr>Infosessie subsidies voor internationaal ondernemen –  Flanders Investment &amp; Trade</vt:lpstr>
      <vt:lpstr>PowerPoint Presentation</vt:lpstr>
      <vt:lpstr>PowerPoint Presentation</vt:lpstr>
      <vt:lpstr>1.Prospectiereizen buiten de Europese Economische Ruimte</vt:lpstr>
      <vt:lpstr>PowerPoint Presentation</vt:lpstr>
      <vt:lpstr>PowerPoint Presentation</vt:lpstr>
      <vt:lpstr> </vt:lpstr>
      <vt:lpstr>4.Oprichting van een prospectiekantoor buiten de Europese Economische Ruimte</vt:lpstr>
      <vt:lpstr>5.Internationale Maatwerkprojecten</vt:lpstr>
      <vt:lpstr>Digitale indieningsprocedure : via Mijn Fit</vt:lpstr>
      <vt:lpstr>PowerPoint Presentation</vt:lpstr>
      <vt:lpstr>PowerPoint Presentation</vt:lpstr>
      <vt:lpstr>Starterspakket  Internationalisering </vt:lpstr>
      <vt:lpstr>Starterspakket  Internationalisering </vt:lpstr>
      <vt:lpstr>Bijzondere Crisissteun Internationalisering (Brexit)</vt:lpstr>
      <vt:lpstr>Bijzondere Crisissteun Internationalisering (Brexit)</vt:lpstr>
      <vt:lpstr>PowerPoint Presentation</vt:lpstr>
      <vt:lpstr>Bijzondere Crisissteun Internationalisering (Brexit)</vt:lpstr>
      <vt:lpstr>Bijzondere Crisissteun Internationalisering (Brexit)</vt:lpstr>
      <vt:lpstr>Procedure Starterspakket/ Bijzondere Crisissteun Internationalisering (Brexit)</vt:lpstr>
      <vt:lpstr>Aanvraag</vt:lpstr>
      <vt:lpstr>Aanvraag</vt:lpstr>
      <vt:lpstr>Beoordeling en uitbetaling</vt:lpstr>
      <vt:lpstr>Na afloop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Caroline Steensels</dc:creator>
  <cp:lastModifiedBy>Marc Van der Linden</cp:lastModifiedBy>
  <cp:revision>84</cp:revision>
  <dcterms:created xsi:type="dcterms:W3CDTF">2010-04-12T23:12:02Z</dcterms:created>
  <dcterms:modified xsi:type="dcterms:W3CDTF">2023-02-27T08:38:50Z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0x0101003841F43837D4B24DB9E336DE30BB9F38</vt:lpwstr>
  </property>
  <property fmtid="{D5CDD505-2E9C-101B-9397-08002B2CF9AE}" pid="3" name="Order">
    <vt:r8>551800</vt:r8>
  </property>
  <property fmtid="{D5CDD505-2E9C-101B-9397-08002B2CF9AE}" pid="4" name="MediaServiceImageTags">
    <vt:lpwstr/>
  </property>
</Properties>
</file>