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86" r:id="rId3"/>
    <p:sldMasterId id="2147483714" r:id="rId4"/>
  </p:sldMasterIdLst>
  <p:notesMasterIdLst>
    <p:notesMasterId r:id="rId17"/>
  </p:notesMasterIdLst>
  <p:sldIdLst>
    <p:sldId id="932" r:id="rId5"/>
    <p:sldId id="2007578687" r:id="rId6"/>
    <p:sldId id="2007578689" r:id="rId7"/>
    <p:sldId id="2007578691" r:id="rId8"/>
    <p:sldId id="2007578692" r:id="rId9"/>
    <p:sldId id="749" r:id="rId10"/>
    <p:sldId id="2007578693" r:id="rId11"/>
    <p:sldId id="2007578550" r:id="rId12"/>
    <p:sldId id="2007578555" r:id="rId13"/>
    <p:sldId id="2007578552" r:id="rId14"/>
    <p:sldId id="863" r:id="rId15"/>
    <p:sldId id="2007578551"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20BFF5-4A5B-D4BC-7556-74F8F9D4B69C}" name="Catherine HUANG" initials="CH" userId="S::catherine.huang@biposervice.com::f057fd62-ce89-4ff7-8c95-2d2737caa6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96F71-B427-4014-A15C-F7D83AB2B0B5}" v="104" dt="2023-03-08T16:18:59.3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031" autoAdjust="0"/>
  </p:normalViewPr>
  <p:slideViewPr>
    <p:cSldViewPr snapToGrid="0">
      <p:cViewPr varScale="1">
        <p:scale>
          <a:sx n="50" d="100"/>
          <a:sy n="50" d="100"/>
        </p:scale>
        <p:origin x="128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31A72-72E0-4BB4-8AB6-5BBECB2B5DD1}" type="datetimeFigureOut">
              <a:rPr lang="zh-CN" altLang="en-US" smtClean="0"/>
              <a:t>2023/3/9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8F97B-3E8E-4675-AD53-C6F6013FF8A2}" type="slidenum">
              <a:rPr lang="zh-CN" altLang="en-US" smtClean="0"/>
              <a:t>‹nr.›</a:t>
            </a:fld>
            <a:endParaRPr lang="zh-CN" altLang="en-US"/>
          </a:p>
        </p:txBody>
      </p:sp>
    </p:spTree>
    <p:extLst>
      <p:ext uri="{BB962C8B-B14F-4D97-AF65-F5344CB8AC3E}">
        <p14:creationId xmlns:p14="http://schemas.microsoft.com/office/powerpoint/2010/main" val="560415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kyspp.nus.edu.sg/docs/default-source/ips/working-paper-45_attitudes-towards-work-and-workplace-arrangements-amidst-covid-19-in-singapore.pdf"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2.deloitte.com/content/dam/Deloitte/global/Documents/deloitte-2022-genz-millennial-survey.pdf" TargetMode="External"/><Relationship Id="rId5" Type="http://schemas.openxmlformats.org/officeDocument/2006/relationships/hyperlink" Target="https://www.straitstimes.com/business/companies-markets/7-in-10-singapore-employers-yet-to-have-diversity-equality-and-inclusion" TargetMode="External"/><Relationship Id="rId4" Type="http://schemas.openxmlformats.org/officeDocument/2006/relationships/hyperlink" Target="https://learning.linkedin.com/resources/workplace-learning-repor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pPr algn="just"/>
            <a:r>
              <a:rPr lang="en-US" altLang="zh-CN" sz="1200" b="1" u="sng" dirty="0"/>
              <a:t>Highlights of the Report:</a:t>
            </a:r>
          </a:p>
          <a:p>
            <a:pPr marL="285750" indent="-285750" algn="just">
              <a:buFont typeface="Arial" panose="020B0604020202020204" pitchFamily="34" charset="0"/>
              <a:buChar char="•"/>
            </a:pPr>
            <a:endParaRPr lang="en-US" altLang="zh-CN" sz="1200" b="1" u="sng" dirty="0"/>
          </a:p>
          <a:p>
            <a:pPr marL="285750" indent="-285750" algn="just">
              <a:buFont typeface="Arial" panose="020B0604020202020204" pitchFamily="34" charset="0"/>
              <a:buChar char="•"/>
            </a:pPr>
            <a:r>
              <a:rPr lang="en-US" altLang="zh-CN" sz="1200" dirty="0"/>
              <a:t>Significant improvement from 2021</a:t>
            </a:r>
          </a:p>
          <a:p>
            <a:pPr marL="285750" indent="-285750" algn="just">
              <a:buFont typeface="Arial" panose="020B0604020202020204" pitchFamily="34" charset="0"/>
              <a:buChar char="•"/>
            </a:pPr>
            <a:r>
              <a:rPr lang="en-US" altLang="zh-CN" sz="1200" dirty="0">
                <a:solidFill>
                  <a:srgbClr val="C00000"/>
                </a:solidFill>
              </a:rPr>
              <a:t>Unemployment at pre-pandemic level</a:t>
            </a:r>
            <a:endParaRPr lang="en-US" altLang="zh-CN" sz="1200" dirty="0"/>
          </a:p>
          <a:p>
            <a:pPr marL="285750" indent="-285750" algn="just">
              <a:buFont typeface="Arial" panose="020B0604020202020204" pitchFamily="34" charset="0"/>
              <a:buChar char="•"/>
            </a:pPr>
            <a:r>
              <a:rPr lang="en-US" altLang="zh-CN" sz="1200" dirty="0">
                <a:solidFill>
                  <a:srgbClr val="C00000"/>
                </a:solidFill>
              </a:rPr>
              <a:t>Retrenchments</a:t>
            </a:r>
            <a:r>
              <a:rPr lang="en-US" altLang="zh-CN" sz="1200" dirty="0"/>
              <a:t> generally stayed low, despite the latest quarter’s rise</a:t>
            </a:r>
          </a:p>
          <a:p>
            <a:pPr marL="285750" indent="-285750" algn="just">
              <a:buFont typeface="Arial" panose="020B0604020202020204" pitchFamily="34" charset="0"/>
              <a:buChar char="•"/>
            </a:pPr>
            <a:r>
              <a:rPr lang="en-US" altLang="zh-CN" sz="1200" dirty="0"/>
              <a:t>Retrenchments rose in 4Q 2022 from the lows of the previous three quarters and were largely due to business reorganization or restructuring. </a:t>
            </a:r>
            <a:r>
              <a:rPr lang="en-US" altLang="zh-CN" sz="1200" dirty="0">
                <a:solidFill>
                  <a:srgbClr val="C00000"/>
                </a:solidFill>
              </a:rPr>
              <a:t>The increase mainly reflected higher retrenchments in Information &amp; Communications, Electronics Manufacturing and Wholesale Trade</a:t>
            </a:r>
            <a:r>
              <a:rPr lang="en-US" altLang="zh-CN" sz="1200" dirty="0"/>
              <a:t>, while retrenchments in other sectors remained stable.) </a:t>
            </a:r>
          </a:p>
          <a:p>
            <a:pPr marL="285750" indent="-285750" algn="just">
              <a:buFont typeface="Arial" panose="020B0604020202020204" pitchFamily="34" charset="0"/>
              <a:buChar char="•"/>
            </a:pPr>
            <a:r>
              <a:rPr lang="en-US" altLang="zh-CN" sz="1200" dirty="0"/>
              <a:t>Labor Turnover: When job openings are plentiful, </a:t>
            </a:r>
            <a:r>
              <a:rPr lang="en-US" altLang="zh-CN" sz="1200" dirty="0">
                <a:solidFill>
                  <a:srgbClr val="C00000"/>
                </a:solidFill>
              </a:rPr>
              <a:t>resignation and recruitment rates tend to be high, reflecting movement of workers between jobs. </a:t>
            </a:r>
            <a:r>
              <a:rPr lang="en-US" altLang="zh-CN" sz="1200" dirty="0"/>
              <a:t>Conversely, the rates tend to be low during periods of economic downturn. </a:t>
            </a:r>
          </a:p>
          <a:p>
            <a:endParaRPr lang="zh-CN" altLang="en-US" dirty="0"/>
          </a:p>
        </p:txBody>
      </p:sp>
    </p:spTree>
    <p:extLst>
      <p:ext uri="{BB962C8B-B14F-4D97-AF65-F5344CB8AC3E}">
        <p14:creationId xmlns:p14="http://schemas.microsoft.com/office/powerpoint/2010/main" val="991527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lang="en-US" altLang="zh-CN" sz="1200" b="0" i="1" dirty="0"/>
              <a:t>“Based on company polls, </a:t>
            </a:r>
            <a:r>
              <a:rPr lang="en-US" altLang="zh-CN" sz="1200" b="0" i="1" dirty="0">
                <a:solidFill>
                  <a:srgbClr val="C00000"/>
                </a:solidFill>
              </a:rPr>
              <a:t>hiring sentiments remain positive</a:t>
            </a:r>
            <a:r>
              <a:rPr lang="en-US" altLang="zh-CN" sz="1200" b="0" i="1" dirty="0"/>
              <a:t> in the coming months, while t</a:t>
            </a:r>
            <a:r>
              <a:rPr lang="en-US" sz="1200" b="0" i="1" dirty="0"/>
              <a:t>he proportion of firms with </a:t>
            </a:r>
            <a:r>
              <a:rPr lang="en-US" sz="1200" b="0" i="1" dirty="0">
                <a:solidFill>
                  <a:srgbClr val="C00000"/>
                </a:solidFill>
              </a:rPr>
              <a:t>intention to raise wages in the next three months fell slightly</a:t>
            </a:r>
            <a:r>
              <a:rPr lang="en-US" sz="1200" b="0" i="1" dirty="0"/>
              <a:t>. Firms could have become more cautious in recent months in view of the </a:t>
            </a:r>
            <a:r>
              <a:rPr lang="en-US" sz="1200" b="0" i="1" dirty="0">
                <a:solidFill>
                  <a:srgbClr val="C00000"/>
                </a:solidFill>
              </a:rPr>
              <a:t>high inflation and geopolitical uncertainties.</a:t>
            </a:r>
          </a:p>
          <a:p>
            <a:pPr marL="0" marR="0" lvl="0" indent="0" algn="just" defTabSz="914400" rtl="0" eaLnBrk="1" fontAlgn="auto" latinLnBrk="0" hangingPunct="1">
              <a:lnSpc>
                <a:spcPct val="130000"/>
              </a:lnSpc>
              <a:spcBef>
                <a:spcPts val="0"/>
              </a:spcBef>
              <a:spcAft>
                <a:spcPts val="0"/>
              </a:spcAft>
              <a:buClrTx/>
              <a:buSzTx/>
              <a:buFontTx/>
              <a:buNone/>
              <a:tabLst/>
              <a:defRPr/>
            </a:pPr>
            <a:endParaRPr lang="en-US" sz="1200" b="0" i="1" dirty="0">
              <a:solidFill>
                <a:srgbClr val="C00000"/>
              </a:solidFill>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lang="en-US" sz="1200" b="0" i="1" dirty="0"/>
              <a:t>The projected slowdown in economic growth in 2023 would likely have some impact on the momentum of labor market improvements. With the recent uptick in retrenchments, unemployment rates could also trend higher.”</a:t>
            </a:r>
          </a:p>
          <a:p>
            <a:endParaRPr lang="en-SG" b="0" dirty="0"/>
          </a:p>
          <a:p>
            <a:endParaRPr lang="en-SG" b="0" dirty="0"/>
          </a:p>
        </p:txBody>
      </p:sp>
    </p:spTree>
    <p:extLst>
      <p:ext uri="{BB962C8B-B14F-4D97-AF65-F5344CB8AC3E}">
        <p14:creationId xmlns:p14="http://schemas.microsoft.com/office/powerpoint/2010/main" val="2195337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r>
              <a:rPr lang="en-US" b="0" dirty="0" err="1"/>
              <a:t>Labour</a:t>
            </a:r>
            <a:r>
              <a:rPr lang="en-US" b="0" dirty="0"/>
              <a:t> market posted strong growth lats year</a:t>
            </a:r>
          </a:p>
          <a:p>
            <a:r>
              <a:rPr lang="en-US" b="0" dirty="0"/>
              <a:t>However, in the uncertain global economic environment, global inflation, and geopolitical challenges in the medium term will weigh on the </a:t>
            </a:r>
            <a:r>
              <a:rPr lang="en-US" b="0" dirty="0" err="1"/>
              <a:t>labour</a:t>
            </a:r>
            <a:r>
              <a:rPr lang="en-US" b="0" dirty="0"/>
              <a:t> market going forward</a:t>
            </a:r>
          </a:p>
          <a:p>
            <a:r>
              <a:rPr lang="en-SG" b="0" dirty="0"/>
              <a:t>Efforts to understand Singaporeans’ aspirations and anxieties about the economy and jobs</a:t>
            </a:r>
          </a:p>
        </p:txBody>
      </p:sp>
    </p:spTree>
    <p:extLst>
      <p:ext uri="{BB962C8B-B14F-4D97-AF65-F5344CB8AC3E}">
        <p14:creationId xmlns:p14="http://schemas.microsoft.com/office/powerpoint/2010/main" val="2361222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r>
              <a:rPr lang="en-US" b="0" dirty="0"/>
              <a:t>Applicants must score at least 40 points to pass</a:t>
            </a:r>
          </a:p>
          <a:p>
            <a:endParaRPr lang="en-US" b="0" dirty="0"/>
          </a:p>
          <a:p>
            <a:r>
              <a:rPr lang="en-US" b="0" dirty="0"/>
              <a:t>Bonus criteria – Selected skills in demand, Innovation / internationalization</a:t>
            </a:r>
          </a:p>
          <a:p>
            <a:endParaRPr lang="en-US" b="0" dirty="0"/>
          </a:p>
          <a:p>
            <a:r>
              <a:rPr lang="en-US" b="0" dirty="0"/>
              <a:t>5 year golden visa for top talents earning $30,000 per month available since 1 Jan 2023 but backlog.</a:t>
            </a:r>
            <a:endParaRPr lang="en-SG" b="0" dirty="0"/>
          </a:p>
        </p:txBody>
      </p:sp>
    </p:spTree>
    <p:extLst>
      <p:ext uri="{BB962C8B-B14F-4D97-AF65-F5344CB8AC3E}">
        <p14:creationId xmlns:p14="http://schemas.microsoft.com/office/powerpoint/2010/main" val="1536280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dirty="0">
                <a:effectLst/>
              </a:rPr>
              <a:t>Moving towards or has been looking at tangible aspects - pay and benefits as major competitive battlegrounds</a:t>
            </a:r>
          </a:p>
          <a:p>
            <a:r>
              <a:rPr lang="en-US" altLang="zh-CN" sz="1200" b="0" i="0" dirty="0">
                <a:effectLst/>
              </a:rPr>
              <a:t>Beyond pay increments, companies in Singapore are also making other adjustments in the form of mental health benefits, bonuses, flexible working policies and more.</a:t>
            </a:r>
          </a:p>
          <a:p>
            <a:pPr indent="-228600">
              <a:lnSpc>
                <a:spcPct val="90000"/>
              </a:lnSpc>
              <a:spcAft>
                <a:spcPts val="600"/>
              </a:spcAft>
              <a:buFont typeface="Arial" panose="020B0604020202020204" pitchFamily="34" charset="0"/>
              <a:buChar char="•"/>
            </a:pPr>
            <a:r>
              <a:rPr lang="en-US" altLang="zh-CN" sz="1200" b="0" i="0" dirty="0">
                <a:effectLst/>
              </a:rPr>
              <a:t>Adjustments in the form of mental health benefits, bonuses, flexible working policies and more.</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Remote and Hybrid Work: </a:t>
            </a:r>
            <a:r>
              <a:rPr lang="en-US" altLang="zh-CN" sz="1200" b="0" i="0" dirty="0">
                <a:solidFill>
                  <a:srgbClr val="58595B"/>
                </a:solidFill>
                <a:effectLst/>
                <a:latin typeface="+mj-lt"/>
              </a:rPr>
              <a:t>In a recent </a:t>
            </a:r>
            <a:r>
              <a:rPr lang="en-US" altLang="zh-CN" sz="1200" b="0" i="0" u="sng" dirty="0">
                <a:solidFill>
                  <a:srgbClr val="C83291"/>
                </a:solidFill>
                <a:effectLst/>
                <a:latin typeface="+mj-lt"/>
                <a:hlinkClick r:id="rId3"/>
              </a:rPr>
              <a:t>Institute of Policy Studies</a:t>
            </a:r>
            <a:r>
              <a:rPr lang="en-US" altLang="zh-CN" sz="1200" b="0" i="0" dirty="0">
                <a:solidFill>
                  <a:srgbClr val="58595B"/>
                </a:solidFill>
                <a:effectLst/>
                <a:latin typeface="+mj-lt"/>
              </a:rPr>
              <a:t> (IPS) report, 52% out of 2,000 Singapore workers felt that flexible work arrangements (FWA) should be the new norm. The general sentiment is that hybrid or remote working allows them to juggle personal and work commitments better. </a:t>
            </a:r>
            <a:endParaRPr lang="zh-CN" altLang="en-US"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2. Mental health and well-being</a:t>
            </a:r>
            <a:r>
              <a:rPr lang="zh-CN" altLang="en-US" dirty="0"/>
              <a:t>：</a:t>
            </a:r>
            <a:r>
              <a:rPr lang="en-US" altLang="zh-CN" sz="1200" b="0" i="0" dirty="0">
                <a:solidFill>
                  <a:srgbClr val="58595B"/>
                </a:solidFill>
                <a:effectLst/>
                <a:latin typeface="+mj-lt"/>
              </a:rPr>
              <a:t>According to an inaugural study, stress-related illnesses have far more significant implications – costing Singapore’s economy about S$3.2 billion a year and forming about 18% of the country’s total health expenditure.</a:t>
            </a:r>
            <a:endParaRPr lang="zh-CN" altLang="en-US" sz="1200" dirty="0">
              <a:latin typeface="+mj-lt"/>
            </a:endParaRPr>
          </a:p>
          <a:p>
            <a:pPr algn="l"/>
            <a:endParaRPr lang="en-US" altLang="zh-CN" dirty="0"/>
          </a:p>
          <a:p>
            <a:pPr algn="l"/>
            <a:r>
              <a:rPr lang="en-US" altLang="zh-CN" dirty="0"/>
              <a:t>3.  Upskilling and learning: </a:t>
            </a:r>
            <a:r>
              <a:rPr lang="en-US" altLang="zh-CN" b="0" i="0" dirty="0">
                <a:solidFill>
                  <a:srgbClr val="58595B"/>
                </a:solidFill>
                <a:effectLst/>
                <a:latin typeface="Arial" panose="020B0604020202020204" pitchFamily="34" charset="0"/>
              </a:rPr>
              <a:t>According to </a:t>
            </a:r>
            <a:r>
              <a:rPr lang="en-US" altLang="zh-CN" b="0" i="0" u="sng" dirty="0">
                <a:solidFill>
                  <a:srgbClr val="C83291"/>
                </a:solidFill>
                <a:effectLst/>
                <a:latin typeface="Arial" panose="020B0604020202020204" pitchFamily="34" charset="0"/>
                <a:hlinkClick r:id="rId4"/>
              </a:rPr>
              <a:t>LinkedIn’s 2019 Workforce Learning Report</a:t>
            </a:r>
            <a:r>
              <a:rPr lang="en-US" altLang="zh-CN" b="0" i="0" dirty="0">
                <a:solidFill>
                  <a:srgbClr val="58595B"/>
                </a:solidFill>
                <a:effectLst/>
                <a:latin typeface="Arial" panose="020B0604020202020204" pitchFamily="34" charset="0"/>
              </a:rPr>
              <a:t>, 94% of employees say they would stay at a company longer if it invested in helping them learn. </a:t>
            </a:r>
          </a:p>
          <a:p>
            <a:pPr algn="l"/>
            <a:r>
              <a:rPr lang="en-US" altLang="zh-CN" b="0" i="0" dirty="0">
                <a:solidFill>
                  <a:srgbClr val="58595B"/>
                </a:solidFill>
                <a:effectLst/>
                <a:latin typeface="Arial" panose="020B0604020202020204" pitchFamily="34" charset="0"/>
              </a:rPr>
              <a:t>With </a:t>
            </a:r>
            <a:r>
              <a:rPr lang="en-US" altLang="zh-CN" b="0" i="0" dirty="0" err="1">
                <a:solidFill>
                  <a:srgbClr val="58595B"/>
                </a:solidFill>
                <a:effectLst/>
                <a:latin typeface="Arial" panose="020B0604020202020204" pitchFamily="34" charset="0"/>
              </a:rPr>
              <a:t>digitalisation</a:t>
            </a:r>
            <a:r>
              <a:rPr lang="en-US" altLang="zh-CN" b="0" i="0" dirty="0">
                <a:solidFill>
                  <a:srgbClr val="58595B"/>
                </a:solidFill>
                <a:effectLst/>
                <a:latin typeface="Arial" panose="020B0604020202020204" pitchFamily="34" charset="0"/>
              </a:rPr>
              <a:t> at the heart of it all, many companies are leaning towards establishing a work culture that promotes and facilitates the open sharing of knowledge, insight, and experience that benefits employees and drive a company toward important strategic goals.</a:t>
            </a:r>
          </a:p>
          <a:p>
            <a:pPr algn="l"/>
            <a:endParaRPr lang="en-US" altLang="zh-CN" dirty="0"/>
          </a:p>
          <a:p>
            <a:r>
              <a:rPr lang="en-US" altLang="zh-CN" dirty="0"/>
              <a:t>5. DE&amp;I: Ethnicity background of SG, also</a:t>
            </a:r>
            <a:r>
              <a:rPr lang="en-US" altLang="zh-CN" dirty="0">
                <a:sym typeface="Wingdings" panose="05000000000000000000" pitchFamily="2" charset="2"/>
              </a:rPr>
              <a:t> </a:t>
            </a:r>
            <a:r>
              <a:rPr lang="en-US" altLang="zh-CN" b="0" i="0" dirty="0">
                <a:solidFill>
                  <a:srgbClr val="58595B"/>
                </a:solidFill>
                <a:effectLst/>
                <a:latin typeface="Arial" panose="020B0604020202020204" pitchFamily="34" charset="0"/>
                <a:sym typeface="Wingdings" panose="05000000000000000000" pitchFamily="2" charset="2"/>
              </a:rPr>
              <a:t>a</a:t>
            </a:r>
            <a:r>
              <a:rPr lang="en-US" altLang="zh-CN" b="0" i="0" dirty="0">
                <a:solidFill>
                  <a:srgbClr val="58595B"/>
                </a:solidFill>
                <a:effectLst/>
                <a:latin typeface="Arial" panose="020B0604020202020204" pitchFamily="34" charset="0"/>
              </a:rPr>
              <a:t> </a:t>
            </a:r>
            <a:r>
              <a:rPr lang="en-US" altLang="zh-CN" b="0" i="0" u="sng" dirty="0">
                <a:solidFill>
                  <a:srgbClr val="C83291"/>
                </a:solidFill>
                <a:effectLst/>
                <a:latin typeface="Arial" panose="020B0604020202020204" pitchFamily="34" charset="0"/>
                <a:hlinkClick r:id="rId5"/>
              </a:rPr>
              <a:t>survey report</a:t>
            </a:r>
            <a:r>
              <a:rPr lang="en-US" altLang="zh-CN" b="0" i="0" dirty="0">
                <a:solidFill>
                  <a:srgbClr val="58595B"/>
                </a:solidFill>
                <a:effectLst/>
                <a:latin typeface="Arial" panose="020B0604020202020204" pitchFamily="34" charset="0"/>
              </a:rPr>
              <a:t> by the Singapore National Employers Federation and </a:t>
            </a:r>
            <a:r>
              <a:rPr lang="en-US" altLang="zh-CN" b="0" i="0" dirty="0" err="1">
                <a:solidFill>
                  <a:srgbClr val="58595B"/>
                </a:solidFill>
                <a:effectLst/>
                <a:latin typeface="Arial" panose="020B0604020202020204" pitchFamily="34" charset="0"/>
              </a:rPr>
              <a:t>Kincentric</a:t>
            </a:r>
            <a:r>
              <a:rPr lang="en-US" altLang="zh-CN" b="0" i="0" dirty="0">
                <a:solidFill>
                  <a:srgbClr val="58595B"/>
                </a:solidFill>
                <a:effectLst/>
                <a:latin typeface="Arial" panose="020B0604020202020204" pitchFamily="34" charset="0"/>
              </a:rPr>
              <a:t> found that 71% of employers </a:t>
            </a:r>
            <a:r>
              <a:rPr lang="en-US" altLang="zh-CN" b="0" i="0" dirty="0" err="1">
                <a:solidFill>
                  <a:srgbClr val="58595B"/>
                </a:solidFill>
                <a:effectLst/>
                <a:latin typeface="Arial" panose="020B0604020202020204" pitchFamily="34" charset="0"/>
              </a:rPr>
              <a:t>recognised</a:t>
            </a:r>
            <a:r>
              <a:rPr lang="en-US" altLang="zh-CN" b="0" i="0" dirty="0">
                <a:solidFill>
                  <a:srgbClr val="58595B"/>
                </a:solidFill>
                <a:effectLst/>
                <a:latin typeface="Arial" panose="020B0604020202020204" pitchFamily="34" charset="0"/>
              </a:rPr>
              <a:t> the positive impact of DEI on company culture, and 55% </a:t>
            </a:r>
            <a:r>
              <a:rPr lang="en-US" altLang="zh-CN" b="0" i="0" dirty="0" err="1">
                <a:solidFill>
                  <a:srgbClr val="58595B"/>
                </a:solidFill>
                <a:effectLst/>
                <a:latin typeface="Arial" panose="020B0604020202020204" pitchFamily="34" charset="0"/>
              </a:rPr>
              <a:t>recognised</a:t>
            </a:r>
            <a:r>
              <a:rPr lang="en-US" altLang="zh-CN" b="0" i="0" dirty="0">
                <a:solidFill>
                  <a:srgbClr val="58595B"/>
                </a:solidFill>
                <a:effectLst/>
                <a:latin typeface="Arial" panose="020B0604020202020204" pitchFamily="34" charset="0"/>
              </a:rPr>
              <a:t> its impact on employee engagement.</a:t>
            </a:r>
          </a:p>
          <a:p>
            <a:endParaRPr lang="en-US" altLang="zh-CN" b="0" i="0" dirty="0">
              <a:solidFill>
                <a:srgbClr val="58595B"/>
              </a:solidFill>
              <a:effectLst/>
              <a:latin typeface="Arial" panose="020B0604020202020204" pitchFamily="34" charset="0"/>
            </a:endParaRPr>
          </a:p>
          <a:p>
            <a:pPr algn="l"/>
            <a:r>
              <a:rPr lang="en-US" altLang="zh-CN" dirty="0"/>
              <a:t>4. Quite quitting: </a:t>
            </a:r>
            <a:r>
              <a:rPr lang="en-US" altLang="zh-CN" b="0" i="0" dirty="0">
                <a:solidFill>
                  <a:srgbClr val="58595B"/>
                </a:solidFill>
                <a:effectLst/>
                <a:latin typeface="Arial" panose="020B0604020202020204" pitchFamily="34" charset="0"/>
              </a:rPr>
              <a:t>A recent </a:t>
            </a:r>
            <a:r>
              <a:rPr lang="en-US" altLang="zh-CN" b="0" i="0" u="sng" dirty="0">
                <a:solidFill>
                  <a:srgbClr val="C83291"/>
                </a:solidFill>
                <a:effectLst/>
                <a:latin typeface="Arial" panose="020B0604020202020204" pitchFamily="34" charset="0"/>
                <a:hlinkClick r:id="rId6"/>
              </a:rPr>
              <a:t>study by Deloitte</a:t>
            </a:r>
            <a:r>
              <a:rPr lang="en-US" altLang="zh-CN" b="0" i="0" dirty="0">
                <a:solidFill>
                  <a:srgbClr val="58595B"/>
                </a:solidFill>
                <a:effectLst/>
                <a:latin typeface="Arial" panose="020B0604020202020204" pitchFamily="34" charset="0"/>
              </a:rPr>
              <a:t> pointed out that younger employees are increasingly seeking flexibility and purpose in their work and balance and satisfaction in their lives. Hence, many are rejecting the live-to-work lifestyle.</a:t>
            </a:r>
          </a:p>
          <a:p>
            <a:pPr algn="l"/>
            <a:r>
              <a:rPr lang="en-US" altLang="zh-CN" b="0" i="0" dirty="0">
                <a:solidFill>
                  <a:srgbClr val="58595B"/>
                </a:solidFill>
                <a:effectLst/>
                <a:latin typeface="Arial" panose="020B0604020202020204" pitchFamily="34" charset="0"/>
              </a:rPr>
              <a:t>“Leaders have an obligation to address this – not least for the wellbeing of their employees, but also to drive the productivity of their </a:t>
            </a:r>
            <a:r>
              <a:rPr lang="en-US" altLang="zh-CN" b="0" i="0" dirty="0" err="1">
                <a:solidFill>
                  <a:srgbClr val="58595B"/>
                </a:solidFill>
                <a:effectLst/>
                <a:latin typeface="Arial" panose="020B0604020202020204" pitchFamily="34" charset="0"/>
              </a:rPr>
              <a:t>organisations</a:t>
            </a:r>
            <a:r>
              <a:rPr lang="en-US" altLang="zh-CN" b="0" i="0" dirty="0">
                <a:solidFill>
                  <a:srgbClr val="58595B"/>
                </a:solidFill>
                <a:effectLst/>
                <a:latin typeface="Arial" panose="020B0604020202020204" pitchFamily="34" charset="0"/>
              </a:rPr>
              <a:t>,” </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F8C8F97B-3E8E-4675-AD53-C6F6013FF8A2}" type="slidenum">
              <a:rPr lang="zh-CN" altLang="en-US" smtClean="0"/>
              <a:t>6</a:t>
            </a:fld>
            <a:endParaRPr lang="zh-CN" altLang="en-US"/>
          </a:p>
        </p:txBody>
      </p:sp>
    </p:spTree>
    <p:extLst>
      <p:ext uri="{BB962C8B-B14F-4D97-AF65-F5344CB8AC3E}">
        <p14:creationId xmlns:p14="http://schemas.microsoft.com/office/powerpoint/2010/main" val="2908610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8C8F97B-3E8E-4675-AD53-C6F6013FF8A2}" type="slidenum">
              <a:rPr lang="zh-CN" altLang="en-US" smtClean="0"/>
              <a:t>7</a:t>
            </a:fld>
            <a:endParaRPr lang="zh-CN" altLang="en-US"/>
          </a:p>
        </p:txBody>
      </p:sp>
    </p:spTree>
    <p:extLst>
      <p:ext uri="{BB962C8B-B14F-4D97-AF65-F5344CB8AC3E}">
        <p14:creationId xmlns:p14="http://schemas.microsoft.com/office/powerpoint/2010/main" val="4080572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Unfair or discriminatory terminology such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Age: at least 25 and older; under 30; 25 to 40; younger candidates,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Gender: male only; female preferred,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Ethnicity: Chinese preferred; Chinese only; Chinese speaking work environment,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Language: Bilingual preferred; Native English; Chinese speaker preferred,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Nationality: Singapore Citizen/Singapore PR preferred; working visa holders only,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Marriage: Married only; Unmarried only</a:t>
            </a:r>
            <a:endParaRPr kumimoji="0" lang="en-US" sz="1200" b="0" i="0" u="none" strike="noStrike" kern="1200" cap="none" spc="0" normalizeH="0" baseline="0" noProof="0" dirty="0">
              <a:ln>
                <a:noFill/>
              </a:ln>
              <a:solidFill>
                <a:srgbClr val="333333"/>
              </a:solidFill>
              <a:effectLst/>
              <a:uLnTx/>
              <a:uFillTx/>
              <a:latin typeface="Calibri"/>
              <a:ea typeface="+mn-ea"/>
              <a:cs typeface="+mn-cs"/>
            </a:endParaRPr>
          </a:p>
          <a:p>
            <a:endParaRPr lang="en-SG" dirty="0"/>
          </a:p>
        </p:txBody>
      </p:sp>
      <p:sp>
        <p:nvSpPr>
          <p:cNvPr id="4" name="Slide Number Placeholder 3"/>
          <p:cNvSpPr>
            <a:spLocks noGrp="1"/>
          </p:cNvSpPr>
          <p:nvPr>
            <p:ph type="sldNum" sz="quarter" idx="5"/>
          </p:nvPr>
        </p:nvSpPr>
        <p:spPr/>
        <p:txBody>
          <a:bodyPr/>
          <a:lstStyle/>
          <a:p>
            <a:fld id="{F8C8F97B-3E8E-4675-AD53-C6F6013FF8A2}" type="slidenum">
              <a:rPr lang="zh-CN" altLang="en-US" smtClean="0"/>
              <a:t>8</a:t>
            </a:fld>
            <a:endParaRPr lang="zh-CN" altLang="en-US"/>
          </a:p>
        </p:txBody>
      </p:sp>
    </p:spTree>
    <p:extLst>
      <p:ext uri="{BB962C8B-B14F-4D97-AF65-F5344CB8AC3E}">
        <p14:creationId xmlns:p14="http://schemas.microsoft.com/office/powerpoint/2010/main" val="371732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8C8F97B-3E8E-4675-AD53-C6F6013FF8A2}" type="slidenum">
              <a:rPr lang="zh-CN" altLang="en-US" smtClean="0"/>
              <a:t>9</a:t>
            </a:fld>
            <a:endParaRPr lang="zh-CN" altLang="en-US"/>
          </a:p>
        </p:txBody>
      </p:sp>
    </p:spTree>
    <p:extLst>
      <p:ext uri="{BB962C8B-B14F-4D97-AF65-F5344CB8AC3E}">
        <p14:creationId xmlns:p14="http://schemas.microsoft.com/office/powerpoint/2010/main" val="1234946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7.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2023/3/9</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p:txBody>
          <a:bodyPr/>
          <a:lstStyle/>
          <a:p>
            <a:fld id="{BB997F68-DC89-8640-9659-FFCC21C2A947}" type="slidenum">
              <a:rPr lang="en-US" smtClean="0"/>
              <a:t>‹nr.›</a:t>
            </a:fld>
            <a:endParaRPr lang="en-US"/>
          </a:p>
        </p:txBody>
      </p:sp>
    </p:spTree>
    <p:extLst>
      <p:ext uri="{BB962C8B-B14F-4D97-AF65-F5344CB8AC3E}">
        <p14:creationId xmlns:p14="http://schemas.microsoft.com/office/powerpoint/2010/main" val="301667086"/>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406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84647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9702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44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39942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872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90960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47897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0"/>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7907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04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仅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矩形 5"/>
          <p:cNvSpPr/>
          <p:nvPr userDrawn="1"/>
        </p:nvSpPr>
        <p:spPr>
          <a:xfrm>
            <a:off x="-23495" y="0"/>
            <a:ext cx="12215495" cy="6858000"/>
          </a:xfrm>
          <a:prstGeom prst="rect">
            <a:avLst/>
          </a:prstGeom>
          <a:solidFill>
            <a:srgbClr val="00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三角形 14"/>
          <p:cNvSpPr/>
          <p:nvPr userDrawn="1"/>
        </p:nvSpPr>
        <p:spPr>
          <a:xfrm flipH="1">
            <a:off x="671830" y="3272790"/>
            <a:ext cx="11520170" cy="3671570"/>
          </a:xfrm>
          <a:prstGeom prst="rtTriangle">
            <a:avLst/>
          </a:prstGeom>
          <a:solidFill>
            <a:schemeClr val="bg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4"/>
          <p:cNvPicPr>
            <a:picLocks noChangeAspect="1"/>
          </p:cNvPicPr>
          <p:nvPr userDrawn="1"/>
        </p:nvPicPr>
        <p:blipFill>
          <a:blip r:embed="rId3"/>
          <a:stretch>
            <a:fillRect/>
          </a:stretch>
        </p:blipFill>
        <p:spPr>
          <a:xfrm>
            <a:off x="6820535" y="0"/>
            <a:ext cx="5371465" cy="5399405"/>
          </a:xfrm>
          <a:prstGeom prst="rect">
            <a:avLst/>
          </a:prstGeom>
        </p:spPr>
      </p:pic>
      <p:sp>
        <p:nvSpPr>
          <p:cNvPr id="3" name="日期占位符 2"/>
          <p:cNvSpPr>
            <a:spLocks noGrp="1"/>
          </p:cNvSpPr>
          <p:nvPr>
            <p:ph type="dt" sz="half" idx="10"/>
          </p:nvPr>
        </p:nvSpPr>
        <p:spPr/>
        <p:txBody>
          <a:bodyPr/>
          <a:lstStyle/>
          <a:p>
            <a:fld id="{82F288E0-7875-42C4-84C8-98DBBD3BF4D2}" type="datetimeFigureOut">
              <a:rPr lang="zh-CN" altLang="en-US" smtClean="0"/>
              <a:t>2023/3/9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‹nr.›</a:t>
            </a:fld>
            <a:endParaRPr lang="zh-CN" altLang="en-US"/>
          </a:p>
        </p:txBody>
      </p:sp>
      <p:sp>
        <p:nvSpPr>
          <p:cNvPr id="2" name="直角三角形 1"/>
          <p:cNvSpPr/>
          <p:nvPr userDrawn="1"/>
        </p:nvSpPr>
        <p:spPr>
          <a:xfrm>
            <a:off x="-43180" y="973455"/>
            <a:ext cx="5970905" cy="5970905"/>
          </a:xfrm>
          <a:prstGeom prst="r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userDrawn="1"/>
        </p:nvSpPr>
        <p:spPr>
          <a:xfrm>
            <a:off x="-43180" y="5194300"/>
            <a:ext cx="1750060" cy="175006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userDrawn="1"/>
        </p:nvSpPr>
        <p:spPr>
          <a:xfrm rot="10800000">
            <a:off x="6510655" y="0"/>
            <a:ext cx="5681345" cy="5681345"/>
          </a:xfrm>
          <a:prstGeom prst="rtTriangle">
            <a:avLst/>
          </a:prstGeom>
          <a:solidFill>
            <a:srgbClr val="000944">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0678" y="-43815"/>
            <a:ext cx="3582201" cy="1284605"/>
          </a:xfrm>
          <a:prstGeom prst="rect">
            <a:avLst/>
          </a:prstGeom>
        </p:spPr>
      </p:pic>
      <p:sp>
        <p:nvSpPr>
          <p:cNvPr id="16" name="Title 1">
            <a:extLst>
              <a:ext uri="{FF2B5EF4-FFF2-40B4-BE49-F238E27FC236}">
                <a16:creationId xmlns:a16="http://schemas.microsoft.com/office/drawing/2014/main" id="{7C419C62-13C4-CF74-E374-F5D7D2E89C34}"/>
              </a:ext>
            </a:extLst>
          </p:cNvPr>
          <p:cNvSpPr>
            <a:spLocks noGrp="1"/>
          </p:cNvSpPr>
          <p:nvPr>
            <p:ph type="ctrTitle" hasCustomPrompt="1"/>
          </p:nvPr>
        </p:nvSpPr>
        <p:spPr>
          <a:xfrm>
            <a:off x="1416000" y="2392004"/>
            <a:ext cx="8280384" cy="770295"/>
          </a:xfrm>
        </p:spPr>
        <p:txBody>
          <a:bodyPr anchor="b">
            <a:noAutofit/>
          </a:bodyPr>
          <a:lstStyle>
            <a:lvl1pPr algn="l">
              <a:defRPr sz="4800" b="1">
                <a:solidFill>
                  <a:schemeClr val="bg1"/>
                </a:solidFill>
              </a:defRPr>
            </a:lvl1pPr>
          </a:lstStyle>
          <a:p>
            <a:r>
              <a:rPr lang="en-GB"/>
              <a:t>Title (Calibri – 48pt)</a:t>
            </a:r>
            <a:endParaRPr lang="en-US"/>
          </a:p>
        </p:txBody>
      </p:sp>
      <p:sp>
        <p:nvSpPr>
          <p:cNvPr id="17" name="Subtitle 2">
            <a:extLst>
              <a:ext uri="{FF2B5EF4-FFF2-40B4-BE49-F238E27FC236}">
                <a16:creationId xmlns:a16="http://schemas.microsoft.com/office/drawing/2014/main" id="{4DE183DC-EE9C-AC74-613F-E876667B7BA8}"/>
              </a:ext>
            </a:extLst>
          </p:cNvPr>
          <p:cNvSpPr>
            <a:spLocks noGrp="1"/>
          </p:cNvSpPr>
          <p:nvPr>
            <p:ph type="subTitle" idx="1" hasCustomPrompt="1"/>
          </p:nvPr>
        </p:nvSpPr>
        <p:spPr>
          <a:xfrm>
            <a:off x="1421116" y="3179405"/>
            <a:ext cx="6114884" cy="526443"/>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(Calibri - 32pt)</a:t>
            </a:r>
            <a:endParaRPr lang="en-US"/>
          </a:p>
        </p:txBody>
      </p:sp>
      <p:cxnSp>
        <p:nvCxnSpPr>
          <p:cNvPr id="22" name="Straight Connector 11">
            <a:extLst>
              <a:ext uri="{FF2B5EF4-FFF2-40B4-BE49-F238E27FC236}">
                <a16:creationId xmlns:a16="http://schemas.microsoft.com/office/drawing/2014/main" id="{65F1D44A-6FA4-1A16-4C23-E2E714719D41}"/>
              </a:ext>
            </a:extLst>
          </p:cNvPr>
          <p:cNvCxnSpPr/>
          <p:nvPr userDrawn="1"/>
        </p:nvCxnSpPr>
        <p:spPr>
          <a:xfrm flipV="1">
            <a:off x="1508125" y="2013585"/>
            <a:ext cx="847090" cy="14605"/>
          </a:xfrm>
          <a:prstGeom prst="line">
            <a:avLst/>
          </a:prstGeom>
          <a:ln w="44450">
            <a:solidFill>
              <a:srgbClr val="6AD1E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258298"/>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01987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42900" y="71156"/>
            <a:ext cx="6477000" cy="771525"/>
          </a:xfrm>
          <a:prstGeom prst="rect">
            <a:avLst/>
          </a:prstGeom>
        </p:spPr>
        <p:txBody>
          <a:bodyPr>
            <a:noAutofit/>
          </a:bodyPr>
          <a:lstStyle>
            <a:lvl1pPr marL="0" indent="0">
              <a:buNone/>
              <a:defRPr sz="4500">
                <a:solidFill>
                  <a:schemeClr val="tx1">
                    <a:lumMod val="85000"/>
                    <a:lumOff val="15000"/>
                  </a:schemeClr>
                </a:solidFill>
                <a:latin typeface="+mn-lt"/>
              </a:defRPr>
            </a:lvl1pPr>
            <a:lvl2pPr>
              <a:defRPr sz="6000">
                <a:latin typeface="Tertre Med" panose="02040906030600000004" pitchFamily="18" charset="0"/>
              </a:defRPr>
            </a:lvl2pPr>
            <a:lvl3pPr>
              <a:defRPr sz="6000">
                <a:latin typeface="Tertre Med" panose="02040906030600000004" pitchFamily="18" charset="0"/>
              </a:defRPr>
            </a:lvl3pPr>
            <a:lvl4pPr>
              <a:defRPr sz="6000">
                <a:latin typeface="Tertre Med" panose="02040906030600000004" pitchFamily="18" charset="0"/>
              </a:defRPr>
            </a:lvl4pPr>
            <a:lvl5pPr>
              <a:defRPr sz="6000">
                <a:latin typeface="Tertre Med" panose="02040906030600000004" pitchFamily="18" charset="0"/>
              </a:defRPr>
            </a:lvl5pPr>
          </a:lstStyle>
          <a:p>
            <a:pPr lvl="0"/>
            <a:r>
              <a:rPr lang="en-MY"/>
              <a:t>SHOWREEL.</a:t>
            </a:r>
          </a:p>
        </p:txBody>
      </p:sp>
      <p:sp>
        <p:nvSpPr>
          <p:cNvPr id="5" name="Media Placeholder 1"/>
          <p:cNvSpPr>
            <a:spLocks noGrp="1"/>
          </p:cNvSpPr>
          <p:nvPr>
            <p:ph type="media" sz="quarter" idx="13"/>
          </p:nvPr>
        </p:nvSpPr>
        <p:spPr>
          <a:xfrm>
            <a:off x="352693" y="1241145"/>
            <a:ext cx="8257907" cy="4607266"/>
          </a:xfrm>
          <a:prstGeom prst="rect">
            <a:avLst/>
          </a:prstGeom>
        </p:spPr>
      </p:sp>
    </p:spTree>
    <p:extLst>
      <p:ext uri="{BB962C8B-B14F-4D97-AF65-F5344CB8AC3E}">
        <p14:creationId xmlns:p14="http://schemas.microsoft.com/office/powerpoint/2010/main" val="356287794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4F6FAE76-0AE1-4A3D-A81B-16A816FCA311}"/>
              </a:ext>
            </a:extLst>
          </p:cNvPr>
          <p:cNvGraphicFramePr>
            <a:graphicFrameLocks noChangeAspect="1"/>
          </p:cNvGraphicFramePr>
          <p:nvPr userDrawn="1">
            <p:custDataLst>
              <p:tags r:id="rId1"/>
            </p:custDataLst>
            <p:extLst>
              <p:ext uri="{D42A27DB-BD31-4B8C-83A1-F6EECF244321}">
                <p14:modId xmlns:p14="http://schemas.microsoft.com/office/powerpoint/2010/main" val="1194882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92" imgH="591" progId="TCLayout.ActiveDocument.1">
                  <p:embed/>
                </p:oleObj>
              </mc:Choice>
              <mc:Fallback>
                <p:oleObj name="think-cell 幻灯片" r:id="rId3" imgW="592" imgH="591" progId="TCLayout.ActiveDocument.1">
                  <p:embed/>
                  <p:pic>
                    <p:nvPicPr>
                      <p:cNvPr id="3" name="对象 2" hidden="1">
                        <a:extLst>
                          <a:ext uri="{FF2B5EF4-FFF2-40B4-BE49-F238E27FC236}">
                            <a16:creationId xmlns:a16="http://schemas.microsoft.com/office/drawing/2014/main" id="{4F6FAE76-0AE1-4A3D-A81B-16A816FCA3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id="{D05D7507-3878-F04E-B8D2-49C40BDE68B8}"/>
              </a:ext>
            </a:extLst>
          </p:cNvPr>
          <p:cNvSpPr>
            <a:spLocks noGrp="1"/>
          </p:cNvSpPr>
          <p:nvPr>
            <p:ph type="title"/>
          </p:nvPr>
        </p:nvSpPr>
        <p:spPr>
          <a:xfrm>
            <a:off x="525366" y="459819"/>
            <a:ext cx="10466366" cy="442431"/>
          </a:xfrm>
          <a:prstGeom prst="rect">
            <a:avLst/>
          </a:prstGeom>
        </p:spPr>
        <p:txBody>
          <a:bodyPr vert="horz" lIns="0" tIns="0" rIns="0" bIns="0" anchor="ctr">
            <a:normAutofit/>
          </a:bodyPr>
          <a:lstStyle>
            <a:lvl1pPr>
              <a:defRPr lang="zh-CN" altLang="en-US" sz="2000" b="1" i="0" kern="1200" dirty="0">
                <a:solidFill>
                  <a:srgbClr val="231712"/>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kumimoji="1" lang="zh-CN" altLang="en-US" dirty="0"/>
              <a:t>单击此处编辑母版标题样式</a:t>
            </a:r>
          </a:p>
        </p:txBody>
      </p:sp>
      <p:sp>
        <p:nvSpPr>
          <p:cNvPr id="4" name="矩形 3"/>
          <p:cNvSpPr/>
          <p:nvPr userDrawn="1"/>
        </p:nvSpPr>
        <p:spPr bwMode="auto">
          <a:xfrm>
            <a:off x="0" y="459819"/>
            <a:ext cx="179109" cy="442431"/>
          </a:xfrm>
          <a:prstGeom prst="rect">
            <a:avLst/>
          </a:prstGeom>
          <a:solidFill>
            <a:srgbClr val="FFC000"/>
          </a:solidFill>
          <a:ln>
            <a:noFill/>
            <a:headEnd/>
            <a:tailEnd/>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ormAutofit/>
          </a:bodyPr>
          <a:lstStyle/>
          <a:p>
            <a:pPr algn="ctr"/>
            <a:endParaRPr lang="zh-CN" altLang="en-US" dirty="0">
              <a:solidFill>
                <a:schemeClr val="accent1"/>
              </a:solidFill>
              <a:latin typeface="Arial" panose="020B0604020202020204" pitchFamily="34" charset="0"/>
              <a:ea typeface="楷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205051258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封底">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3"/>
          <a:stretch>
            <a:fillRect/>
          </a:stretch>
        </p:blipFill>
        <p:spPr>
          <a:xfrm>
            <a:off x="9792325" y="4726622"/>
            <a:ext cx="1666875" cy="800100"/>
          </a:xfrm>
          <a:prstGeom prst="rect">
            <a:avLst/>
          </a:prstGeom>
        </p:spPr>
      </p:pic>
      <p:sp>
        <p:nvSpPr>
          <p:cNvPr id="7" name="矩形 6"/>
          <p:cNvSpPr/>
          <p:nvPr userDrawn="1"/>
        </p:nvSpPr>
        <p:spPr>
          <a:xfrm>
            <a:off x="9359419" y="6462230"/>
            <a:ext cx="2734929" cy="323850"/>
          </a:xfrm>
          <a:prstGeom prst="rect">
            <a:avLst/>
          </a:prstGeom>
          <a:solidFill>
            <a:srgbClr val="23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663217" y="6026449"/>
            <a:ext cx="2431131" cy="871561"/>
          </a:xfrm>
          <a:prstGeom prst="rect">
            <a:avLst/>
          </a:prstGeom>
        </p:spPr>
      </p:pic>
    </p:spTree>
    <p:extLst>
      <p:ext uri="{BB962C8B-B14F-4D97-AF65-F5344CB8AC3E}">
        <p14:creationId xmlns:p14="http://schemas.microsoft.com/office/powerpoint/2010/main" val="3529124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纯白内容页">
    <p:spTree>
      <p:nvGrpSpPr>
        <p:cNvPr id="1" name=""/>
        <p:cNvGrpSpPr/>
        <p:nvPr/>
      </p:nvGrpSpPr>
      <p:grpSpPr>
        <a:xfrm>
          <a:off x="0" y="0"/>
          <a:ext cx="0" cy="0"/>
          <a:chOff x="0" y="0"/>
          <a:chExt cx="0" cy="0"/>
        </a:xfrm>
      </p:grpSpPr>
      <p:sp>
        <p:nvSpPr>
          <p:cNvPr id="2" name="矩形 1"/>
          <p:cNvSpPr/>
          <p:nvPr userDrawn="1"/>
        </p:nvSpPr>
        <p:spPr bwMode="auto">
          <a:xfrm>
            <a:off x="0" y="459819"/>
            <a:ext cx="179109" cy="442431"/>
          </a:xfrm>
          <a:prstGeom prst="rect">
            <a:avLst/>
          </a:prstGeom>
          <a:solidFill>
            <a:srgbClr val="FFC000"/>
          </a:solidFill>
          <a:ln>
            <a:noFill/>
            <a:headEnd/>
            <a:tailEnd/>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ormAutofit/>
          </a:bodyPr>
          <a:lstStyle/>
          <a:p>
            <a:pPr algn="ctr"/>
            <a:endParaRPr lang="zh-CN" altLang="en-US" dirty="0">
              <a:solidFill>
                <a:schemeClr val="accent1"/>
              </a:solidFill>
              <a:latin typeface="Arial" panose="020B0604020202020204" pitchFamily="34" charset="0"/>
              <a:ea typeface="楷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1277730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日期占位符 3"/>
          <p:cNvSpPr>
            <a:spLocks noGrp="1"/>
          </p:cNvSpPr>
          <p:nvPr>
            <p:ph type="dt" sz="half" idx="10"/>
          </p:nvPr>
        </p:nvSpPr>
        <p:spPr>
          <a:xfrm>
            <a:off x="838200" y="6356350"/>
            <a:ext cx="2743200" cy="365125"/>
          </a:xfrm>
          <a:prstGeom prst="rect">
            <a:avLst/>
          </a:prstGeom>
        </p:spPr>
        <p:txBody>
          <a:bodyPr/>
          <a:lstStyle/>
          <a:p>
            <a:fld id="{B760FF09-3E0F-5E40-B873-32F19651C7BC}" type="datetimeFigureOut">
              <a:rPr kumimoji="1" lang="zh-CN" altLang="en-US" smtClean="0"/>
              <a:t>2023/3/9</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A0191F97-2125-1F47-854F-F95FB0692B56}" type="slidenum">
              <a:rPr kumimoji="1" lang="zh-CN" altLang="en-US" smtClean="0"/>
              <a:t>‹nr.›</a:t>
            </a:fld>
            <a:endParaRPr kumimoji="1" lang="zh-CN" altLang="en-US"/>
          </a:p>
        </p:txBody>
      </p:sp>
      <p:sp>
        <p:nvSpPr>
          <p:cNvPr id="7" name="object 3" descr="Blue rectangle">
            <a:extLst>
              <a:ext uri="{FF2B5EF4-FFF2-40B4-BE49-F238E27FC236}">
                <a16:creationId xmlns:a16="http://schemas.microsoft.com/office/drawing/2014/main" id="{E88F9213-5E0B-4B97-B881-74D7355974E6}"/>
              </a:ext>
            </a:extLst>
          </p:cNvPr>
          <p:cNvSpPr/>
          <p:nvPr userDrawn="1"/>
        </p:nvSpPr>
        <p:spPr>
          <a:xfrm>
            <a:off x="-2649" y="529"/>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rgbClr val="231D85">
              <a:alpha val="69000"/>
            </a:srgbClr>
          </a:solidFill>
        </p:spPr>
        <p:txBody>
          <a:bodyPr wrap="square" lIns="0" tIns="0" rIns="0" bIns="0" rtlCol="0"/>
          <a:lstStyle/>
          <a:p>
            <a:endParaRPr lang="en-US" dirty="0"/>
          </a:p>
        </p:txBody>
      </p:sp>
      <p:sp>
        <p:nvSpPr>
          <p:cNvPr id="8" name="矩形 7"/>
          <p:cNvSpPr/>
          <p:nvPr userDrawn="1"/>
        </p:nvSpPr>
        <p:spPr>
          <a:xfrm>
            <a:off x="9258299" y="6354580"/>
            <a:ext cx="2734929" cy="323850"/>
          </a:xfrm>
          <a:prstGeom prst="rect">
            <a:avLst/>
          </a:prstGeom>
          <a:solidFill>
            <a:srgbClr val="23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0437" y="6116963"/>
            <a:ext cx="2431131" cy="871561"/>
          </a:xfrm>
          <a:prstGeom prst="rect">
            <a:avLst/>
          </a:prstGeom>
        </p:spPr>
      </p:pic>
    </p:spTree>
    <p:extLst>
      <p:ext uri="{BB962C8B-B14F-4D97-AF65-F5344CB8AC3E}">
        <p14:creationId xmlns:p14="http://schemas.microsoft.com/office/powerpoint/2010/main" val="2113568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2023/3/9</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p:txBody>
          <a:bodyPr/>
          <a:lstStyle/>
          <a:p>
            <a:fld id="{BB997F68-DC89-8640-9659-FFCC21C2A947}" type="slidenum">
              <a:rPr lang="en-US" smtClean="0"/>
              <a:t>‹nr.›</a:t>
            </a:fld>
            <a:endParaRPr lang="en-US"/>
          </a:p>
        </p:txBody>
      </p:sp>
    </p:spTree>
    <p:extLst>
      <p:ext uri="{BB962C8B-B14F-4D97-AF65-F5344CB8AC3E}">
        <p14:creationId xmlns:p14="http://schemas.microsoft.com/office/powerpoint/2010/main" val="471377427"/>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仅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矩形 5"/>
          <p:cNvSpPr/>
          <p:nvPr userDrawn="1"/>
        </p:nvSpPr>
        <p:spPr>
          <a:xfrm>
            <a:off x="-23495" y="0"/>
            <a:ext cx="12215495" cy="6858000"/>
          </a:xfrm>
          <a:prstGeom prst="rect">
            <a:avLst/>
          </a:prstGeom>
          <a:solidFill>
            <a:srgbClr val="00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三角形 14"/>
          <p:cNvSpPr/>
          <p:nvPr userDrawn="1"/>
        </p:nvSpPr>
        <p:spPr>
          <a:xfrm flipH="1">
            <a:off x="671830" y="3272790"/>
            <a:ext cx="11520170" cy="3671570"/>
          </a:xfrm>
          <a:prstGeom prst="rtTriangle">
            <a:avLst/>
          </a:prstGeom>
          <a:solidFill>
            <a:schemeClr val="bg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4"/>
          <p:cNvPicPr>
            <a:picLocks noChangeAspect="1"/>
          </p:cNvPicPr>
          <p:nvPr userDrawn="1"/>
        </p:nvPicPr>
        <p:blipFill>
          <a:blip r:embed="rId3"/>
          <a:stretch>
            <a:fillRect/>
          </a:stretch>
        </p:blipFill>
        <p:spPr>
          <a:xfrm>
            <a:off x="6820535" y="0"/>
            <a:ext cx="5371465" cy="5399405"/>
          </a:xfrm>
          <a:prstGeom prst="rect">
            <a:avLst/>
          </a:prstGeom>
        </p:spPr>
      </p:pic>
      <p:sp>
        <p:nvSpPr>
          <p:cNvPr id="3" name="日期占位符 2"/>
          <p:cNvSpPr>
            <a:spLocks noGrp="1"/>
          </p:cNvSpPr>
          <p:nvPr>
            <p:ph type="dt" sz="half" idx="10"/>
          </p:nvPr>
        </p:nvSpPr>
        <p:spPr/>
        <p:txBody>
          <a:bodyPr/>
          <a:lstStyle/>
          <a:p>
            <a:fld id="{82F288E0-7875-42C4-84C8-98DBBD3BF4D2}" type="datetimeFigureOut">
              <a:rPr lang="zh-CN" altLang="en-US" smtClean="0"/>
              <a:t>2023/3/9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‹nr.›</a:t>
            </a:fld>
            <a:endParaRPr lang="zh-CN" altLang="en-US"/>
          </a:p>
        </p:txBody>
      </p:sp>
      <p:sp>
        <p:nvSpPr>
          <p:cNvPr id="2" name="直角三角形 1"/>
          <p:cNvSpPr/>
          <p:nvPr userDrawn="1"/>
        </p:nvSpPr>
        <p:spPr>
          <a:xfrm>
            <a:off x="-43180" y="973455"/>
            <a:ext cx="5970905" cy="5970905"/>
          </a:xfrm>
          <a:prstGeom prst="r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userDrawn="1"/>
        </p:nvSpPr>
        <p:spPr>
          <a:xfrm>
            <a:off x="-43180" y="5194300"/>
            <a:ext cx="1750060" cy="175006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userDrawn="1"/>
        </p:nvSpPr>
        <p:spPr>
          <a:xfrm rot="10800000">
            <a:off x="6510655" y="0"/>
            <a:ext cx="5681345" cy="5681345"/>
          </a:xfrm>
          <a:prstGeom prst="rtTriangle">
            <a:avLst/>
          </a:prstGeom>
          <a:solidFill>
            <a:srgbClr val="000944">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90678" y="-43815"/>
            <a:ext cx="3582201" cy="1284605"/>
          </a:xfrm>
          <a:prstGeom prst="rect">
            <a:avLst/>
          </a:prstGeom>
        </p:spPr>
      </p:pic>
      <p:sp>
        <p:nvSpPr>
          <p:cNvPr id="16" name="Title 1">
            <a:extLst>
              <a:ext uri="{FF2B5EF4-FFF2-40B4-BE49-F238E27FC236}">
                <a16:creationId xmlns:a16="http://schemas.microsoft.com/office/drawing/2014/main" id="{7C419C62-13C4-CF74-E374-F5D7D2E89C34}"/>
              </a:ext>
            </a:extLst>
          </p:cNvPr>
          <p:cNvSpPr>
            <a:spLocks noGrp="1"/>
          </p:cNvSpPr>
          <p:nvPr>
            <p:ph type="ctrTitle" hasCustomPrompt="1"/>
          </p:nvPr>
        </p:nvSpPr>
        <p:spPr>
          <a:xfrm>
            <a:off x="1416000" y="2392004"/>
            <a:ext cx="8280384" cy="770295"/>
          </a:xfrm>
        </p:spPr>
        <p:txBody>
          <a:bodyPr anchor="b">
            <a:noAutofit/>
          </a:bodyPr>
          <a:lstStyle>
            <a:lvl1pPr algn="l">
              <a:defRPr sz="4800" b="1">
                <a:solidFill>
                  <a:schemeClr val="bg1"/>
                </a:solidFill>
              </a:defRPr>
            </a:lvl1pPr>
          </a:lstStyle>
          <a:p>
            <a:r>
              <a:rPr lang="en-GB"/>
              <a:t>Title (Calibri – 48pt)</a:t>
            </a:r>
            <a:endParaRPr lang="en-US"/>
          </a:p>
        </p:txBody>
      </p:sp>
      <p:sp>
        <p:nvSpPr>
          <p:cNvPr id="17" name="Subtitle 2">
            <a:extLst>
              <a:ext uri="{FF2B5EF4-FFF2-40B4-BE49-F238E27FC236}">
                <a16:creationId xmlns:a16="http://schemas.microsoft.com/office/drawing/2014/main" id="{4DE183DC-EE9C-AC74-613F-E876667B7BA8}"/>
              </a:ext>
            </a:extLst>
          </p:cNvPr>
          <p:cNvSpPr>
            <a:spLocks noGrp="1"/>
          </p:cNvSpPr>
          <p:nvPr>
            <p:ph type="subTitle" idx="1" hasCustomPrompt="1"/>
          </p:nvPr>
        </p:nvSpPr>
        <p:spPr>
          <a:xfrm>
            <a:off x="1421116" y="3179405"/>
            <a:ext cx="6114884" cy="526443"/>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(Calibri - 32pt)</a:t>
            </a:r>
            <a:endParaRPr lang="en-US"/>
          </a:p>
        </p:txBody>
      </p:sp>
      <p:cxnSp>
        <p:nvCxnSpPr>
          <p:cNvPr id="22" name="Straight Connector 11">
            <a:extLst>
              <a:ext uri="{FF2B5EF4-FFF2-40B4-BE49-F238E27FC236}">
                <a16:creationId xmlns:a16="http://schemas.microsoft.com/office/drawing/2014/main" id="{65F1D44A-6FA4-1A16-4C23-E2E714719D41}"/>
              </a:ext>
            </a:extLst>
          </p:cNvPr>
          <p:cNvCxnSpPr/>
          <p:nvPr userDrawn="1"/>
        </p:nvCxnSpPr>
        <p:spPr>
          <a:xfrm flipV="1">
            <a:off x="1508125" y="2013585"/>
            <a:ext cx="847090" cy="14605"/>
          </a:xfrm>
          <a:prstGeom prst="line">
            <a:avLst/>
          </a:prstGeom>
          <a:ln w="44450">
            <a:solidFill>
              <a:srgbClr val="6AD1E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223569"/>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2023/3/9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‹nr.›</a:t>
            </a:fld>
            <a:endParaRPr lang="zh-CN" altLang="en-US"/>
          </a:p>
        </p:txBody>
      </p:sp>
      <p:sp>
        <p:nvSpPr>
          <p:cNvPr id="10" name="直角三角形 9"/>
          <p:cNvSpPr/>
          <p:nvPr userDrawn="1"/>
        </p:nvSpPr>
        <p:spPr>
          <a:xfrm rot="10800000">
            <a:off x="9238615" y="-14605"/>
            <a:ext cx="2965450" cy="1224280"/>
          </a:xfrm>
          <a:prstGeom prst="rtTriangle">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userDrawn="1"/>
        </p:nvSpPr>
        <p:spPr>
          <a:xfrm rot="10800000">
            <a:off x="10979785" y="-14605"/>
            <a:ext cx="1224280" cy="1224280"/>
          </a:xfrm>
          <a:prstGeom prst="rtTriangl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BIPO_LOGO_full-colo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3940" y="6336030"/>
            <a:ext cx="662940" cy="229235"/>
          </a:xfrm>
          <a:prstGeom prst="rect">
            <a:avLst/>
          </a:prstGeom>
        </p:spPr>
      </p:pic>
      <p:sp>
        <p:nvSpPr>
          <p:cNvPr id="13" name="Title 1">
            <a:extLst>
              <a:ext uri="{FF2B5EF4-FFF2-40B4-BE49-F238E27FC236}">
                <a16:creationId xmlns:a16="http://schemas.microsoft.com/office/drawing/2014/main" id="{96D62F52-CD1E-5408-F32B-C39D8A950EBB}"/>
              </a:ext>
            </a:extLst>
          </p:cNvPr>
          <p:cNvSpPr>
            <a:spLocks noGrp="1"/>
          </p:cNvSpPr>
          <p:nvPr>
            <p:ph type="ctrTitle" hasCustomPrompt="1"/>
          </p:nvPr>
        </p:nvSpPr>
        <p:spPr>
          <a:xfrm>
            <a:off x="496657" y="597534"/>
            <a:ext cx="4165996" cy="770295"/>
          </a:xfrm>
        </p:spPr>
        <p:txBody>
          <a:bodyPr anchor="b">
            <a:noAutofit/>
          </a:bodyPr>
          <a:lstStyle>
            <a:lvl1pPr algn="l">
              <a:defRPr sz="3600" b="1">
                <a:solidFill>
                  <a:schemeClr val="tx1"/>
                </a:solidFill>
                <a:latin typeface="+mn-lt"/>
              </a:defRPr>
            </a:lvl1pPr>
          </a:lstStyle>
          <a:p>
            <a:r>
              <a:rPr lang="en-GB"/>
              <a:t>Title (Calibri – 36 </a:t>
            </a:r>
            <a:r>
              <a:rPr lang="en-GB" err="1"/>
              <a:t>pt</a:t>
            </a:r>
            <a:r>
              <a:rPr lang="en-GB"/>
              <a:t>)</a:t>
            </a:r>
            <a:endParaRPr lang="en-US"/>
          </a:p>
        </p:txBody>
      </p:sp>
    </p:spTree>
    <p:extLst>
      <p:ext uri="{BB962C8B-B14F-4D97-AF65-F5344CB8AC3E}">
        <p14:creationId xmlns:p14="http://schemas.microsoft.com/office/powerpoint/2010/main" val="670604724"/>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2_仅标题">
    <p:bg>
      <p:bgPr>
        <a:gradFill>
          <a:gsLst>
            <a:gs pos="0">
              <a:srgbClr val="0E1A5A"/>
            </a:gs>
            <a:gs pos="100000">
              <a:srgbClr val="000944"/>
            </a:gs>
          </a:gsLst>
          <a:lin ang="5400000" scaled="0"/>
        </a:gra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82F288E0-7875-42C4-84C8-98DBBD3BF4D2}" type="datetimeFigureOut">
              <a:rPr lang="zh-CN" altLang="en-US" smtClean="0"/>
              <a:t>2023/3/9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‹nr.›</a:t>
            </a:fld>
            <a:endParaRPr lang="zh-CN" altLang="en-US"/>
          </a:p>
        </p:txBody>
      </p:sp>
      <p:sp>
        <p:nvSpPr>
          <p:cNvPr id="9" name="标题 8"/>
          <p:cNvSpPr>
            <a:spLocks noGrp="1"/>
          </p:cNvSpPr>
          <p:nvPr>
            <p:ph type="title" hasCustomPrompt="1"/>
          </p:nvPr>
        </p:nvSpPr>
        <p:spPr>
          <a:xfrm>
            <a:off x="584862" y="458470"/>
            <a:ext cx="10516088" cy="551815"/>
          </a:xfrm>
        </p:spPr>
        <p:txBody>
          <a:bodyPr>
            <a:noAutofit/>
          </a:bodyPr>
          <a:lstStyle>
            <a:lvl1pPr>
              <a:defRPr sz="3600" b="1">
                <a:solidFill>
                  <a:schemeClr val="bg1"/>
                </a:solidFill>
                <a:latin typeface="+mn-lt"/>
                <a:cs typeface="+mn-lt"/>
              </a:defRPr>
            </a:lvl1pPr>
          </a:lstStyle>
          <a:p>
            <a:r>
              <a:rPr lang="en-GB">
                <a:sym typeface="+mn-ea"/>
              </a:rPr>
              <a:t>Click to edit title style</a:t>
            </a:r>
            <a:endParaRPr lang="en-GB" altLang="en-US">
              <a:sym typeface="+mn-ea"/>
            </a:endParaRPr>
          </a:p>
        </p:txBody>
      </p:sp>
      <p:pic>
        <p:nvPicPr>
          <p:cNvPr id="7" name="图片 6" descr="BIPO_LOGO_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3940" y="6337300"/>
            <a:ext cx="668020" cy="231140"/>
          </a:xfrm>
          <a:prstGeom prst="rect">
            <a:avLst/>
          </a:prstGeom>
        </p:spPr>
      </p:pic>
      <p:sp>
        <p:nvSpPr>
          <p:cNvPr id="10" name="直角三角形 9"/>
          <p:cNvSpPr/>
          <p:nvPr userDrawn="1"/>
        </p:nvSpPr>
        <p:spPr>
          <a:xfrm rot="10800000">
            <a:off x="9238615" y="-14605"/>
            <a:ext cx="2965450" cy="1224280"/>
          </a:xfrm>
          <a:prstGeom prst="rtTriangle">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userDrawn="1"/>
        </p:nvSpPr>
        <p:spPr>
          <a:xfrm rot="10800000">
            <a:off x="10979785" y="-14605"/>
            <a:ext cx="1224280" cy="1224280"/>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4222768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2023/3/9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‹nr.›</a:t>
            </a:fld>
            <a:endParaRPr lang="zh-CN" altLang="en-US"/>
          </a:p>
        </p:txBody>
      </p:sp>
      <p:sp>
        <p:nvSpPr>
          <p:cNvPr id="10" name="直角三角形 9"/>
          <p:cNvSpPr/>
          <p:nvPr userDrawn="1"/>
        </p:nvSpPr>
        <p:spPr>
          <a:xfrm rot="10800000">
            <a:off x="9238615" y="-14605"/>
            <a:ext cx="2965450" cy="1224280"/>
          </a:xfrm>
          <a:prstGeom prst="rtTriangle">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userDrawn="1"/>
        </p:nvSpPr>
        <p:spPr>
          <a:xfrm rot="10800000">
            <a:off x="10979785" y="-14605"/>
            <a:ext cx="1224280" cy="1224280"/>
          </a:xfrm>
          <a:prstGeom prst="rtTriangl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BIPO_LOGO_full-color"/>
          <p:cNvPicPr>
            <a:picLocks noChangeAspect="1"/>
          </p:cNvPicPr>
          <p:nvPr userDrawn="1"/>
        </p:nvPicPr>
        <p:blipFill>
          <a:blip r:embed="rId2"/>
          <a:stretch>
            <a:fillRect/>
          </a:stretch>
        </p:blipFill>
        <p:spPr>
          <a:xfrm>
            <a:off x="11203940" y="6336030"/>
            <a:ext cx="662940" cy="229235"/>
          </a:xfrm>
          <a:prstGeom prst="rect">
            <a:avLst/>
          </a:prstGeom>
        </p:spPr>
      </p:pic>
      <p:sp>
        <p:nvSpPr>
          <p:cNvPr id="13" name="Title 1">
            <a:extLst>
              <a:ext uri="{FF2B5EF4-FFF2-40B4-BE49-F238E27FC236}">
                <a16:creationId xmlns:a16="http://schemas.microsoft.com/office/drawing/2014/main" id="{96D62F52-CD1E-5408-F32B-C39D8A950EBB}"/>
              </a:ext>
            </a:extLst>
          </p:cNvPr>
          <p:cNvSpPr>
            <a:spLocks noGrp="1"/>
          </p:cNvSpPr>
          <p:nvPr>
            <p:ph type="ctrTitle" hasCustomPrompt="1"/>
          </p:nvPr>
        </p:nvSpPr>
        <p:spPr>
          <a:xfrm>
            <a:off x="496657" y="597534"/>
            <a:ext cx="4165996" cy="770295"/>
          </a:xfrm>
        </p:spPr>
        <p:txBody>
          <a:bodyPr anchor="b">
            <a:noAutofit/>
          </a:bodyPr>
          <a:lstStyle>
            <a:lvl1pPr algn="l">
              <a:defRPr sz="3600" b="1">
                <a:solidFill>
                  <a:schemeClr val="tx1"/>
                </a:solidFill>
                <a:latin typeface="+mn-lt"/>
              </a:defRPr>
            </a:lvl1pPr>
          </a:lstStyle>
          <a:p>
            <a:r>
              <a:rPr lang="en-GB"/>
              <a:t>Title (Calibri – 36 </a:t>
            </a:r>
            <a:r>
              <a:rPr lang="en-GB" err="1"/>
              <a:t>pt</a:t>
            </a:r>
            <a:r>
              <a:rPr lang="en-GB"/>
              <a:t>)</a:t>
            </a:r>
            <a:endParaRPr lang="en-US"/>
          </a:p>
        </p:txBody>
      </p:sp>
    </p:spTree>
    <p:extLst>
      <p:ext uri="{BB962C8B-B14F-4D97-AF65-F5344CB8AC3E}">
        <p14:creationId xmlns:p14="http://schemas.microsoft.com/office/powerpoint/2010/main" val="1723251390"/>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2023/3/9</a:t>
            </a:fld>
            <a:endParaRPr lang="zh-CN" altLang="en-US"/>
          </a:p>
        </p:txBody>
      </p:sp>
      <p:sp>
        <p:nvSpPr>
          <p:cNvPr id="5" name="页脚占位符 4"/>
          <p:cNvSpPr>
            <a:spLocks noGrp="1"/>
          </p:cNvSpPr>
          <p:nvPr>
            <p:ph type="ftr" sz="quarter" idx="11"/>
          </p:nvPr>
        </p:nvSpPr>
        <p:spPr/>
        <p:txBody>
          <a:bodyPr/>
          <a:lstStyle/>
          <a:p>
            <a:endParaRPr lang="zh-CN" altLang="en-US"/>
          </a:p>
        </p:txBody>
      </p:sp>
      <p:pic>
        <p:nvPicPr>
          <p:cNvPr id="7" name="图片 6" descr="BIPO_LOGO_full-colo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3940" y="6336030"/>
            <a:ext cx="662940" cy="229235"/>
          </a:xfrm>
          <a:prstGeom prst="rect">
            <a:avLst/>
          </a:prstGeom>
        </p:spPr>
      </p:pic>
      <p:sp>
        <p:nvSpPr>
          <p:cNvPr id="8" name="Title 1">
            <a:extLst>
              <a:ext uri="{FF2B5EF4-FFF2-40B4-BE49-F238E27FC236}">
                <a16:creationId xmlns:a16="http://schemas.microsoft.com/office/drawing/2014/main" id="{C7856C27-029D-3FCE-ED73-8BF00B94B4AC}"/>
              </a:ext>
            </a:extLst>
          </p:cNvPr>
          <p:cNvSpPr>
            <a:spLocks noGrp="1"/>
          </p:cNvSpPr>
          <p:nvPr>
            <p:ph type="ctrTitle" hasCustomPrompt="1"/>
          </p:nvPr>
        </p:nvSpPr>
        <p:spPr>
          <a:xfrm>
            <a:off x="496657" y="597534"/>
            <a:ext cx="4165996" cy="770295"/>
          </a:xfrm>
        </p:spPr>
        <p:txBody>
          <a:bodyPr anchor="b">
            <a:noAutofit/>
          </a:bodyPr>
          <a:lstStyle>
            <a:lvl1pPr algn="l">
              <a:defRPr sz="3600" b="1">
                <a:solidFill>
                  <a:schemeClr val="tx1"/>
                </a:solidFill>
                <a:latin typeface="+mn-lt"/>
              </a:defRPr>
            </a:lvl1pPr>
          </a:lstStyle>
          <a:p>
            <a:r>
              <a:rPr lang="en-GB"/>
              <a:t>Title (Calibri – 36 </a:t>
            </a:r>
            <a:r>
              <a:rPr lang="en-GB" err="1"/>
              <a:t>pt</a:t>
            </a:r>
            <a:r>
              <a:rPr lang="en-GB"/>
              <a:t>)</a:t>
            </a:r>
            <a:endParaRPr lang="en-US"/>
          </a:p>
        </p:txBody>
      </p:sp>
    </p:spTree>
    <p:extLst>
      <p:ext uri="{BB962C8B-B14F-4D97-AF65-F5344CB8AC3E}">
        <p14:creationId xmlns:p14="http://schemas.microsoft.com/office/powerpoint/2010/main" val="730173928"/>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82F288E0-7875-42C4-84C8-98DBBD3BF4D2}" type="datetimeFigureOut">
              <a:rPr lang="zh-CN" altLang="en-US" smtClean="0"/>
              <a:t>2023/3/9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‹nr.›</a:t>
            </a:fld>
            <a:endParaRPr lang="zh-CN" altLang="en-US"/>
          </a:p>
        </p:txBody>
      </p:sp>
      <p:sp>
        <p:nvSpPr>
          <p:cNvPr id="8" name="Freeform: Shape 2"/>
          <p:cNvSpPr/>
          <p:nvPr userDrawn="1"/>
        </p:nvSpPr>
        <p:spPr>
          <a:xfrm>
            <a:off x="1" y="-177023"/>
            <a:ext cx="12190412" cy="4292734"/>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gradFill flip="none" rotWithShape="1">
            <a:gsLst>
              <a:gs pos="0">
                <a:schemeClr val="accent1"/>
              </a:gs>
              <a:gs pos="100000">
                <a:srgbClr val="000944"/>
              </a:gs>
            </a:gsLst>
            <a:lin ang="4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0" name="图片 9" descr="BIPO_LOGO_full-colo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3940" y="6336030"/>
            <a:ext cx="662940" cy="229235"/>
          </a:xfrm>
          <a:prstGeom prst="rect">
            <a:avLst/>
          </a:prstGeom>
        </p:spPr>
      </p:pic>
    </p:spTree>
    <p:extLst>
      <p:ext uri="{BB962C8B-B14F-4D97-AF65-F5344CB8AC3E}">
        <p14:creationId xmlns:p14="http://schemas.microsoft.com/office/powerpoint/2010/main" val="1883099646"/>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6_仅标题">
    <p:bg>
      <p:bgPr>
        <a:solidFill>
          <a:srgbClr val="000944"/>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82F288E0-7875-42C4-84C8-98DBBD3BF4D2}" type="datetimeFigureOut">
              <a:rPr lang="zh-CN" altLang="en-US" smtClean="0"/>
              <a:t>2023/3/9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‹nr.›</a:t>
            </a:fld>
            <a:endParaRPr lang="zh-CN" altLang="en-US"/>
          </a:p>
        </p:txBody>
      </p:sp>
      <p:pic>
        <p:nvPicPr>
          <p:cNvPr id="7" name="图片 6" descr="BIPO_LOGO_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3940" y="6337300"/>
            <a:ext cx="668020" cy="231140"/>
          </a:xfrm>
          <a:prstGeom prst="rect">
            <a:avLst/>
          </a:prstGeom>
        </p:spPr>
      </p:pic>
      <p:sp>
        <p:nvSpPr>
          <p:cNvPr id="10" name="直角三角形 9"/>
          <p:cNvSpPr/>
          <p:nvPr userDrawn="1"/>
        </p:nvSpPr>
        <p:spPr>
          <a:xfrm rot="10800000">
            <a:off x="9238615" y="-14605"/>
            <a:ext cx="2965450" cy="1224280"/>
          </a:xfrm>
          <a:prstGeom prst="rtTriangle">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userDrawn="1"/>
        </p:nvSpPr>
        <p:spPr>
          <a:xfrm rot="10800000">
            <a:off x="10979785" y="-14605"/>
            <a:ext cx="1224280" cy="1224280"/>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70959480"/>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3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82F288E0-7875-42C4-84C8-98DBBD3BF4D2}" type="datetimeFigureOut">
              <a:rPr lang="zh-CN" altLang="en-US" smtClean="0"/>
              <a:t>2023/3/9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‹nr.›</a:t>
            </a:fld>
            <a:endParaRPr lang="zh-CN" altLang="en-US"/>
          </a:p>
        </p:txBody>
      </p:sp>
      <p:sp>
        <p:nvSpPr>
          <p:cNvPr id="8" name="Freeform: Shape 2"/>
          <p:cNvSpPr/>
          <p:nvPr userDrawn="1"/>
        </p:nvSpPr>
        <p:spPr>
          <a:xfrm>
            <a:off x="1" y="-177023"/>
            <a:ext cx="12190412" cy="4292734"/>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gradFill flip="none" rotWithShape="1">
            <a:gsLst>
              <a:gs pos="0">
                <a:schemeClr val="accent1"/>
              </a:gs>
              <a:gs pos="100000">
                <a:srgbClr val="000944"/>
              </a:gs>
            </a:gsLst>
            <a:lin ang="4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图片 3" descr="BIPO_LOGO_full-colo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3940" y="6336030"/>
            <a:ext cx="662940" cy="229235"/>
          </a:xfrm>
          <a:prstGeom prst="rect">
            <a:avLst/>
          </a:prstGeom>
        </p:spPr>
      </p:pic>
    </p:spTree>
    <p:extLst>
      <p:ext uri="{BB962C8B-B14F-4D97-AF65-F5344CB8AC3E}">
        <p14:creationId xmlns:p14="http://schemas.microsoft.com/office/powerpoint/2010/main" val="2062965426"/>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4_仅标题">
    <p:bg>
      <p:bgPr>
        <a:solidFill>
          <a:srgbClr val="000944"/>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82F288E0-7875-42C4-84C8-98DBBD3BF4D2}" type="datetimeFigureOut">
              <a:rPr lang="zh-CN" altLang="en-US" smtClean="0"/>
              <a:t>2023/3/9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‹nr.›</a:t>
            </a:fld>
            <a:endParaRPr lang="zh-CN" altLang="en-US"/>
          </a:p>
        </p:txBody>
      </p:sp>
      <p:sp>
        <p:nvSpPr>
          <p:cNvPr id="9" name="标题 8"/>
          <p:cNvSpPr>
            <a:spLocks noGrp="1"/>
          </p:cNvSpPr>
          <p:nvPr>
            <p:ph type="title" hasCustomPrompt="1"/>
          </p:nvPr>
        </p:nvSpPr>
        <p:spPr>
          <a:xfrm>
            <a:off x="584862" y="458470"/>
            <a:ext cx="10516088" cy="551815"/>
          </a:xfrm>
        </p:spPr>
        <p:txBody>
          <a:bodyPr>
            <a:noAutofit/>
          </a:bodyPr>
          <a:lstStyle>
            <a:lvl1pPr>
              <a:defRPr sz="3600" b="1">
                <a:solidFill>
                  <a:schemeClr val="bg1"/>
                </a:solidFill>
                <a:latin typeface="+mn-lt"/>
                <a:cs typeface="+mn-lt"/>
              </a:defRPr>
            </a:lvl1pPr>
          </a:lstStyle>
          <a:p>
            <a:r>
              <a:rPr lang="en-GB">
                <a:sym typeface="+mn-ea"/>
              </a:rPr>
              <a:t>Click to edit title style</a:t>
            </a:r>
            <a:endParaRPr lang="en-GB" altLang="en-US">
              <a:sym typeface="+mn-ea"/>
            </a:endParaRPr>
          </a:p>
        </p:txBody>
      </p:sp>
      <p:pic>
        <p:nvPicPr>
          <p:cNvPr id="7" name="图片 6" descr="BIPO_LOGO_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3940" y="6337300"/>
            <a:ext cx="668020" cy="231140"/>
          </a:xfrm>
          <a:prstGeom prst="rect">
            <a:avLst/>
          </a:prstGeom>
        </p:spPr>
      </p:pic>
      <p:sp>
        <p:nvSpPr>
          <p:cNvPr id="10" name="直角三角形 9"/>
          <p:cNvSpPr/>
          <p:nvPr userDrawn="1"/>
        </p:nvSpPr>
        <p:spPr>
          <a:xfrm rot="10800000">
            <a:off x="9238615" y="-14605"/>
            <a:ext cx="2965450" cy="1224280"/>
          </a:xfrm>
          <a:prstGeom prst="rtTriangle">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userDrawn="1"/>
        </p:nvSpPr>
        <p:spPr>
          <a:xfrm rot="10800000">
            <a:off x="10979785" y="-14605"/>
            <a:ext cx="1224280" cy="1224280"/>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2814320" y="2473960"/>
            <a:ext cx="7702550" cy="7702550"/>
            <a:chOff x="-134" y="3461"/>
            <a:chExt cx="12130" cy="12130"/>
          </a:xfrm>
        </p:grpSpPr>
        <p:sp>
          <p:nvSpPr>
            <p:cNvPr id="71" name="椭圆 70"/>
            <p:cNvSpPr/>
            <p:nvPr/>
          </p:nvSpPr>
          <p:spPr>
            <a:xfrm>
              <a:off x="-134" y="3461"/>
              <a:ext cx="12131" cy="12131"/>
            </a:xfrm>
            <a:prstGeom prst="ellipse">
              <a:avLst/>
            </a:prstGeom>
            <a:solidFill>
              <a:srgbClr val="3060AC">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3" name="椭圆 72"/>
            <p:cNvSpPr/>
            <p:nvPr/>
          </p:nvSpPr>
          <p:spPr>
            <a:xfrm>
              <a:off x="1323" y="4918"/>
              <a:ext cx="9218" cy="9218"/>
            </a:xfrm>
            <a:prstGeom prst="ellipse">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4" name="椭圆 73"/>
            <p:cNvSpPr/>
            <p:nvPr/>
          </p:nvSpPr>
          <p:spPr>
            <a:xfrm>
              <a:off x="2434" y="6029"/>
              <a:ext cx="6997" cy="6997"/>
            </a:xfrm>
            <a:prstGeom prst="ellipse">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extLst>
      <p:ext uri="{BB962C8B-B14F-4D97-AF65-F5344CB8AC3E}">
        <p14:creationId xmlns:p14="http://schemas.microsoft.com/office/powerpoint/2010/main" val="1187712925"/>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sp>
        <p:nvSpPr>
          <p:cNvPr id="8" name="Freeform: Shape 2"/>
          <p:cNvSpPr/>
          <p:nvPr userDrawn="1"/>
        </p:nvSpPr>
        <p:spPr>
          <a:xfrm flipH="1">
            <a:off x="0" y="0"/>
            <a:ext cx="12190412" cy="4292734"/>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gradFill flip="none" rotWithShape="1">
            <a:gsLst>
              <a:gs pos="0">
                <a:schemeClr val="accent1"/>
              </a:gs>
              <a:gs pos="100000">
                <a:srgbClr val="000944"/>
              </a:gs>
            </a:gsLst>
            <a:lin ang="4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日期占位符 4"/>
          <p:cNvSpPr>
            <a:spLocks noGrp="1"/>
          </p:cNvSpPr>
          <p:nvPr>
            <p:ph type="dt" sz="half" idx="10"/>
          </p:nvPr>
        </p:nvSpPr>
        <p:spPr/>
        <p:txBody>
          <a:bodyPr/>
          <a:lstStyle/>
          <a:p>
            <a:fld id="{82F288E0-7875-42C4-84C8-98DBBD3BF4D2}" type="datetimeFigureOut">
              <a:rPr lang="zh-CN" altLang="en-US" smtClean="0"/>
              <a:t>2023/3/9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‹nr.›</a:t>
            </a:fld>
            <a:endParaRPr lang="zh-CN" altLang="en-US"/>
          </a:p>
        </p:txBody>
      </p:sp>
      <p:pic>
        <p:nvPicPr>
          <p:cNvPr id="2" name="图片 1" descr="BIPO_LOGO_full-colo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3940" y="6336030"/>
            <a:ext cx="662940" cy="229235"/>
          </a:xfrm>
          <a:prstGeom prst="rect">
            <a:avLst/>
          </a:prstGeom>
        </p:spPr>
      </p:pic>
    </p:spTree>
    <p:extLst>
      <p:ext uri="{BB962C8B-B14F-4D97-AF65-F5344CB8AC3E}">
        <p14:creationId xmlns:p14="http://schemas.microsoft.com/office/powerpoint/2010/main" val="2905447388"/>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5_仅标题">
    <p:bg>
      <p:bgPr>
        <a:solidFill>
          <a:srgbClr val="000944"/>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82F288E0-7875-42C4-84C8-98DBBD3BF4D2}" type="datetimeFigureOut">
              <a:rPr lang="zh-CN" altLang="en-US" smtClean="0"/>
              <a:t>2023/3/9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‹nr.›</a:t>
            </a:fld>
            <a:endParaRPr lang="zh-CN" altLang="en-US"/>
          </a:p>
        </p:txBody>
      </p:sp>
      <p:pic>
        <p:nvPicPr>
          <p:cNvPr id="7" name="图片 6" descr="BIPO_LOGO_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3940" y="6337300"/>
            <a:ext cx="668020" cy="231140"/>
          </a:xfrm>
          <a:prstGeom prst="rect">
            <a:avLst/>
          </a:prstGeom>
        </p:spPr>
      </p:pic>
      <p:sp>
        <p:nvSpPr>
          <p:cNvPr id="10" name="直角三角形 9"/>
          <p:cNvSpPr/>
          <p:nvPr userDrawn="1"/>
        </p:nvSpPr>
        <p:spPr>
          <a:xfrm rot="10800000">
            <a:off x="9238615" y="-14605"/>
            <a:ext cx="2965450" cy="1224280"/>
          </a:xfrm>
          <a:prstGeom prst="rtTriangle">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userDrawn="1"/>
        </p:nvSpPr>
        <p:spPr>
          <a:xfrm rot="10800000">
            <a:off x="10979785" y="-14605"/>
            <a:ext cx="1224280" cy="1224280"/>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userDrawn="1"/>
        </p:nvGrpSpPr>
        <p:grpSpPr>
          <a:xfrm>
            <a:off x="5026660" y="2754630"/>
            <a:ext cx="7702550" cy="7702550"/>
            <a:chOff x="-86" y="3059"/>
            <a:chExt cx="10208" cy="10208"/>
          </a:xfrm>
        </p:grpSpPr>
        <p:sp>
          <p:nvSpPr>
            <p:cNvPr id="14" name="椭圆 13"/>
            <p:cNvSpPr/>
            <p:nvPr/>
          </p:nvSpPr>
          <p:spPr>
            <a:xfrm>
              <a:off x="-86" y="3059"/>
              <a:ext cx="10209" cy="10209"/>
            </a:xfrm>
            <a:prstGeom prst="ellipse">
              <a:avLst/>
            </a:prstGeom>
            <a:solidFill>
              <a:srgbClr val="3060AC">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椭圆 14"/>
            <p:cNvSpPr/>
            <p:nvPr/>
          </p:nvSpPr>
          <p:spPr>
            <a:xfrm>
              <a:off x="1140" y="4285"/>
              <a:ext cx="7757" cy="7757"/>
            </a:xfrm>
            <a:prstGeom prst="ellipse">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6" name="椭圆 15"/>
            <p:cNvSpPr/>
            <p:nvPr/>
          </p:nvSpPr>
          <p:spPr>
            <a:xfrm>
              <a:off x="2075" y="5220"/>
              <a:ext cx="5888" cy="5888"/>
            </a:xfrm>
            <a:prstGeom prst="ellipse">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extLst>
      <p:ext uri="{BB962C8B-B14F-4D97-AF65-F5344CB8AC3E}">
        <p14:creationId xmlns:p14="http://schemas.microsoft.com/office/powerpoint/2010/main" val="2234596158"/>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bg>
      <p:bgPr>
        <a:gradFill>
          <a:gsLst>
            <a:gs pos="0">
              <a:srgbClr val="0E1A5A"/>
            </a:gs>
            <a:gs pos="100000">
              <a:srgbClr val="000944"/>
            </a:gs>
          </a:gsLst>
          <a:lin ang="5400000" scaled="0"/>
        </a:gradFill>
        <a:effectLst/>
      </p:bgPr>
    </p:bg>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82F288E0-7875-42C4-84C8-98DBBD3BF4D2}" type="datetimeFigureOut">
              <a:rPr lang="zh-CN" altLang="en-US" smtClean="0"/>
              <a:t>2023/3/9</a:t>
            </a:fld>
            <a:endParaRPr lang="zh-CN" altLang="en-US"/>
          </a:p>
        </p:txBody>
      </p:sp>
      <p:sp>
        <p:nvSpPr>
          <p:cNvPr id="8" name="页脚占位符 7"/>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354200397"/>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84862" y="458470"/>
            <a:ext cx="10516088" cy="551815"/>
          </a:xfrm>
        </p:spPr>
        <p:txBody>
          <a:bodyPr>
            <a:noAutofit/>
          </a:bodyPr>
          <a:lstStyle>
            <a:lvl1pPr>
              <a:defRPr sz="3600" b="1">
                <a:solidFill>
                  <a:schemeClr val="bg2">
                    <a:lumMod val="25000"/>
                  </a:schemeClr>
                </a:solidFill>
                <a:latin typeface="+mn-lt"/>
                <a:cs typeface="+mn-lt"/>
              </a:defRPr>
            </a:lvl1pPr>
          </a:lstStyle>
          <a:p>
            <a:r>
              <a:rPr lang="en-GB">
                <a:sym typeface="+mn-ea"/>
              </a:rPr>
              <a:t>Click to edit title style</a:t>
            </a:r>
            <a:endParaRPr lang="en-GB" altLang="en-US">
              <a:sym typeface="+mn-ea"/>
            </a:endParaRPr>
          </a:p>
        </p:txBody>
      </p:sp>
      <p:sp>
        <p:nvSpPr>
          <p:cNvPr id="3" name="日期占位符 2"/>
          <p:cNvSpPr>
            <a:spLocks noGrp="1"/>
          </p:cNvSpPr>
          <p:nvPr>
            <p:ph type="dt" sz="half" idx="10"/>
          </p:nvPr>
        </p:nvSpPr>
        <p:spPr/>
        <p:txBody>
          <a:bodyPr/>
          <a:lstStyle/>
          <a:p>
            <a:fld id="{82F288E0-7875-42C4-84C8-98DBBD3BF4D2}" type="datetimeFigureOut">
              <a:rPr lang="zh-CN" altLang="en-US" smtClean="0"/>
              <a:t>2023/3/9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‹nr.›</a:t>
            </a:fld>
            <a:endParaRPr lang="zh-CN" altLang="en-US"/>
          </a:p>
        </p:txBody>
      </p:sp>
      <p:sp>
        <p:nvSpPr>
          <p:cNvPr id="7" name="矩形 6"/>
          <p:cNvSpPr/>
          <p:nvPr userDrawn="1"/>
        </p:nvSpPr>
        <p:spPr bwMode="auto">
          <a:xfrm>
            <a:off x="0" y="459819"/>
            <a:ext cx="179117" cy="442431"/>
          </a:xfrm>
          <a:prstGeom prst="rect">
            <a:avLst/>
          </a:prstGeom>
          <a:solidFill>
            <a:srgbClr val="FFC000"/>
          </a:solidFill>
          <a:ln>
            <a:noFill/>
          </a:ln>
        </p:spPr>
        <p:style>
          <a:lnRef idx="2">
            <a:schemeClr val="dk1"/>
          </a:lnRef>
          <a:fillRef idx="1">
            <a:schemeClr val="lt1"/>
          </a:fillRef>
          <a:effectRef idx="0">
            <a:schemeClr val="dk1"/>
          </a:effectRef>
          <a:fontRef idx="minor">
            <a:schemeClr val="dk1"/>
          </a:fontRef>
        </p:style>
        <p:txBody>
          <a:bodyPr wrap="square" lIns="91435" tIns="45717" rIns="91435" bIns="45717" rtlCol="0" anchor="ctr">
            <a:normAutofit/>
          </a:bodyPr>
          <a:lstStyle/>
          <a:p>
            <a:pPr algn="ctr"/>
            <a:endParaRPr lang="zh-CN" altLang="en-US">
              <a:solidFill>
                <a:schemeClr val="accent1"/>
              </a:solidFill>
              <a:latin typeface="Arial" panose="020B0604020202090204" pitchFamily="34" charset="0"/>
              <a:ea typeface="楷体" panose="02010609060101010101" pitchFamily="49" charset="-122"/>
              <a:cs typeface="Arial" panose="020B0604020202090204" pitchFamily="34" charset="0"/>
            </a:endParaRPr>
          </a:p>
        </p:txBody>
      </p:sp>
      <p:pic>
        <p:nvPicPr>
          <p:cNvPr id="8" name="图片 8" descr="BIPO_LOGO_full-color">
            <a:extLst>
              <a:ext uri="{FF2B5EF4-FFF2-40B4-BE49-F238E27FC236}">
                <a16:creationId xmlns:a16="http://schemas.microsoft.com/office/drawing/2014/main" id="{BFFEEFD2-CC56-683D-CAF8-06575CDDDC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3940" y="6336030"/>
            <a:ext cx="662305" cy="229235"/>
          </a:xfrm>
          <a:prstGeom prst="rect">
            <a:avLst/>
          </a:prstGeom>
        </p:spPr>
      </p:pic>
    </p:spTree>
    <p:extLst>
      <p:ext uri="{BB962C8B-B14F-4D97-AF65-F5344CB8AC3E}">
        <p14:creationId xmlns:p14="http://schemas.microsoft.com/office/powerpoint/2010/main" val="14442950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90504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2_仅标题">
    <p:bg>
      <p:bgPr>
        <a:gradFill>
          <a:gsLst>
            <a:gs pos="0">
              <a:srgbClr val="0E1A5A"/>
            </a:gs>
            <a:gs pos="100000">
              <a:srgbClr val="000944"/>
            </a:gs>
          </a:gsLst>
          <a:lin ang="5400000" scaled="0"/>
        </a:gra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82F288E0-7875-42C4-84C8-98DBBD3BF4D2}" type="datetimeFigureOut">
              <a:rPr lang="zh-CN" altLang="en-US" smtClean="0"/>
              <a:t>2023/3/9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‹nr.›</a:t>
            </a:fld>
            <a:endParaRPr lang="zh-CN" altLang="en-US"/>
          </a:p>
        </p:txBody>
      </p:sp>
      <p:sp>
        <p:nvSpPr>
          <p:cNvPr id="9" name="标题 8"/>
          <p:cNvSpPr>
            <a:spLocks noGrp="1"/>
          </p:cNvSpPr>
          <p:nvPr>
            <p:ph type="title" hasCustomPrompt="1"/>
          </p:nvPr>
        </p:nvSpPr>
        <p:spPr>
          <a:xfrm>
            <a:off x="584862" y="458470"/>
            <a:ext cx="10516088" cy="551815"/>
          </a:xfrm>
        </p:spPr>
        <p:txBody>
          <a:bodyPr>
            <a:noAutofit/>
          </a:bodyPr>
          <a:lstStyle>
            <a:lvl1pPr>
              <a:defRPr sz="3600" b="1">
                <a:solidFill>
                  <a:schemeClr val="bg1"/>
                </a:solidFill>
                <a:latin typeface="+mn-lt"/>
                <a:cs typeface="+mn-lt"/>
              </a:defRPr>
            </a:lvl1pPr>
          </a:lstStyle>
          <a:p>
            <a:r>
              <a:rPr lang="en-GB">
                <a:sym typeface="+mn-ea"/>
              </a:rPr>
              <a:t>Click to edit title style</a:t>
            </a:r>
            <a:endParaRPr lang="en-GB" altLang="en-US">
              <a:sym typeface="+mn-ea"/>
            </a:endParaRPr>
          </a:p>
        </p:txBody>
      </p:sp>
      <p:pic>
        <p:nvPicPr>
          <p:cNvPr id="7" name="图片 6" descr="BIPO_LOGO_white"/>
          <p:cNvPicPr>
            <a:picLocks noChangeAspect="1"/>
          </p:cNvPicPr>
          <p:nvPr userDrawn="1"/>
        </p:nvPicPr>
        <p:blipFill>
          <a:blip r:embed="rId2"/>
          <a:stretch>
            <a:fillRect/>
          </a:stretch>
        </p:blipFill>
        <p:spPr>
          <a:xfrm>
            <a:off x="11203940" y="6337300"/>
            <a:ext cx="668020" cy="231140"/>
          </a:xfrm>
          <a:prstGeom prst="rect">
            <a:avLst/>
          </a:prstGeom>
        </p:spPr>
      </p:pic>
      <p:sp>
        <p:nvSpPr>
          <p:cNvPr id="10" name="直角三角形 9"/>
          <p:cNvSpPr/>
          <p:nvPr userDrawn="1"/>
        </p:nvSpPr>
        <p:spPr>
          <a:xfrm rot="10800000">
            <a:off x="9238615" y="-14605"/>
            <a:ext cx="2965450" cy="1224280"/>
          </a:xfrm>
          <a:prstGeom prst="rtTriangle">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userDrawn="1"/>
        </p:nvSpPr>
        <p:spPr>
          <a:xfrm rot="10800000">
            <a:off x="10979785" y="-14605"/>
            <a:ext cx="1224280" cy="1224280"/>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24078573"/>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65144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339528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47362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68053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48454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272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893819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643705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0"/>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8764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3912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2023/3/9</a:t>
            </a:fld>
            <a:endParaRPr lang="zh-CN" altLang="en-US"/>
          </a:p>
        </p:txBody>
      </p:sp>
      <p:sp>
        <p:nvSpPr>
          <p:cNvPr id="5" name="页脚占位符 4"/>
          <p:cNvSpPr>
            <a:spLocks noGrp="1"/>
          </p:cNvSpPr>
          <p:nvPr>
            <p:ph type="ftr" sz="quarter" idx="11"/>
          </p:nvPr>
        </p:nvSpPr>
        <p:spPr/>
        <p:txBody>
          <a:bodyPr/>
          <a:lstStyle/>
          <a:p>
            <a:endParaRPr lang="zh-CN" altLang="en-US"/>
          </a:p>
        </p:txBody>
      </p:sp>
      <p:pic>
        <p:nvPicPr>
          <p:cNvPr id="7" name="图片 6" descr="BIPO_LOGO_full-color"/>
          <p:cNvPicPr>
            <a:picLocks noChangeAspect="1"/>
          </p:cNvPicPr>
          <p:nvPr userDrawn="1"/>
        </p:nvPicPr>
        <p:blipFill>
          <a:blip r:embed="rId2"/>
          <a:stretch>
            <a:fillRect/>
          </a:stretch>
        </p:blipFill>
        <p:spPr>
          <a:xfrm>
            <a:off x="11203940" y="6336030"/>
            <a:ext cx="662940" cy="229235"/>
          </a:xfrm>
          <a:prstGeom prst="rect">
            <a:avLst/>
          </a:prstGeom>
        </p:spPr>
      </p:pic>
      <p:sp>
        <p:nvSpPr>
          <p:cNvPr id="8" name="Title 1">
            <a:extLst>
              <a:ext uri="{FF2B5EF4-FFF2-40B4-BE49-F238E27FC236}">
                <a16:creationId xmlns:a16="http://schemas.microsoft.com/office/drawing/2014/main" id="{C7856C27-029D-3FCE-ED73-8BF00B94B4AC}"/>
              </a:ext>
            </a:extLst>
          </p:cNvPr>
          <p:cNvSpPr>
            <a:spLocks noGrp="1"/>
          </p:cNvSpPr>
          <p:nvPr>
            <p:ph type="ctrTitle" hasCustomPrompt="1"/>
          </p:nvPr>
        </p:nvSpPr>
        <p:spPr>
          <a:xfrm>
            <a:off x="496657" y="597534"/>
            <a:ext cx="4165996" cy="770295"/>
          </a:xfrm>
        </p:spPr>
        <p:txBody>
          <a:bodyPr anchor="b">
            <a:noAutofit/>
          </a:bodyPr>
          <a:lstStyle>
            <a:lvl1pPr algn="l">
              <a:defRPr sz="3600" b="1">
                <a:solidFill>
                  <a:schemeClr val="tx1"/>
                </a:solidFill>
                <a:latin typeface="+mn-lt"/>
              </a:defRPr>
            </a:lvl1pPr>
          </a:lstStyle>
          <a:p>
            <a:r>
              <a:rPr lang="en-GB"/>
              <a:t>Title (Calibri – 36 </a:t>
            </a:r>
            <a:r>
              <a:rPr lang="en-GB" err="1"/>
              <a:t>pt</a:t>
            </a:r>
            <a:r>
              <a:rPr lang="en-GB"/>
              <a:t>)</a:t>
            </a:r>
            <a:endParaRPr lang="en-US"/>
          </a:p>
        </p:txBody>
      </p:sp>
    </p:spTree>
    <p:extLst>
      <p:ext uri="{BB962C8B-B14F-4D97-AF65-F5344CB8AC3E}">
        <p14:creationId xmlns:p14="http://schemas.microsoft.com/office/powerpoint/2010/main" val="116607780"/>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93766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42900" y="71156"/>
            <a:ext cx="6477000" cy="771525"/>
          </a:xfrm>
          <a:prstGeom prst="rect">
            <a:avLst/>
          </a:prstGeom>
        </p:spPr>
        <p:txBody>
          <a:bodyPr>
            <a:noAutofit/>
          </a:bodyPr>
          <a:lstStyle>
            <a:lvl1pPr marL="0" indent="0">
              <a:buNone/>
              <a:defRPr sz="4500">
                <a:solidFill>
                  <a:schemeClr val="tx1">
                    <a:lumMod val="85000"/>
                    <a:lumOff val="15000"/>
                  </a:schemeClr>
                </a:solidFill>
                <a:latin typeface="+mn-lt"/>
              </a:defRPr>
            </a:lvl1pPr>
            <a:lvl2pPr>
              <a:defRPr sz="6000">
                <a:latin typeface="Tertre Med" panose="02040906030600000004" pitchFamily="18" charset="0"/>
              </a:defRPr>
            </a:lvl2pPr>
            <a:lvl3pPr>
              <a:defRPr sz="6000">
                <a:latin typeface="Tertre Med" panose="02040906030600000004" pitchFamily="18" charset="0"/>
              </a:defRPr>
            </a:lvl3pPr>
            <a:lvl4pPr>
              <a:defRPr sz="6000">
                <a:latin typeface="Tertre Med" panose="02040906030600000004" pitchFamily="18" charset="0"/>
              </a:defRPr>
            </a:lvl4pPr>
            <a:lvl5pPr>
              <a:defRPr sz="6000">
                <a:latin typeface="Tertre Med" panose="02040906030600000004" pitchFamily="18" charset="0"/>
              </a:defRPr>
            </a:lvl5pPr>
          </a:lstStyle>
          <a:p>
            <a:pPr lvl="0"/>
            <a:r>
              <a:rPr lang="en-MY" dirty="0"/>
              <a:t>SHOWREEL.</a:t>
            </a:r>
          </a:p>
        </p:txBody>
      </p:sp>
      <p:sp>
        <p:nvSpPr>
          <p:cNvPr id="5" name="Media Placeholder 1"/>
          <p:cNvSpPr>
            <a:spLocks noGrp="1"/>
          </p:cNvSpPr>
          <p:nvPr>
            <p:ph type="media" sz="quarter" idx="13"/>
          </p:nvPr>
        </p:nvSpPr>
        <p:spPr>
          <a:xfrm>
            <a:off x="352693" y="1241145"/>
            <a:ext cx="8257907" cy="4607266"/>
          </a:xfrm>
          <a:prstGeom prst="rect">
            <a:avLst/>
          </a:prstGeom>
        </p:spPr>
      </p:sp>
    </p:spTree>
    <p:extLst>
      <p:ext uri="{BB962C8B-B14F-4D97-AF65-F5344CB8AC3E}">
        <p14:creationId xmlns:p14="http://schemas.microsoft.com/office/powerpoint/2010/main" val="59970863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SLIDES">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0CF93D12-5603-4127-AFFD-95AF01D973A0}"/>
              </a:ext>
            </a:extLst>
          </p:cNvPr>
          <p:cNvSpPr txBox="1">
            <a:spLocks/>
          </p:cNvSpPr>
          <p:nvPr userDrawn="1"/>
        </p:nvSpPr>
        <p:spPr>
          <a:xfrm>
            <a:off x="11642060" y="116632"/>
            <a:ext cx="427466" cy="324036"/>
          </a:xfrm>
          <a:custGeom>
            <a:avLst/>
            <a:gdLst>
              <a:gd name="connsiteX0" fmla="*/ 269 w 1046825"/>
              <a:gd name="connsiteY0" fmla="*/ 0 h 793742"/>
              <a:gd name="connsiteX1" fmla="*/ 650171 w 1046825"/>
              <a:gd name="connsiteY1" fmla="*/ 0 h 793742"/>
              <a:gd name="connsiteX2" fmla="*/ 1046825 w 1046825"/>
              <a:gd name="connsiteY2" fmla="*/ 396871 h 793742"/>
              <a:gd name="connsiteX3" fmla="*/ 650171 w 1046825"/>
              <a:gd name="connsiteY3" fmla="*/ 793742 h 793742"/>
              <a:gd name="connsiteX4" fmla="*/ 269 w 1046825"/>
              <a:gd name="connsiteY4" fmla="*/ 0 h 793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825" h="793742">
                <a:moveTo>
                  <a:pt x="269" y="0"/>
                </a:moveTo>
                <a:cubicBezTo>
                  <a:pt x="269" y="0"/>
                  <a:pt x="431249" y="0"/>
                  <a:pt x="650171" y="0"/>
                </a:cubicBezTo>
                <a:cubicBezTo>
                  <a:pt x="869857" y="0"/>
                  <a:pt x="1046825" y="177829"/>
                  <a:pt x="1046825" y="396871"/>
                </a:cubicBezTo>
                <a:cubicBezTo>
                  <a:pt x="1046825" y="615913"/>
                  <a:pt x="869857" y="793742"/>
                  <a:pt x="650171" y="793742"/>
                </a:cubicBezTo>
                <a:cubicBezTo>
                  <a:pt x="-33295" y="793742"/>
                  <a:pt x="269" y="0"/>
                  <a:pt x="269" y="0"/>
                </a:cubicBezTo>
                <a:close/>
              </a:path>
            </a:pathLst>
          </a:custGeom>
          <a:solidFill>
            <a:srgbClr val="3060AC"/>
          </a:solidFill>
        </p:spPr>
        <p:txBody>
          <a:bodyPr vert="horz" wrap="square" lIns="45720" tIns="22860" rIns="45720" bIns="22860" rtlCol="0" anchor="ctr">
            <a:noAutofit/>
          </a:bodyP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86">
              <a:defRPr/>
            </a:pPr>
            <a:fld id="{F16F1B88-CA4D-459C-B7DE-6E2941180432}" type="slidenum">
              <a:rPr lang="en-GB" sz="1000" smtClean="0">
                <a:solidFill>
                  <a:prstClr val="white"/>
                </a:solidFill>
              </a:rPr>
              <a:pPr defTabSz="457086">
                <a:defRPr/>
              </a:pPr>
              <a:t>‹nr.›</a:t>
            </a:fld>
            <a:endParaRPr lang="en-GB" sz="1000" dirty="0">
              <a:solidFill>
                <a:prstClr val="white"/>
              </a:solidFill>
            </a:endParaRPr>
          </a:p>
        </p:txBody>
      </p:sp>
      <p:sp>
        <p:nvSpPr>
          <p:cNvPr id="7" name="页脚占位符 2">
            <a:extLst>
              <a:ext uri="{FF2B5EF4-FFF2-40B4-BE49-F238E27FC236}">
                <a16:creationId xmlns:a16="http://schemas.microsoft.com/office/drawing/2014/main" id="{78FCED44-6EB4-4C4E-8D1F-FF21345FA383}"/>
              </a:ext>
            </a:extLst>
          </p:cNvPr>
          <p:cNvSpPr txBox="1"/>
          <p:nvPr userDrawn="1"/>
        </p:nvSpPr>
        <p:spPr>
          <a:xfrm>
            <a:off x="295876" y="6384810"/>
            <a:ext cx="11667989" cy="365125"/>
          </a:xfrm>
          <a:prstGeom prst="rect">
            <a:avLst/>
          </a:prstGeom>
          <a:noFill/>
        </p:spPr>
        <p:txBody>
          <a:bodyPr vert="horz" lIns="91416" tIns="45708" rIns="91416" bIns="45708" rtlCol="0" anchor="ctr"/>
          <a:lstStyle>
            <a:defPPr>
              <a:defRPr lang="zh-CN"/>
            </a:defPPr>
            <a:lvl1pPr marL="0" algn="r" defTabSz="914400" rtl="0" eaLnBrk="1" fontAlgn="auto" latinLnBrk="0" hangingPunct="1">
              <a:spcBef>
                <a:spcPts val="0"/>
              </a:spcBef>
              <a:spcAft>
                <a:spcPts val="0"/>
              </a:spcAft>
              <a:defRPr sz="1600" b="1" kern="1200" dirty="0" smtClean="0">
                <a:solidFill>
                  <a:srgbClr val="00AEE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86">
              <a:defRPr/>
            </a:pPr>
            <a:r>
              <a:rPr lang="en-GB" sz="1600" dirty="0"/>
              <a:t>      </a:t>
            </a:r>
            <a:r>
              <a:rPr lang="en-GB" sz="1600" dirty="0">
                <a:solidFill>
                  <a:srgbClr val="3060AC"/>
                </a:solidFill>
              </a:rPr>
              <a:t> </a:t>
            </a:r>
            <a:r>
              <a:rPr lang="en-GB" sz="1600" dirty="0">
                <a:solidFill>
                  <a:schemeClr val="bg1">
                    <a:lumMod val="65000"/>
                  </a:schemeClr>
                </a:solidFill>
              </a:rPr>
              <a:t>www.biposervice.com</a:t>
            </a:r>
            <a:endParaRPr lang="en-GB" sz="1400" b="0" dirty="0">
              <a:solidFill>
                <a:schemeClr val="bg1">
                  <a:lumMod val="65000"/>
                </a:schemeClr>
              </a:solidFill>
            </a:endParaRPr>
          </a:p>
        </p:txBody>
      </p:sp>
      <p:pic>
        <p:nvPicPr>
          <p:cNvPr id="8" name="图片 7">
            <a:extLst>
              <a:ext uri="{FF2B5EF4-FFF2-40B4-BE49-F238E27FC236}">
                <a16:creationId xmlns:a16="http://schemas.microsoft.com/office/drawing/2014/main" id="{B062E35E-8E99-411B-83BB-8505E01665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9927" y="6502787"/>
            <a:ext cx="471526" cy="164009"/>
          </a:xfrm>
          <a:prstGeom prst="rect">
            <a:avLst/>
          </a:prstGeom>
        </p:spPr>
      </p:pic>
    </p:spTree>
    <p:extLst>
      <p:ext uri="{BB962C8B-B14F-4D97-AF65-F5344CB8AC3E}">
        <p14:creationId xmlns:p14="http://schemas.microsoft.com/office/powerpoint/2010/main" val="1543999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标题幻灯片">
    <p:bg>
      <p:bgPr>
        <a:solidFill>
          <a:schemeClr val="bg1"/>
        </a:solidFill>
        <a:effectLst/>
      </p:bgPr>
    </p:bg>
    <p:spTree>
      <p:nvGrpSpPr>
        <p:cNvPr id="1" name=""/>
        <p:cNvGrpSpPr/>
        <p:nvPr/>
      </p:nvGrpSpPr>
      <p:grpSpPr>
        <a:xfrm>
          <a:off x="0" y="0"/>
          <a:ext cx="0" cy="0"/>
          <a:chOff x="0" y="0"/>
          <a:chExt cx="0" cy="0"/>
        </a:xfrm>
      </p:grpSpPr>
      <p:sp>
        <p:nvSpPr>
          <p:cNvPr id="12" name="Freeform 5">
            <a:extLst>
              <a:ext uri="{FF2B5EF4-FFF2-40B4-BE49-F238E27FC236}">
                <a16:creationId xmlns:a16="http://schemas.microsoft.com/office/drawing/2014/main" id="{FF1CE47C-0C42-4A94-BE19-1535BDAAB0E1}"/>
              </a:ext>
            </a:extLst>
          </p:cNvPr>
          <p:cNvSpPr>
            <a:spLocks/>
          </p:cNvSpPr>
          <p:nvPr userDrawn="1"/>
        </p:nvSpPr>
        <p:spPr bwMode="auto">
          <a:xfrm>
            <a:off x="1" y="2036764"/>
            <a:ext cx="7938334" cy="4821237"/>
          </a:xfrm>
          <a:custGeom>
            <a:avLst/>
            <a:gdLst>
              <a:gd name="T0" fmla="*/ 0 w 2874"/>
              <a:gd name="T1" fmla="*/ 4099 h 4099"/>
              <a:gd name="T2" fmla="*/ 0 w 2874"/>
              <a:gd name="T3" fmla="*/ 0 h 4099"/>
              <a:gd name="T4" fmla="*/ 2874 w 2874"/>
              <a:gd name="T5" fmla="*/ 1862 h 4099"/>
              <a:gd name="T6" fmla="*/ 2020 w 2874"/>
              <a:gd name="T7" fmla="*/ 4099 h 4099"/>
              <a:gd name="T8" fmla="*/ 0 w 2874"/>
              <a:gd name="T9" fmla="*/ 4099 h 4099"/>
            </a:gdLst>
            <a:ahLst/>
            <a:cxnLst>
              <a:cxn ang="0">
                <a:pos x="T0" y="T1"/>
              </a:cxn>
              <a:cxn ang="0">
                <a:pos x="T2" y="T3"/>
              </a:cxn>
              <a:cxn ang="0">
                <a:pos x="T4" y="T5"/>
              </a:cxn>
              <a:cxn ang="0">
                <a:pos x="T6" y="T7"/>
              </a:cxn>
              <a:cxn ang="0">
                <a:pos x="T8" y="T9"/>
              </a:cxn>
            </a:cxnLst>
            <a:rect l="0" t="0" r="r" b="b"/>
            <a:pathLst>
              <a:path w="2874" h="4099">
                <a:moveTo>
                  <a:pt x="0" y="4099"/>
                </a:moveTo>
                <a:lnTo>
                  <a:pt x="0" y="0"/>
                </a:lnTo>
                <a:lnTo>
                  <a:pt x="2874" y="1862"/>
                </a:lnTo>
                <a:lnTo>
                  <a:pt x="2020" y="4099"/>
                </a:lnTo>
                <a:lnTo>
                  <a:pt x="0" y="4099"/>
                </a:lnTo>
                <a:close/>
              </a:path>
            </a:pathLst>
          </a:custGeom>
          <a:solidFill>
            <a:srgbClr val="315E99"/>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6">
            <a:extLst>
              <a:ext uri="{FF2B5EF4-FFF2-40B4-BE49-F238E27FC236}">
                <a16:creationId xmlns:a16="http://schemas.microsoft.com/office/drawing/2014/main" id="{7CE3E2CC-7B72-4D54-9893-F2E38F00CFE3}"/>
              </a:ext>
            </a:extLst>
          </p:cNvPr>
          <p:cNvSpPr>
            <a:spLocks/>
          </p:cNvSpPr>
          <p:nvPr userDrawn="1"/>
        </p:nvSpPr>
        <p:spPr bwMode="auto">
          <a:xfrm>
            <a:off x="1099325" y="2387271"/>
            <a:ext cx="6839010" cy="4470730"/>
          </a:xfrm>
          <a:custGeom>
            <a:avLst/>
            <a:gdLst>
              <a:gd name="T0" fmla="*/ 824 w 2476"/>
              <a:gd name="T1" fmla="*/ 3801 h 3801"/>
              <a:gd name="T2" fmla="*/ 0 w 2476"/>
              <a:gd name="T3" fmla="*/ 0 h 3801"/>
              <a:gd name="T4" fmla="*/ 2476 w 2476"/>
              <a:gd name="T5" fmla="*/ 1564 h 3801"/>
              <a:gd name="T6" fmla="*/ 1668 w 2476"/>
              <a:gd name="T7" fmla="*/ 3801 h 3801"/>
              <a:gd name="T8" fmla="*/ 824 w 2476"/>
              <a:gd name="T9" fmla="*/ 3801 h 3801"/>
            </a:gdLst>
            <a:ahLst/>
            <a:cxnLst>
              <a:cxn ang="0">
                <a:pos x="T0" y="T1"/>
              </a:cxn>
              <a:cxn ang="0">
                <a:pos x="T2" y="T3"/>
              </a:cxn>
              <a:cxn ang="0">
                <a:pos x="T4" y="T5"/>
              </a:cxn>
              <a:cxn ang="0">
                <a:pos x="T6" y="T7"/>
              </a:cxn>
              <a:cxn ang="0">
                <a:pos x="T8" y="T9"/>
              </a:cxn>
            </a:cxnLst>
            <a:rect l="0" t="0" r="r" b="b"/>
            <a:pathLst>
              <a:path w="2476" h="3801">
                <a:moveTo>
                  <a:pt x="824" y="3801"/>
                </a:moveTo>
                <a:lnTo>
                  <a:pt x="0" y="0"/>
                </a:lnTo>
                <a:lnTo>
                  <a:pt x="2476" y="1564"/>
                </a:lnTo>
                <a:lnTo>
                  <a:pt x="1668" y="3801"/>
                </a:lnTo>
                <a:lnTo>
                  <a:pt x="824" y="380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7">
            <a:extLst>
              <a:ext uri="{FF2B5EF4-FFF2-40B4-BE49-F238E27FC236}">
                <a16:creationId xmlns:a16="http://schemas.microsoft.com/office/drawing/2014/main" id="{43CA3783-733D-4D0B-A984-A884739F7118}"/>
              </a:ext>
            </a:extLst>
          </p:cNvPr>
          <p:cNvSpPr>
            <a:spLocks/>
          </p:cNvSpPr>
          <p:nvPr userDrawn="1"/>
        </p:nvSpPr>
        <p:spPr bwMode="auto">
          <a:xfrm>
            <a:off x="1" y="1778000"/>
            <a:ext cx="8490758" cy="2731133"/>
          </a:xfrm>
          <a:custGeom>
            <a:avLst/>
            <a:gdLst>
              <a:gd name="T0" fmla="*/ 0 w 3074"/>
              <a:gd name="T1" fmla="*/ 0 h 2322"/>
              <a:gd name="T2" fmla="*/ 2849 w 3074"/>
              <a:gd name="T3" fmla="*/ 1920 h 2322"/>
              <a:gd name="T4" fmla="*/ 3074 w 3074"/>
              <a:gd name="T5" fmla="*/ 2074 h 2322"/>
              <a:gd name="T6" fmla="*/ 2964 w 3074"/>
              <a:gd name="T7" fmla="*/ 2322 h 2322"/>
              <a:gd name="T8" fmla="*/ 2738 w 3074"/>
              <a:gd name="T9" fmla="*/ 2170 h 2322"/>
              <a:gd name="T10" fmla="*/ 0 w 3074"/>
              <a:gd name="T11" fmla="*/ 324 h 2322"/>
              <a:gd name="T12" fmla="*/ 0 w 3074"/>
              <a:gd name="T13" fmla="*/ 0 h 2322"/>
            </a:gdLst>
            <a:ahLst/>
            <a:cxnLst>
              <a:cxn ang="0">
                <a:pos x="T0" y="T1"/>
              </a:cxn>
              <a:cxn ang="0">
                <a:pos x="T2" y="T3"/>
              </a:cxn>
              <a:cxn ang="0">
                <a:pos x="T4" y="T5"/>
              </a:cxn>
              <a:cxn ang="0">
                <a:pos x="T6" y="T7"/>
              </a:cxn>
              <a:cxn ang="0">
                <a:pos x="T8" y="T9"/>
              </a:cxn>
              <a:cxn ang="0">
                <a:pos x="T10" y="T11"/>
              </a:cxn>
              <a:cxn ang="0">
                <a:pos x="T12" y="T13"/>
              </a:cxn>
            </a:cxnLst>
            <a:rect l="0" t="0" r="r" b="b"/>
            <a:pathLst>
              <a:path w="3074" h="2322">
                <a:moveTo>
                  <a:pt x="0" y="0"/>
                </a:moveTo>
                <a:lnTo>
                  <a:pt x="2849" y="1920"/>
                </a:lnTo>
                <a:lnTo>
                  <a:pt x="3074" y="2074"/>
                </a:lnTo>
                <a:lnTo>
                  <a:pt x="2964" y="2322"/>
                </a:lnTo>
                <a:lnTo>
                  <a:pt x="2738" y="2170"/>
                </a:lnTo>
                <a:lnTo>
                  <a:pt x="0" y="324"/>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8">
            <a:extLst>
              <a:ext uri="{FF2B5EF4-FFF2-40B4-BE49-F238E27FC236}">
                <a16:creationId xmlns:a16="http://schemas.microsoft.com/office/drawing/2014/main" id="{D2BFDC34-32FB-4429-8262-F82E8DCE5996}"/>
              </a:ext>
            </a:extLst>
          </p:cNvPr>
          <p:cNvSpPr>
            <a:spLocks/>
          </p:cNvSpPr>
          <p:nvPr userDrawn="1"/>
        </p:nvSpPr>
        <p:spPr bwMode="auto">
          <a:xfrm>
            <a:off x="5643011" y="2682496"/>
            <a:ext cx="6548989" cy="4175504"/>
          </a:xfrm>
          <a:custGeom>
            <a:avLst/>
            <a:gdLst>
              <a:gd name="T0" fmla="*/ 0 w 2371"/>
              <a:gd name="T1" fmla="*/ 3550 h 3550"/>
              <a:gd name="T2" fmla="*/ 1135 w 2371"/>
              <a:gd name="T3" fmla="*/ 665 h 3550"/>
              <a:gd name="T4" fmla="*/ 2371 w 2371"/>
              <a:gd name="T5" fmla="*/ 0 h 3550"/>
              <a:gd name="T6" fmla="*/ 2371 w 2371"/>
              <a:gd name="T7" fmla="*/ 3550 h 3550"/>
              <a:gd name="T8" fmla="*/ 0 w 2371"/>
              <a:gd name="T9" fmla="*/ 3550 h 3550"/>
            </a:gdLst>
            <a:ahLst/>
            <a:cxnLst>
              <a:cxn ang="0">
                <a:pos x="T0" y="T1"/>
              </a:cxn>
              <a:cxn ang="0">
                <a:pos x="T2" y="T3"/>
              </a:cxn>
              <a:cxn ang="0">
                <a:pos x="T4" y="T5"/>
              </a:cxn>
              <a:cxn ang="0">
                <a:pos x="T6" y="T7"/>
              </a:cxn>
              <a:cxn ang="0">
                <a:pos x="T8" y="T9"/>
              </a:cxn>
            </a:cxnLst>
            <a:rect l="0" t="0" r="r" b="b"/>
            <a:pathLst>
              <a:path w="2371" h="3550">
                <a:moveTo>
                  <a:pt x="0" y="3550"/>
                </a:moveTo>
                <a:lnTo>
                  <a:pt x="1135" y="665"/>
                </a:lnTo>
                <a:lnTo>
                  <a:pt x="2371" y="0"/>
                </a:lnTo>
                <a:lnTo>
                  <a:pt x="2371" y="3550"/>
                </a:lnTo>
                <a:lnTo>
                  <a:pt x="0" y="3550"/>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9">
            <a:extLst>
              <a:ext uri="{FF2B5EF4-FFF2-40B4-BE49-F238E27FC236}">
                <a16:creationId xmlns:a16="http://schemas.microsoft.com/office/drawing/2014/main" id="{123311E7-EE39-4E53-97D0-A88AB8FC869C}"/>
              </a:ext>
            </a:extLst>
          </p:cNvPr>
          <p:cNvSpPr>
            <a:spLocks/>
          </p:cNvSpPr>
          <p:nvPr userDrawn="1"/>
        </p:nvSpPr>
        <p:spPr bwMode="auto">
          <a:xfrm>
            <a:off x="5643012" y="2831874"/>
            <a:ext cx="5891604" cy="4026127"/>
          </a:xfrm>
          <a:custGeom>
            <a:avLst/>
            <a:gdLst>
              <a:gd name="T0" fmla="*/ 0 w 2133"/>
              <a:gd name="T1" fmla="*/ 3423 h 3423"/>
              <a:gd name="T2" fmla="*/ 1135 w 2133"/>
              <a:gd name="T3" fmla="*/ 538 h 3423"/>
              <a:gd name="T4" fmla="*/ 2133 w 2133"/>
              <a:gd name="T5" fmla="*/ 0 h 3423"/>
              <a:gd name="T6" fmla="*/ 871 w 2133"/>
              <a:gd name="T7" fmla="*/ 3423 h 3423"/>
              <a:gd name="T8" fmla="*/ 0 w 2133"/>
              <a:gd name="T9" fmla="*/ 3423 h 3423"/>
            </a:gdLst>
            <a:ahLst/>
            <a:cxnLst>
              <a:cxn ang="0">
                <a:pos x="T0" y="T1"/>
              </a:cxn>
              <a:cxn ang="0">
                <a:pos x="T2" y="T3"/>
              </a:cxn>
              <a:cxn ang="0">
                <a:pos x="T4" y="T5"/>
              </a:cxn>
              <a:cxn ang="0">
                <a:pos x="T6" y="T7"/>
              </a:cxn>
              <a:cxn ang="0">
                <a:pos x="T8" y="T9"/>
              </a:cxn>
            </a:cxnLst>
            <a:rect l="0" t="0" r="r" b="b"/>
            <a:pathLst>
              <a:path w="2133" h="3423">
                <a:moveTo>
                  <a:pt x="0" y="3423"/>
                </a:moveTo>
                <a:lnTo>
                  <a:pt x="1135" y="538"/>
                </a:lnTo>
                <a:lnTo>
                  <a:pt x="2133" y="0"/>
                </a:lnTo>
                <a:lnTo>
                  <a:pt x="871" y="3423"/>
                </a:lnTo>
                <a:lnTo>
                  <a:pt x="0" y="3423"/>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17" name="Freeform 10">
            <a:extLst>
              <a:ext uri="{FF2B5EF4-FFF2-40B4-BE49-F238E27FC236}">
                <a16:creationId xmlns:a16="http://schemas.microsoft.com/office/drawing/2014/main" id="{82A60200-8789-4CC7-9E10-43F61512C111}"/>
              </a:ext>
            </a:extLst>
          </p:cNvPr>
          <p:cNvSpPr>
            <a:spLocks/>
          </p:cNvSpPr>
          <p:nvPr userDrawn="1"/>
        </p:nvSpPr>
        <p:spPr bwMode="auto">
          <a:xfrm>
            <a:off x="5167927" y="2455490"/>
            <a:ext cx="7024073" cy="4402511"/>
          </a:xfrm>
          <a:custGeom>
            <a:avLst/>
            <a:gdLst>
              <a:gd name="T0" fmla="*/ 1203 w 2543"/>
              <a:gd name="T1" fmla="*/ 1498 h 3743"/>
              <a:gd name="T2" fmla="*/ 1093 w 2543"/>
              <a:gd name="T3" fmla="*/ 1746 h 3743"/>
              <a:gd name="T4" fmla="*/ 293 w 2543"/>
              <a:gd name="T5" fmla="*/ 3743 h 3743"/>
              <a:gd name="T6" fmla="*/ 0 w 2543"/>
              <a:gd name="T7" fmla="*/ 3743 h 3743"/>
              <a:gd name="T8" fmla="*/ 867 w 2543"/>
              <a:gd name="T9" fmla="*/ 1594 h 3743"/>
              <a:gd name="T10" fmla="*/ 978 w 2543"/>
              <a:gd name="T11" fmla="*/ 1344 h 3743"/>
              <a:gd name="T12" fmla="*/ 1243 w 2543"/>
              <a:gd name="T13" fmla="*/ 740 h 3743"/>
              <a:gd name="T14" fmla="*/ 2543 w 2543"/>
              <a:gd name="T15" fmla="*/ 0 h 3743"/>
              <a:gd name="T16" fmla="*/ 2543 w 2543"/>
              <a:gd name="T17" fmla="*/ 308 h 3743"/>
              <a:gd name="T18" fmla="*/ 1453 w 2543"/>
              <a:gd name="T19" fmla="*/ 928 h 3743"/>
              <a:gd name="T20" fmla="*/ 1203 w 2543"/>
              <a:gd name="T21" fmla="*/ 1498 h 3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3" h="3743">
                <a:moveTo>
                  <a:pt x="1203" y="1498"/>
                </a:moveTo>
                <a:lnTo>
                  <a:pt x="1093" y="1746"/>
                </a:lnTo>
                <a:lnTo>
                  <a:pt x="293" y="3743"/>
                </a:lnTo>
                <a:lnTo>
                  <a:pt x="0" y="3743"/>
                </a:lnTo>
                <a:lnTo>
                  <a:pt x="867" y="1594"/>
                </a:lnTo>
                <a:lnTo>
                  <a:pt x="978" y="1344"/>
                </a:lnTo>
                <a:lnTo>
                  <a:pt x="1243" y="740"/>
                </a:lnTo>
                <a:lnTo>
                  <a:pt x="2543" y="0"/>
                </a:lnTo>
                <a:lnTo>
                  <a:pt x="2543" y="308"/>
                </a:lnTo>
                <a:lnTo>
                  <a:pt x="1453" y="928"/>
                </a:lnTo>
                <a:lnTo>
                  <a:pt x="1203" y="1498"/>
                </a:lnTo>
                <a:close/>
              </a:path>
            </a:pathLst>
          </a:custGeom>
          <a:solidFill>
            <a:srgbClr val="315E99"/>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图片占位符 20">
            <a:extLst>
              <a:ext uri="{FF2B5EF4-FFF2-40B4-BE49-F238E27FC236}">
                <a16:creationId xmlns:a16="http://schemas.microsoft.com/office/drawing/2014/main" id="{F5C46DFD-D320-4FDA-B5AE-FF9118C31BFA}"/>
              </a:ext>
            </a:extLst>
          </p:cNvPr>
          <p:cNvSpPr>
            <a:spLocks noGrp="1"/>
          </p:cNvSpPr>
          <p:nvPr>
            <p:ph type="pic" sz="quarter" idx="12"/>
          </p:nvPr>
        </p:nvSpPr>
        <p:spPr>
          <a:xfrm>
            <a:off x="1" y="0"/>
            <a:ext cx="12191998" cy="4036301"/>
          </a:xfrm>
          <a:custGeom>
            <a:avLst/>
            <a:gdLst>
              <a:gd name="connsiteX0" fmla="*/ 0 w 12191998"/>
              <a:gd name="connsiteY0" fmla="*/ 0 h 4036301"/>
              <a:gd name="connsiteX1" fmla="*/ 12191998 w 12191998"/>
              <a:gd name="connsiteY1" fmla="*/ 0 h 4036301"/>
              <a:gd name="connsiteX2" fmla="*/ 12191998 w 12191998"/>
              <a:gd name="connsiteY2" fmla="*/ 2455490 h 4036301"/>
              <a:gd name="connsiteX3" fmla="*/ 8601241 w 12191998"/>
              <a:gd name="connsiteY3" fmla="*/ 3325877 h 4036301"/>
              <a:gd name="connsiteX4" fmla="*/ 7869279 w 12191998"/>
              <a:gd name="connsiteY4" fmla="*/ 4036301 h 4036301"/>
              <a:gd name="connsiteX5" fmla="*/ 0 w 12191998"/>
              <a:gd name="connsiteY5" fmla="*/ 1778000 h 40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8" h="4036301">
                <a:moveTo>
                  <a:pt x="0" y="0"/>
                </a:moveTo>
                <a:lnTo>
                  <a:pt x="12191998" y="0"/>
                </a:lnTo>
                <a:lnTo>
                  <a:pt x="12191998" y="2455490"/>
                </a:lnTo>
                <a:lnTo>
                  <a:pt x="8601241" y="3325877"/>
                </a:lnTo>
                <a:lnTo>
                  <a:pt x="7869279" y="4036301"/>
                </a:lnTo>
                <a:lnTo>
                  <a:pt x="0" y="1778000"/>
                </a:lnTo>
                <a:close/>
              </a:path>
            </a:pathLst>
          </a:custGeom>
        </p:spPr>
        <p:txBody>
          <a:bodyPr wrap="square">
            <a:noAutofit/>
          </a:bodyPr>
          <a:lstStyle/>
          <a:p>
            <a:endParaRPr lang="zh-CN" altLang="en-US" dirty="0"/>
          </a:p>
        </p:txBody>
      </p:sp>
      <p:sp>
        <p:nvSpPr>
          <p:cNvPr id="23" name="副标题 2">
            <a:extLst>
              <a:ext uri="{FF2B5EF4-FFF2-40B4-BE49-F238E27FC236}">
                <a16:creationId xmlns:a16="http://schemas.microsoft.com/office/drawing/2014/main" id="{A9F6D770-C424-4B89-B3AF-7222C11118D2}"/>
              </a:ext>
            </a:extLst>
          </p:cNvPr>
          <p:cNvSpPr>
            <a:spLocks noGrp="1"/>
          </p:cNvSpPr>
          <p:nvPr>
            <p:ph type="subTitle" idx="1"/>
          </p:nvPr>
        </p:nvSpPr>
        <p:spPr>
          <a:xfrm>
            <a:off x="669925" y="4894620"/>
            <a:ext cx="5597525" cy="502828"/>
          </a:xfrm>
        </p:spPr>
        <p:txBody>
          <a:bodyPr anchor="ctr">
            <a:normAutofit/>
          </a:bodyPr>
          <a:lstStyle>
            <a:lvl1pPr marL="0" indent="0" algn="l">
              <a:buNone/>
              <a:defRPr sz="200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24" name="标题 1">
            <a:extLst>
              <a:ext uri="{FF2B5EF4-FFF2-40B4-BE49-F238E27FC236}">
                <a16:creationId xmlns:a16="http://schemas.microsoft.com/office/drawing/2014/main" id="{E89C86ED-0B44-4A09-95EE-F8F159C05CE7}"/>
              </a:ext>
            </a:extLst>
          </p:cNvPr>
          <p:cNvSpPr>
            <a:spLocks noGrp="1"/>
          </p:cNvSpPr>
          <p:nvPr>
            <p:ph type="ctrTitle"/>
          </p:nvPr>
        </p:nvSpPr>
        <p:spPr>
          <a:xfrm>
            <a:off x="669925" y="3563702"/>
            <a:ext cx="5597525" cy="1311868"/>
          </a:xfrm>
        </p:spPr>
        <p:txBody>
          <a:bodyPr anchor="ctr">
            <a:normAutofit/>
          </a:bodyPr>
          <a:lstStyle>
            <a:lvl1pPr algn="l">
              <a:defRPr sz="4000">
                <a:solidFill>
                  <a:schemeClr val="tx1"/>
                </a:solidFill>
              </a:defRPr>
            </a:lvl1pPr>
          </a:lstStyle>
          <a:p>
            <a:r>
              <a:rPr lang="en-US" dirty="0"/>
              <a:t>Click to edit Master title style</a:t>
            </a:r>
            <a:endParaRPr lang="zh-CN" altLang="en-US" dirty="0"/>
          </a:p>
        </p:txBody>
      </p:sp>
      <p:sp>
        <p:nvSpPr>
          <p:cNvPr id="25" name="文本占位符 13">
            <a:extLst>
              <a:ext uri="{FF2B5EF4-FFF2-40B4-BE49-F238E27FC236}">
                <a16:creationId xmlns:a16="http://schemas.microsoft.com/office/drawing/2014/main" id="{93A47480-F325-4A36-BC24-761B27FD8172}"/>
              </a:ext>
            </a:extLst>
          </p:cNvPr>
          <p:cNvSpPr>
            <a:spLocks noGrp="1"/>
          </p:cNvSpPr>
          <p:nvPr>
            <p:ph type="body" sz="quarter" idx="10" hasCustomPrompt="1"/>
          </p:nvPr>
        </p:nvSpPr>
        <p:spPr>
          <a:xfrm>
            <a:off x="669925" y="5657458"/>
            <a:ext cx="5597525" cy="296271"/>
          </a:xfrm>
        </p:spPr>
        <p:txBody>
          <a:bodyPr vert="horz" anchor="ctr">
            <a:noAutofit/>
          </a:bodyPr>
          <a:lstStyle>
            <a:lvl1pPr marL="0" indent="0" algn="l">
              <a:buNone/>
              <a:defRPr sz="1500" b="0">
                <a:solidFill>
                  <a:schemeClr val="tx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Signature</a:t>
            </a:r>
          </a:p>
        </p:txBody>
      </p:sp>
      <p:sp>
        <p:nvSpPr>
          <p:cNvPr id="26" name="文本占位符 13">
            <a:extLst>
              <a:ext uri="{FF2B5EF4-FFF2-40B4-BE49-F238E27FC236}">
                <a16:creationId xmlns:a16="http://schemas.microsoft.com/office/drawing/2014/main" id="{077BD38D-24B0-4311-8B76-33D9FF9FEF0B}"/>
              </a:ext>
            </a:extLst>
          </p:cNvPr>
          <p:cNvSpPr>
            <a:spLocks noGrp="1"/>
          </p:cNvSpPr>
          <p:nvPr>
            <p:ph type="body" sz="quarter" idx="11" hasCustomPrompt="1"/>
          </p:nvPr>
        </p:nvSpPr>
        <p:spPr>
          <a:xfrm>
            <a:off x="669925" y="5953729"/>
            <a:ext cx="5597525" cy="296271"/>
          </a:xfrm>
        </p:spPr>
        <p:txBody>
          <a:bodyPr vert="horz" anchor="ctr">
            <a:noAutofit/>
          </a:bodyPr>
          <a:lstStyle>
            <a:lvl1pPr marL="0" indent="0" algn="l">
              <a:buNone/>
              <a:defRPr sz="1500" b="0">
                <a:solidFill>
                  <a:schemeClr val="tx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Date</a:t>
            </a:r>
            <a:endParaRPr lang="zh-CN" altLang="en-US" dirty="0"/>
          </a:p>
        </p:txBody>
      </p:sp>
    </p:spTree>
    <p:extLst>
      <p:ext uri="{BB962C8B-B14F-4D97-AF65-F5344CB8AC3E}">
        <p14:creationId xmlns:p14="http://schemas.microsoft.com/office/powerpoint/2010/main" val="2782818443"/>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14" name="Text Placeholder 13"/>
          <p:cNvSpPr>
            <a:spLocks noGrp="1"/>
          </p:cNvSpPr>
          <p:nvPr>
            <p:ph type="body" sz="quarter" idx="11"/>
          </p:nvPr>
        </p:nvSpPr>
        <p:spPr>
          <a:xfrm>
            <a:off x="1771651" y="5108123"/>
            <a:ext cx="8648700" cy="464002"/>
          </a:xfrm>
          <a:prstGeom prst="rect">
            <a:avLst/>
          </a:prstGeom>
        </p:spPr>
        <p:txBody>
          <a:bodyPr>
            <a:normAutofit/>
          </a:bodyPr>
          <a:lstStyle>
            <a:lvl1pPr marL="0" indent="0" algn="ctr">
              <a:buNone/>
              <a:defRPr sz="2000">
                <a:solidFill>
                  <a:schemeClr val="tx1">
                    <a:lumMod val="85000"/>
                    <a:lumOff val="15000"/>
                  </a:schemeClr>
                </a:solidFill>
                <a:latin typeface="Liberation Sans" panose="020B0604020202020204" pitchFamily="34" charset="0"/>
              </a:defRPr>
            </a:lvl1pPr>
          </a:lstStyle>
          <a:p>
            <a:pPr lvl="0"/>
            <a:endParaRPr lang="en-MY" dirty="0"/>
          </a:p>
        </p:txBody>
      </p:sp>
      <p:sp>
        <p:nvSpPr>
          <p:cNvPr id="12" name="Text Placeholder 11"/>
          <p:cNvSpPr>
            <a:spLocks noGrp="1"/>
          </p:cNvSpPr>
          <p:nvPr>
            <p:ph type="body" sz="quarter" idx="10"/>
          </p:nvPr>
        </p:nvSpPr>
        <p:spPr>
          <a:xfrm>
            <a:off x="596766" y="2539999"/>
            <a:ext cx="11001676" cy="2442633"/>
          </a:xfrm>
          <a:prstGeom prst="rect">
            <a:avLst/>
          </a:prstGeom>
        </p:spPr>
        <p:txBody>
          <a:bodyPr>
            <a:normAutofit/>
          </a:bodyPr>
          <a:lstStyle>
            <a:lvl1pPr marL="0" indent="0" algn="ctr">
              <a:buNone/>
              <a:defRPr sz="3200">
                <a:solidFill>
                  <a:schemeClr val="tx1">
                    <a:lumMod val="85000"/>
                    <a:lumOff val="15000"/>
                  </a:schemeClr>
                </a:solidFill>
                <a:latin typeface="Tertre Med" panose="02040906030600000004" pitchFamily="18" charset="0"/>
              </a:defRPr>
            </a:lvl1pPr>
            <a:lvl2pPr>
              <a:defRPr>
                <a:latin typeface="Tertre Med" panose="02040906030600000004" pitchFamily="18" charset="0"/>
              </a:defRPr>
            </a:lvl2pPr>
            <a:lvl3pPr>
              <a:defRPr>
                <a:latin typeface="Tertre Med" panose="02040906030600000004" pitchFamily="18" charset="0"/>
              </a:defRPr>
            </a:lvl3pPr>
            <a:lvl4pPr>
              <a:defRPr>
                <a:latin typeface="Tertre Med" panose="02040906030600000004" pitchFamily="18" charset="0"/>
              </a:defRPr>
            </a:lvl4pPr>
            <a:lvl5pPr>
              <a:defRPr>
                <a:latin typeface="Tertre Med" panose="02040906030600000004" pitchFamily="18" charset="0"/>
              </a:defRPr>
            </a:lvl5pPr>
          </a:lstStyle>
          <a:p>
            <a:pPr lvl="0"/>
            <a:endParaRPr lang="en-MY" dirty="0"/>
          </a:p>
        </p:txBody>
      </p:sp>
      <p:sp>
        <p:nvSpPr>
          <p:cNvPr id="5" name="Slide Number Placeholder 5"/>
          <p:cNvSpPr>
            <a:spLocks noGrp="1"/>
          </p:cNvSpPr>
          <p:nvPr>
            <p:ph type="sldNum" sz="quarter" idx="4"/>
          </p:nvPr>
        </p:nvSpPr>
        <p:spPr>
          <a:xfrm>
            <a:off x="9205925"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D2A32-3640-4F36-B308-550E8F4FA396}" type="slidenum">
              <a:rPr lang="en-MY" smtClean="0"/>
              <a:pPr/>
              <a:t>‹nr.›</a:t>
            </a:fld>
            <a:endParaRPr lang="en-MY" dirty="0"/>
          </a:p>
        </p:txBody>
      </p:sp>
    </p:spTree>
    <p:extLst>
      <p:ext uri="{BB962C8B-B14F-4D97-AF65-F5344CB8AC3E}">
        <p14:creationId xmlns:p14="http://schemas.microsoft.com/office/powerpoint/2010/main" val="3983738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mv="urn:schemas-microsoft-com:mac:vml"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_Coffee Break">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a:solidFill>
            <a:srgbClr val="3060AC"/>
          </a:solidFill>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F16F1B88-CA4D-459C-B7DE-6E2941180432}" type="slidenum">
              <a:rPr kumimoji="0" lang="en-GB" sz="10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89927" y="6502786"/>
            <a:ext cx="471526" cy="164009"/>
          </a:xfrm>
          <a:prstGeom prst="rect">
            <a:avLst/>
          </a:prstGeom>
        </p:spPr>
      </p:pic>
      <p:sp>
        <p:nvSpPr>
          <p:cNvPr id="8" name="Text Placeholder 14"/>
          <p:cNvSpPr>
            <a:spLocks noGrp="1"/>
          </p:cNvSpPr>
          <p:nvPr>
            <p:ph type="body" sz="quarter" idx="11" hasCustomPrompt="1"/>
          </p:nvPr>
        </p:nvSpPr>
        <p:spPr>
          <a:xfrm>
            <a:off x="1308091" y="652198"/>
            <a:ext cx="2984695" cy="575658"/>
          </a:xfrm>
        </p:spPr>
        <p:txBody>
          <a:bodyPr>
            <a:normAutofit/>
          </a:bodyPr>
          <a:lstStyle>
            <a:lvl1pPr marL="0" indent="0" algn="l">
              <a:buNone/>
              <a:defRPr sz="4800" b="1" baseline="0">
                <a:solidFill>
                  <a:srgbClr val="353B3F"/>
                </a:solidFill>
                <a:latin typeface="微软雅黑" panose="020B0503020204020204" pitchFamily="34" charset="-122"/>
                <a:ea typeface="微软雅黑" panose="020B0503020204020204" pitchFamily="34" charset="-122"/>
              </a:defRPr>
            </a:lvl1pPr>
          </a:lstStyle>
          <a:p>
            <a:pPr lvl="0"/>
            <a:r>
              <a:rPr lang="zh-CN" altLang="en-US" dirty="0"/>
              <a:t>标题</a:t>
            </a:r>
            <a:endParaRPr lang="en-US" dirty="0"/>
          </a:p>
        </p:txBody>
      </p:sp>
      <p:sp>
        <p:nvSpPr>
          <p:cNvPr id="9" name="Text Placeholder 9"/>
          <p:cNvSpPr>
            <a:spLocks noGrp="1"/>
          </p:cNvSpPr>
          <p:nvPr>
            <p:ph type="body" sz="quarter" idx="12" hasCustomPrompt="1"/>
          </p:nvPr>
        </p:nvSpPr>
        <p:spPr>
          <a:xfrm>
            <a:off x="761991" y="1898298"/>
            <a:ext cx="10583342" cy="3947072"/>
          </a:xfrm>
        </p:spPr>
        <p:txBody>
          <a:bodyPr lIns="0" tIns="0" rIns="0" bIns="0">
            <a:normAutofit/>
          </a:bodyPr>
          <a:lstStyle>
            <a:lvl1pPr marL="0" indent="0" algn="l">
              <a:lnSpc>
                <a:spcPct val="110000"/>
              </a:lnSpc>
              <a:buNone/>
              <a:defRPr sz="1800" baseline="0">
                <a:solidFill>
                  <a:srgbClr val="33393D"/>
                </a:solidFill>
                <a:latin typeface="微软雅黑" panose="020B0503020204020204" pitchFamily="34" charset="-122"/>
                <a:ea typeface="微软雅黑" panose="020B0503020204020204" pitchFamily="34" charset="-122"/>
              </a:defRPr>
            </a:lvl1pPr>
          </a:lstStyle>
          <a:p>
            <a:pPr lvl="0"/>
            <a:r>
              <a:rPr lang="en-US" dirty="0"/>
              <a:t>Click to edit Master text styles</a:t>
            </a:r>
          </a:p>
        </p:txBody>
      </p:sp>
      <p:cxnSp>
        <p:nvCxnSpPr>
          <p:cNvPr id="5" name="直接连接符 4"/>
          <p:cNvCxnSpPr/>
          <p:nvPr userDrawn="1"/>
        </p:nvCxnSpPr>
        <p:spPr>
          <a:xfrm>
            <a:off x="730551" y="467418"/>
            <a:ext cx="0" cy="714528"/>
          </a:xfrm>
          <a:prstGeom prst="line">
            <a:avLst/>
          </a:prstGeom>
          <a:ln w="92075">
            <a:solidFill>
              <a:srgbClr val="3060AC"/>
            </a:solidFill>
          </a:ln>
        </p:spPr>
        <p:style>
          <a:lnRef idx="3">
            <a:schemeClr val="dk1"/>
          </a:lnRef>
          <a:fillRef idx="0">
            <a:schemeClr val="dk1"/>
          </a:fillRef>
          <a:effectRef idx="2">
            <a:schemeClr val="dk1"/>
          </a:effectRef>
          <a:fontRef idx="minor">
            <a:schemeClr val="tx1"/>
          </a:fontRef>
        </p:style>
      </p:cxnSp>
      <p:sp>
        <p:nvSpPr>
          <p:cNvPr id="11" name="页脚占位符 2"/>
          <p:cNvSpPr txBox="1">
            <a:spLocks/>
          </p:cNvSpPr>
          <p:nvPr userDrawn="1"/>
        </p:nvSpPr>
        <p:spPr>
          <a:xfrm>
            <a:off x="295875" y="6384809"/>
            <a:ext cx="11667989" cy="365125"/>
          </a:xfrm>
          <a:prstGeom prst="rect">
            <a:avLst/>
          </a:prstGeom>
          <a:noFill/>
        </p:spPr>
        <p:txBody>
          <a:bodyPr vert="horz" lIns="91440" tIns="45720" rIns="91440" bIns="45720" rtlCol="0" anchor="ctr"/>
          <a:lstStyle>
            <a:defPPr>
              <a:defRPr lang="zh-CN"/>
            </a:defPPr>
            <a:lvl1pPr marL="0" algn="r" defTabSz="914400" rtl="0" eaLnBrk="1" fontAlgn="auto" latinLnBrk="0" hangingPunct="1">
              <a:spcBef>
                <a:spcPts val="0"/>
              </a:spcBef>
              <a:spcAft>
                <a:spcPts val="0"/>
              </a:spcAft>
              <a:defRPr sz="1600" b="1" kern="1200" dirty="0" smtClean="0">
                <a:solidFill>
                  <a:srgbClr val="00AEE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GB" dirty="0"/>
              <a:t>      </a:t>
            </a:r>
            <a:r>
              <a:rPr lang="en-GB" dirty="0">
                <a:solidFill>
                  <a:srgbClr val="3060AC"/>
                </a:solidFill>
              </a:rPr>
              <a:t> </a:t>
            </a:r>
            <a:r>
              <a:rPr lang="en-GB" dirty="0">
                <a:solidFill>
                  <a:schemeClr val="bg1">
                    <a:lumMod val="65000"/>
                  </a:schemeClr>
                </a:solidFill>
              </a:rPr>
              <a:t>www.biposervice.com</a:t>
            </a:r>
            <a:endParaRPr lang="en-GB" sz="1400" b="0" dirty="0">
              <a:solidFill>
                <a:schemeClr val="bg1">
                  <a:lumMod val="65000"/>
                </a:schemeClr>
              </a:solidFill>
            </a:endParaRPr>
          </a:p>
        </p:txBody>
      </p:sp>
    </p:spTree>
    <p:extLst>
      <p:ext uri="{BB962C8B-B14F-4D97-AF65-F5344CB8AC3E}">
        <p14:creationId xmlns:p14="http://schemas.microsoft.com/office/powerpoint/2010/main" val="42317901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B760FF09-3E0F-5E40-B873-32F19651C7BC}" type="datetimeFigureOut">
              <a:rPr kumimoji="1" lang="zh-CN" altLang="en-US" smtClean="0"/>
              <a:t>2023/3/9</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A0191F97-2125-1F47-854F-F95FB0692B56}" type="slidenum">
              <a:rPr kumimoji="1" lang="zh-CN" altLang="en-US" smtClean="0"/>
              <a:t>‹nr.›</a:t>
            </a:fld>
            <a:endParaRPr kumimoji="1" lang="zh-CN" altLang="en-US"/>
          </a:p>
        </p:txBody>
      </p:sp>
    </p:spTree>
    <p:extLst>
      <p:ext uri="{BB962C8B-B14F-4D97-AF65-F5344CB8AC3E}">
        <p14:creationId xmlns:p14="http://schemas.microsoft.com/office/powerpoint/2010/main" val="26418745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末尾幻灯片">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3DC4DE62-C939-4919-9D8C-DF0E1C0206E5}"/>
              </a:ext>
            </a:extLst>
          </p:cNvPr>
          <p:cNvSpPr>
            <a:spLocks/>
          </p:cNvSpPr>
          <p:nvPr userDrawn="1"/>
        </p:nvSpPr>
        <p:spPr bwMode="auto">
          <a:xfrm>
            <a:off x="0" y="5862638"/>
            <a:ext cx="1874225" cy="993775"/>
          </a:xfrm>
          <a:custGeom>
            <a:avLst/>
            <a:gdLst>
              <a:gd name="T0" fmla="*/ 491 w 491"/>
              <a:gd name="T1" fmla="*/ 626 h 626"/>
              <a:gd name="T2" fmla="*/ 286 w 491"/>
              <a:gd name="T3" fmla="*/ 154 h 626"/>
              <a:gd name="T4" fmla="*/ 0 w 491"/>
              <a:gd name="T5" fmla="*/ 0 h 626"/>
              <a:gd name="T6" fmla="*/ 0 w 491"/>
              <a:gd name="T7" fmla="*/ 626 h 626"/>
              <a:gd name="T8" fmla="*/ 491 w 491"/>
              <a:gd name="T9" fmla="*/ 626 h 626"/>
            </a:gdLst>
            <a:ahLst/>
            <a:cxnLst>
              <a:cxn ang="0">
                <a:pos x="T0" y="T1"/>
              </a:cxn>
              <a:cxn ang="0">
                <a:pos x="T2" y="T3"/>
              </a:cxn>
              <a:cxn ang="0">
                <a:pos x="T4" y="T5"/>
              </a:cxn>
              <a:cxn ang="0">
                <a:pos x="T6" y="T7"/>
              </a:cxn>
              <a:cxn ang="0">
                <a:pos x="T8" y="T9"/>
              </a:cxn>
            </a:cxnLst>
            <a:rect l="0" t="0" r="r" b="b"/>
            <a:pathLst>
              <a:path w="491" h="626">
                <a:moveTo>
                  <a:pt x="491" y="626"/>
                </a:moveTo>
                <a:lnTo>
                  <a:pt x="286" y="154"/>
                </a:lnTo>
                <a:lnTo>
                  <a:pt x="0" y="0"/>
                </a:lnTo>
                <a:lnTo>
                  <a:pt x="0" y="626"/>
                </a:lnTo>
                <a:lnTo>
                  <a:pt x="491" y="626"/>
                </a:lnTo>
                <a:close/>
              </a:path>
            </a:pathLst>
          </a:custGeom>
          <a:solidFill>
            <a:schemeClr val="accent2">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6">
            <a:extLst>
              <a:ext uri="{FF2B5EF4-FFF2-40B4-BE49-F238E27FC236}">
                <a16:creationId xmlns:a16="http://schemas.microsoft.com/office/drawing/2014/main" id="{EC0ECE6B-D7D4-42EA-A7FA-34DD9B438EC1}"/>
              </a:ext>
            </a:extLst>
          </p:cNvPr>
          <p:cNvSpPr>
            <a:spLocks/>
          </p:cNvSpPr>
          <p:nvPr userDrawn="1"/>
        </p:nvSpPr>
        <p:spPr bwMode="auto">
          <a:xfrm>
            <a:off x="213761" y="5910263"/>
            <a:ext cx="1660465" cy="946150"/>
          </a:xfrm>
          <a:custGeom>
            <a:avLst/>
            <a:gdLst>
              <a:gd name="T0" fmla="*/ 435 w 435"/>
              <a:gd name="T1" fmla="*/ 596 h 596"/>
              <a:gd name="T2" fmla="*/ 230 w 435"/>
              <a:gd name="T3" fmla="*/ 124 h 596"/>
              <a:gd name="T4" fmla="*/ 0 w 435"/>
              <a:gd name="T5" fmla="*/ 0 h 596"/>
              <a:gd name="T6" fmla="*/ 234 w 435"/>
              <a:gd name="T7" fmla="*/ 596 h 596"/>
              <a:gd name="T8" fmla="*/ 435 w 435"/>
              <a:gd name="T9" fmla="*/ 596 h 596"/>
            </a:gdLst>
            <a:ahLst/>
            <a:cxnLst>
              <a:cxn ang="0">
                <a:pos x="T0" y="T1"/>
              </a:cxn>
              <a:cxn ang="0">
                <a:pos x="T2" y="T3"/>
              </a:cxn>
              <a:cxn ang="0">
                <a:pos x="T4" y="T5"/>
              </a:cxn>
              <a:cxn ang="0">
                <a:pos x="T6" y="T7"/>
              </a:cxn>
              <a:cxn ang="0">
                <a:pos x="T8" y="T9"/>
              </a:cxn>
            </a:cxnLst>
            <a:rect l="0" t="0" r="r" b="b"/>
            <a:pathLst>
              <a:path w="435" h="596">
                <a:moveTo>
                  <a:pt x="435" y="596"/>
                </a:moveTo>
                <a:lnTo>
                  <a:pt x="230" y="124"/>
                </a:lnTo>
                <a:lnTo>
                  <a:pt x="0" y="0"/>
                </a:lnTo>
                <a:lnTo>
                  <a:pt x="234" y="596"/>
                </a:lnTo>
                <a:lnTo>
                  <a:pt x="435" y="59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7">
            <a:extLst>
              <a:ext uri="{FF2B5EF4-FFF2-40B4-BE49-F238E27FC236}">
                <a16:creationId xmlns:a16="http://schemas.microsoft.com/office/drawing/2014/main" id="{800DB264-D3F9-45A9-B421-C884019B489E}"/>
              </a:ext>
            </a:extLst>
          </p:cNvPr>
          <p:cNvSpPr>
            <a:spLocks/>
          </p:cNvSpPr>
          <p:nvPr userDrawn="1"/>
        </p:nvSpPr>
        <p:spPr bwMode="auto">
          <a:xfrm>
            <a:off x="0" y="5791200"/>
            <a:ext cx="1988740" cy="1065213"/>
          </a:xfrm>
          <a:custGeom>
            <a:avLst/>
            <a:gdLst>
              <a:gd name="T0" fmla="*/ 311 w 521"/>
              <a:gd name="T1" fmla="*/ 347 h 671"/>
              <a:gd name="T2" fmla="*/ 336 w 521"/>
              <a:gd name="T3" fmla="*/ 405 h 671"/>
              <a:gd name="T4" fmla="*/ 453 w 521"/>
              <a:gd name="T5" fmla="*/ 671 h 671"/>
              <a:gd name="T6" fmla="*/ 521 w 521"/>
              <a:gd name="T7" fmla="*/ 671 h 671"/>
              <a:gd name="T8" fmla="*/ 388 w 521"/>
              <a:gd name="T9" fmla="*/ 369 h 671"/>
              <a:gd name="T10" fmla="*/ 363 w 521"/>
              <a:gd name="T11" fmla="*/ 311 h 671"/>
              <a:gd name="T12" fmla="*/ 302 w 521"/>
              <a:gd name="T13" fmla="*/ 172 h 671"/>
              <a:gd name="T14" fmla="*/ 0 w 521"/>
              <a:gd name="T15" fmla="*/ 0 h 671"/>
              <a:gd name="T16" fmla="*/ 0 w 521"/>
              <a:gd name="T17" fmla="*/ 72 h 671"/>
              <a:gd name="T18" fmla="*/ 252 w 521"/>
              <a:gd name="T19" fmla="*/ 216 h 671"/>
              <a:gd name="T20" fmla="*/ 311 w 521"/>
              <a:gd name="T21" fmla="*/ 347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671">
                <a:moveTo>
                  <a:pt x="311" y="347"/>
                </a:moveTo>
                <a:lnTo>
                  <a:pt x="336" y="405"/>
                </a:lnTo>
                <a:lnTo>
                  <a:pt x="453" y="671"/>
                </a:lnTo>
                <a:lnTo>
                  <a:pt x="521" y="671"/>
                </a:lnTo>
                <a:lnTo>
                  <a:pt x="388" y="369"/>
                </a:lnTo>
                <a:lnTo>
                  <a:pt x="363" y="311"/>
                </a:lnTo>
                <a:lnTo>
                  <a:pt x="302" y="172"/>
                </a:lnTo>
                <a:lnTo>
                  <a:pt x="0" y="0"/>
                </a:lnTo>
                <a:lnTo>
                  <a:pt x="0" y="72"/>
                </a:lnTo>
                <a:lnTo>
                  <a:pt x="252" y="216"/>
                </a:lnTo>
                <a:lnTo>
                  <a:pt x="311" y="347"/>
                </a:lnTo>
                <a:close/>
              </a:path>
            </a:pathLst>
          </a:custGeom>
          <a:solidFill>
            <a:srgbClr val="315E99"/>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8">
            <a:extLst>
              <a:ext uri="{FF2B5EF4-FFF2-40B4-BE49-F238E27FC236}">
                <a16:creationId xmlns:a16="http://schemas.microsoft.com/office/drawing/2014/main" id="{68733B60-6599-4099-BDD6-AF113ADA3563}"/>
              </a:ext>
            </a:extLst>
          </p:cNvPr>
          <p:cNvSpPr>
            <a:spLocks/>
          </p:cNvSpPr>
          <p:nvPr userDrawn="1"/>
        </p:nvSpPr>
        <p:spPr bwMode="auto">
          <a:xfrm>
            <a:off x="8294681" y="1588"/>
            <a:ext cx="3897319" cy="1577975"/>
          </a:xfrm>
          <a:custGeom>
            <a:avLst/>
            <a:gdLst>
              <a:gd name="T0" fmla="*/ 0 w 1021"/>
              <a:gd name="T1" fmla="*/ 0 h 994"/>
              <a:gd name="T2" fmla="*/ 1021 w 1021"/>
              <a:gd name="T3" fmla="*/ 994 h 994"/>
              <a:gd name="T4" fmla="*/ 1021 w 1021"/>
              <a:gd name="T5" fmla="*/ 0 h 994"/>
              <a:gd name="T6" fmla="*/ 0 w 1021"/>
              <a:gd name="T7" fmla="*/ 0 h 994"/>
            </a:gdLst>
            <a:ahLst/>
            <a:cxnLst>
              <a:cxn ang="0">
                <a:pos x="T0" y="T1"/>
              </a:cxn>
              <a:cxn ang="0">
                <a:pos x="T2" y="T3"/>
              </a:cxn>
              <a:cxn ang="0">
                <a:pos x="T4" y="T5"/>
              </a:cxn>
              <a:cxn ang="0">
                <a:pos x="T6" y="T7"/>
              </a:cxn>
            </a:cxnLst>
            <a:rect l="0" t="0" r="r" b="b"/>
            <a:pathLst>
              <a:path w="1021" h="994">
                <a:moveTo>
                  <a:pt x="0" y="0"/>
                </a:moveTo>
                <a:lnTo>
                  <a:pt x="1021" y="994"/>
                </a:lnTo>
                <a:lnTo>
                  <a:pt x="1021" y="0"/>
                </a:lnTo>
                <a:lnTo>
                  <a:pt x="0" y="0"/>
                </a:lnTo>
                <a:close/>
              </a:path>
            </a:pathLst>
          </a:custGeom>
          <a:solidFill>
            <a:srgbClr val="315E99"/>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9">
            <a:extLst>
              <a:ext uri="{FF2B5EF4-FFF2-40B4-BE49-F238E27FC236}">
                <a16:creationId xmlns:a16="http://schemas.microsoft.com/office/drawing/2014/main" id="{E81A7155-C2FF-4C63-B2DC-76E61026C0B7}"/>
              </a:ext>
            </a:extLst>
          </p:cNvPr>
          <p:cNvSpPr>
            <a:spLocks/>
          </p:cNvSpPr>
          <p:nvPr userDrawn="1"/>
        </p:nvSpPr>
        <p:spPr bwMode="auto">
          <a:xfrm>
            <a:off x="11062121" y="1588"/>
            <a:ext cx="1129879" cy="1547813"/>
          </a:xfrm>
          <a:custGeom>
            <a:avLst/>
            <a:gdLst>
              <a:gd name="T0" fmla="*/ 0 w 296"/>
              <a:gd name="T1" fmla="*/ 0 h 975"/>
              <a:gd name="T2" fmla="*/ 296 w 296"/>
              <a:gd name="T3" fmla="*/ 975 h 975"/>
              <a:gd name="T4" fmla="*/ 296 w 296"/>
              <a:gd name="T5" fmla="*/ 0 h 975"/>
              <a:gd name="T6" fmla="*/ 0 w 296"/>
              <a:gd name="T7" fmla="*/ 0 h 975"/>
            </a:gdLst>
            <a:ahLst/>
            <a:cxnLst>
              <a:cxn ang="0">
                <a:pos x="T0" y="T1"/>
              </a:cxn>
              <a:cxn ang="0">
                <a:pos x="T2" y="T3"/>
              </a:cxn>
              <a:cxn ang="0">
                <a:pos x="T4" y="T5"/>
              </a:cxn>
              <a:cxn ang="0">
                <a:pos x="T6" y="T7"/>
              </a:cxn>
            </a:cxnLst>
            <a:rect l="0" t="0" r="r" b="b"/>
            <a:pathLst>
              <a:path w="296" h="975">
                <a:moveTo>
                  <a:pt x="0" y="0"/>
                </a:moveTo>
                <a:lnTo>
                  <a:pt x="296" y="975"/>
                </a:lnTo>
                <a:lnTo>
                  <a:pt x="296" y="0"/>
                </a:lnTo>
                <a:lnTo>
                  <a:pt x="0" y="0"/>
                </a:lnTo>
                <a:close/>
              </a:path>
            </a:pathLst>
          </a:custGeom>
          <a:solidFill>
            <a:srgbClr val="4F81BD"/>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10">
            <a:extLst>
              <a:ext uri="{FF2B5EF4-FFF2-40B4-BE49-F238E27FC236}">
                <a16:creationId xmlns:a16="http://schemas.microsoft.com/office/drawing/2014/main" id="{052AF2E3-F86E-4A9F-9731-C646A7407044}"/>
              </a:ext>
            </a:extLst>
          </p:cNvPr>
          <p:cNvSpPr>
            <a:spLocks/>
          </p:cNvSpPr>
          <p:nvPr userDrawn="1"/>
        </p:nvSpPr>
        <p:spPr bwMode="auto">
          <a:xfrm>
            <a:off x="7729742" y="1588"/>
            <a:ext cx="4462258" cy="1811338"/>
          </a:xfrm>
          <a:custGeom>
            <a:avLst/>
            <a:gdLst>
              <a:gd name="T0" fmla="*/ 0 w 1169"/>
              <a:gd name="T1" fmla="*/ 0 h 1141"/>
              <a:gd name="T2" fmla="*/ 1169 w 1169"/>
              <a:gd name="T3" fmla="*/ 1141 h 1141"/>
              <a:gd name="T4" fmla="*/ 1169 w 1169"/>
              <a:gd name="T5" fmla="*/ 852 h 1141"/>
              <a:gd name="T6" fmla="*/ 296 w 1169"/>
              <a:gd name="T7" fmla="*/ 0 h 1141"/>
              <a:gd name="T8" fmla="*/ 0 w 1169"/>
              <a:gd name="T9" fmla="*/ 0 h 1141"/>
            </a:gdLst>
            <a:ahLst/>
            <a:cxnLst>
              <a:cxn ang="0">
                <a:pos x="T0" y="T1"/>
              </a:cxn>
              <a:cxn ang="0">
                <a:pos x="T2" y="T3"/>
              </a:cxn>
              <a:cxn ang="0">
                <a:pos x="T4" y="T5"/>
              </a:cxn>
              <a:cxn ang="0">
                <a:pos x="T6" y="T7"/>
              </a:cxn>
              <a:cxn ang="0">
                <a:pos x="T8" y="T9"/>
              </a:cxn>
            </a:cxnLst>
            <a:rect l="0" t="0" r="r" b="b"/>
            <a:pathLst>
              <a:path w="1169" h="1141">
                <a:moveTo>
                  <a:pt x="0" y="0"/>
                </a:moveTo>
                <a:lnTo>
                  <a:pt x="1169" y="1141"/>
                </a:lnTo>
                <a:lnTo>
                  <a:pt x="1169" y="852"/>
                </a:lnTo>
                <a:lnTo>
                  <a:pt x="296"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01764860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比较">
    <p:bg>
      <p:bgPr>
        <a:gradFill>
          <a:gsLst>
            <a:gs pos="0">
              <a:srgbClr val="0E1A5A"/>
            </a:gs>
            <a:gs pos="100000">
              <a:srgbClr val="000944"/>
            </a:gs>
          </a:gsLst>
          <a:lin ang="5400000" scaled="0"/>
        </a:gradFill>
        <a:effectLst/>
      </p:bgPr>
    </p:bg>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82F288E0-7875-42C4-84C8-98DBBD3BF4D2}" type="datetimeFigureOut">
              <a:rPr lang="zh-CN" altLang="en-US" smtClean="0"/>
              <a:t>2023/3/9</a:t>
            </a:fld>
            <a:endParaRPr lang="zh-CN" altLang="en-US"/>
          </a:p>
        </p:txBody>
      </p:sp>
      <p:sp>
        <p:nvSpPr>
          <p:cNvPr id="8" name="页脚占位符 7"/>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53078224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B760FF09-3E0F-5E40-B873-32F19651C7BC}" type="datetimeFigureOut">
              <a:rPr kumimoji="1" lang="zh-CN" altLang="en-US" smtClean="0"/>
              <a:t>2023/3/9</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A0191F97-2125-1F47-854F-F95FB0692B56}" type="slidenum">
              <a:rPr kumimoji="1" lang="zh-CN" altLang="en-US" smtClean="0"/>
              <a:t>‹nr.›</a:t>
            </a:fld>
            <a:endParaRPr kumimoji="1" lang="zh-CN" altLang="en-US"/>
          </a:p>
        </p:txBody>
      </p:sp>
    </p:spTree>
    <p:extLst>
      <p:ext uri="{BB962C8B-B14F-4D97-AF65-F5344CB8AC3E}">
        <p14:creationId xmlns:p14="http://schemas.microsoft.com/office/powerpoint/2010/main" val="4036818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纯白内容页">
    <p:spTree>
      <p:nvGrpSpPr>
        <p:cNvPr id="1" name=""/>
        <p:cNvGrpSpPr/>
        <p:nvPr/>
      </p:nvGrpSpPr>
      <p:grpSpPr>
        <a:xfrm>
          <a:off x="0" y="0"/>
          <a:ext cx="0" cy="0"/>
          <a:chOff x="0" y="0"/>
          <a:chExt cx="0" cy="0"/>
        </a:xfrm>
      </p:grpSpPr>
      <p:sp>
        <p:nvSpPr>
          <p:cNvPr id="2" name="矩形 1"/>
          <p:cNvSpPr/>
          <p:nvPr userDrawn="1"/>
        </p:nvSpPr>
        <p:spPr bwMode="auto">
          <a:xfrm>
            <a:off x="0" y="459819"/>
            <a:ext cx="179109" cy="442431"/>
          </a:xfrm>
          <a:prstGeom prst="rect">
            <a:avLst/>
          </a:prstGeom>
          <a:solidFill>
            <a:srgbClr val="FFC000"/>
          </a:solidFill>
          <a:ln>
            <a:noFill/>
            <a:headEnd/>
            <a:tailEnd/>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ormAutofit/>
          </a:bodyPr>
          <a:lstStyle/>
          <a:p>
            <a:pPr algn="ctr"/>
            <a:endParaRPr lang="zh-CN" altLang="en-US" dirty="0">
              <a:solidFill>
                <a:schemeClr val="accent1"/>
              </a:solidFill>
              <a:latin typeface="Arial" panose="020B0604020202020204" pitchFamily="34" charset="0"/>
              <a:ea typeface="楷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423643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72993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6.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6.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62" y="234201"/>
            <a:ext cx="11160642" cy="540000"/>
          </a:xfrm>
          <a:prstGeom prst="rect">
            <a:avLst/>
          </a:prstGeom>
        </p:spPr>
        <p:txBody>
          <a:bodyPr vert="horz" lIns="91440" tIns="45720" rIns="91440" bIns="45720" rtlCol="0" anchor="ctr">
            <a:normAutofit/>
          </a:bodyPr>
          <a:lstStyle/>
          <a:p>
            <a:r>
              <a:rPr lang="en-GB"/>
              <a:t>Click to edit title style</a:t>
            </a:r>
            <a:endParaRPr lang="en-US"/>
          </a:p>
        </p:txBody>
      </p:sp>
      <p:sp>
        <p:nvSpPr>
          <p:cNvPr id="3" name="Text Placeholder 2"/>
          <p:cNvSpPr>
            <a:spLocks noGrp="1"/>
          </p:cNvSpPr>
          <p:nvPr>
            <p:ph type="body" idx="1"/>
          </p:nvPr>
        </p:nvSpPr>
        <p:spPr>
          <a:xfrm>
            <a:off x="515962" y="1089025"/>
            <a:ext cx="11160642" cy="50879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Slide Number Placeholder 22"/>
          <p:cNvSpPr>
            <a:spLocks noGrp="1" noChangeAspect="1"/>
          </p:cNvSpPr>
          <p:nvPr>
            <p:ph type="sldNum" sz="quarter" idx="4"/>
          </p:nvPr>
        </p:nvSpPr>
        <p:spPr>
          <a:xfrm>
            <a:off x="203430" y="6246229"/>
            <a:ext cx="432020" cy="432000"/>
          </a:xfrm>
          <a:prstGeom prst="ellipse">
            <a:avLst/>
          </a:prstGeom>
          <a:solidFill>
            <a:schemeClr val="tx2"/>
          </a:solidFill>
        </p:spPr>
        <p:txBody>
          <a:bodyPr vert="horz" lIns="91440" tIns="45720" rIns="91440" bIns="45720" rtlCol="0" anchor="ctr"/>
          <a:lstStyle>
            <a:lvl1pPr algn="ctr">
              <a:defRPr sz="800">
                <a:solidFill>
                  <a:schemeClr val="bg1"/>
                </a:solidFill>
              </a:defRPr>
            </a:lvl1pPr>
          </a:lstStyle>
          <a:p>
            <a:fld id="{BB997F68-DC89-8640-9659-FFCC21C2A947}" type="slidenum">
              <a:rPr lang="en-US" smtClean="0"/>
              <a:t>‹nr.›</a:t>
            </a:fld>
            <a:endParaRPr lang="en-US"/>
          </a:p>
        </p:txBody>
      </p:sp>
      <p:pic>
        <p:nvPicPr>
          <p:cNvPr id="4" name="图片 3" descr="BIPO_LOGO_full-color"/>
          <p:cNvPicPr>
            <a:picLocks noChangeAspect="1"/>
          </p:cNvPicPr>
          <p:nvPr userDrawn="1"/>
        </p:nvPicPr>
        <p:blipFill>
          <a:blip r:embed="rId10"/>
          <a:stretch>
            <a:fillRect/>
          </a:stretch>
        </p:blipFill>
        <p:spPr>
          <a:xfrm>
            <a:off x="11203940" y="6336030"/>
            <a:ext cx="662940" cy="229235"/>
          </a:xfrm>
          <a:prstGeom prst="rect">
            <a:avLst/>
          </a:prstGeom>
        </p:spPr>
      </p:pic>
      <p:sp>
        <p:nvSpPr>
          <p:cNvPr id="6" name="矩形 10">
            <a:extLst>
              <a:ext uri="{FF2B5EF4-FFF2-40B4-BE49-F238E27FC236}">
                <a16:creationId xmlns:a16="http://schemas.microsoft.com/office/drawing/2014/main" id="{8BA4887C-F0B7-DCBC-65D7-64D4FBBC34E9}"/>
              </a:ext>
            </a:extLst>
          </p:cNvPr>
          <p:cNvSpPr/>
          <p:nvPr userDrawn="1"/>
        </p:nvSpPr>
        <p:spPr>
          <a:xfrm>
            <a:off x="-1238307" y="0"/>
            <a:ext cx="1238307" cy="781050"/>
          </a:xfrm>
          <a:prstGeom prst="rect">
            <a:avLst/>
          </a:prstGeom>
          <a:solidFill>
            <a:srgbClr val="303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1200"/>
              <a:t>R</a:t>
            </a:r>
            <a:r>
              <a:rPr lang="zh-CN" altLang="en-US" sz="1200"/>
              <a:t>：</a:t>
            </a:r>
            <a:r>
              <a:rPr lang="en-US" altLang="zh-CN" sz="1200"/>
              <a:t>48</a:t>
            </a:r>
          </a:p>
          <a:p>
            <a:pPr algn="l"/>
            <a:r>
              <a:rPr lang="en-US" altLang="zh-CN" sz="1200"/>
              <a:t>G</a:t>
            </a:r>
            <a:r>
              <a:rPr lang="zh-CN" altLang="en-US" sz="1200"/>
              <a:t>：</a:t>
            </a:r>
            <a:r>
              <a:rPr lang="en-US" altLang="zh-CN" sz="1200"/>
              <a:t>63</a:t>
            </a:r>
          </a:p>
          <a:p>
            <a:pPr algn="l"/>
            <a:r>
              <a:rPr lang="en-US" altLang="zh-CN" sz="1200"/>
              <a:t>B</a:t>
            </a:r>
            <a:r>
              <a:rPr lang="zh-CN" altLang="en-US" sz="1200"/>
              <a:t>：</a:t>
            </a:r>
            <a:r>
              <a:rPr lang="en-US" altLang="zh-CN" sz="1200"/>
              <a:t>144</a:t>
            </a:r>
          </a:p>
          <a:p>
            <a:pPr algn="l"/>
            <a:r>
              <a:rPr lang="en-US" sz="1200"/>
              <a:t>#303f90</a:t>
            </a:r>
          </a:p>
        </p:txBody>
      </p:sp>
      <p:sp>
        <p:nvSpPr>
          <p:cNvPr id="7" name="矩形 11">
            <a:extLst>
              <a:ext uri="{FF2B5EF4-FFF2-40B4-BE49-F238E27FC236}">
                <a16:creationId xmlns:a16="http://schemas.microsoft.com/office/drawing/2014/main" id="{AD8BCA29-B67A-7EE9-1485-E5989802B40A}"/>
              </a:ext>
            </a:extLst>
          </p:cNvPr>
          <p:cNvSpPr/>
          <p:nvPr userDrawn="1"/>
        </p:nvSpPr>
        <p:spPr>
          <a:xfrm>
            <a:off x="-1238307" y="781050"/>
            <a:ext cx="1238307" cy="7810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1200"/>
              <a:t>R</a:t>
            </a:r>
            <a:r>
              <a:rPr lang="zh-CN" altLang="en-US" sz="1200"/>
              <a:t>：</a:t>
            </a:r>
            <a:r>
              <a:rPr lang="en-US" altLang="zh-CN" sz="1200"/>
              <a:t>255</a:t>
            </a:r>
          </a:p>
          <a:p>
            <a:pPr algn="l"/>
            <a:r>
              <a:rPr lang="en-US" altLang="zh-CN" sz="1200"/>
              <a:t>G</a:t>
            </a:r>
            <a:r>
              <a:rPr lang="zh-CN" altLang="en-US" sz="1200"/>
              <a:t>：</a:t>
            </a:r>
            <a:r>
              <a:rPr lang="en-US" altLang="zh-CN" sz="1200"/>
              <a:t>192</a:t>
            </a:r>
          </a:p>
          <a:p>
            <a:pPr algn="l"/>
            <a:r>
              <a:rPr lang="en-US" altLang="zh-CN" sz="1200"/>
              <a:t>B</a:t>
            </a:r>
            <a:r>
              <a:rPr lang="zh-CN" altLang="en-US" sz="1200"/>
              <a:t>：</a:t>
            </a:r>
            <a:r>
              <a:rPr lang="en-US" altLang="zh-CN" sz="1200"/>
              <a:t>0</a:t>
            </a:r>
          </a:p>
          <a:p>
            <a:pPr algn="l"/>
            <a:r>
              <a:rPr lang="en-US" sz="1200"/>
              <a:t>#FFC000</a:t>
            </a:r>
          </a:p>
        </p:txBody>
      </p:sp>
      <p:sp>
        <p:nvSpPr>
          <p:cNvPr id="8" name="矩形 12">
            <a:extLst>
              <a:ext uri="{FF2B5EF4-FFF2-40B4-BE49-F238E27FC236}">
                <a16:creationId xmlns:a16="http://schemas.microsoft.com/office/drawing/2014/main" id="{233D916C-D6AC-8E64-FE19-59D60430C3C6}"/>
              </a:ext>
            </a:extLst>
          </p:cNvPr>
          <p:cNvSpPr/>
          <p:nvPr userDrawn="1"/>
        </p:nvSpPr>
        <p:spPr>
          <a:xfrm>
            <a:off x="-1238307" y="3124199"/>
            <a:ext cx="1238307" cy="960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1400" b="0">
                <a:solidFill>
                  <a:schemeClr val="tx1"/>
                </a:solidFill>
                <a:latin typeface="Calibri" panose="020F05020202040A0204" charset="0"/>
                <a:ea typeface="微软雅黑" panose="020B0703020204020201" charset="-122"/>
                <a:cs typeface="Calibri" panose="020F05020202040A0204" charset="0"/>
              </a:rPr>
              <a:t>Fonts:</a:t>
            </a:r>
          </a:p>
          <a:p>
            <a:pPr marL="0" marR="0" indent="0" algn="l" defTabSz="914400" rtl="0" eaLnBrk="1" fontAlgn="auto" latinLnBrk="0" hangingPunct="1">
              <a:lnSpc>
                <a:spcPct val="130000"/>
              </a:lnSpc>
              <a:spcBef>
                <a:spcPts val="0"/>
              </a:spcBef>
              <a:spcAft>
                <a:spcPts val="0"/>
              </a:spcAft>
              <a:buClrTx/>
              <a:buSzTx/>
              <a:buFontTx/>
              <a:buNone/>
              <a:defRPr/>
            </a:pPr>
            <a:r>
              <a:rPr lang="en-US" altLang="zh-CN" sz="1200" b="0" spc="65">
                <a:solidFill>
                  <a:schemeClr val="tx1"/>
                </a:solidFill>
                <a:latin typeface="Calibri" panose="020F05020202040A0204" charset="0"/>
                <a:ea typeface="微软雅黑" panose="020B0703020204020201" charset="-122"/>
                <a:cs typeface="Calibri" panose="020F05020202040A0204" charset="0"/>
              </a:rPr>
              <a:t>EN—Calibri</a:t>
            </a:r>
            <a:endParaRPr lang="zh-CN" altLang="en-US" sz="1100" b="0">
              <a:solidFill>
                <a:schemeClr val="tx1"/>
              </a:solidFill>
              <a:latin typeface="Calibri" panose="020F05020202040A0204" charset="0"/>
              <a:ea typeface="微软雅黑" panose="020B0703020204020201" charset="-122"/>
              <a:cs typeface="Calibri" panose="020F05020202040A0204" charset="0"/>
            </a:endParaRPr>
          </a:p>
        </p:txBody>
      </p:sp>
      <p:sp>
        <p:nvSpPr>
          <p:cNvPr id="9" name="矩形 14">
            <a:extLst>
              <a:ext uri="{FF2B5EF4-FFF2-40B4-BE49-F238E27FC236}">
                <a16:creationId xmlns:a16="http://schemas.microsoft.com/office/drawing/2014/main" id="{BDC53BE4-3FB5-24DC-737C-12A604F17550}"/>
              </a:ext>
            </a:extLst>
          </p:cNvPr>
          <p:cNvSpPr/>
          <p:nvPr userDrawn="1"/>
        </p:nvSpPr>
        <p:spPr>
          <a:xfrm>
            <a:off x="-1238307" y="1562100"/>
            <a:ext cx="1238307" cy="781050"/>
          </a:xfrm>
          <a:prstGeom prst="rect">
            <a:avLst/>
          </a:prstGeom>
          <a:solidFill>
            <a:srgbClr val="6AD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1200"/>
              <a:t>R</a:t>
            </a:r>
            <a:r>
              <a:rPr lang="zh-CN" altLang="en-US" sz="1200"/>
              <a:t>：</a:t>
            </a:r>
            <a:r>
              <a:rPr lang="en-US" altLang="zh-CN" sz="1200"/>
              <a:t>106</a:t>
            </a:r>
          </a:p>
          <a:p>
            <a:pPr algn="l"/>
            <a:r>
              <a:rPr lang="en-US" altLang="zh-CN" sz="1200"/>
              <a:t>G</a:t>
            </a:r>
            <a:r>
              <a:rPr lang="zh-CN" altLang="en-US" sz="1200"/>
              <a:t>：</a:t>
            </a:r>
            <a:r>
              <a:rPr lang="en-US" altLang="zh-CN" sz="1200"/>
              <a:t>209</a:t>
            </a:r>
          </a:p>
          <a:p>
            <a:pPr algn="l"/>
            <a:r>
              <a:rPr lang="en-US" altLang="zh-CN" sz="1200"/>
              <a:t>B</a:t>
            </a:r>
            <a:r>
              <a:rPr lang="zh-CN" altLang="en-US" sz="1200"/>
              <a:t>：</a:t>
            </a:r>
            <a:r>
              <a:rPr lang="en-US" altLang="zh-CN" sz="1200"/>
              <a:t>227</a:t>
            </a:r>
          </a:p>
          <a:p>
            <a:pPr algn="l"/>
            <a:r>
              <a:rPr lang="en-US" sz="1200"/>
              <a:t>#6AD1E3</a:t>
            </a:r>
          </a:p>
        </p:txBody>
      </p:sp>
      <p:sp>
        <p:nvSpPr>
          <p:cNvPr id="10" name="矩形 7">
            <a:extLst>
              <a:ext uri="{FF2B5EF4-FFF2-40B4-BE49-F238E27FC236}">
                <a16:creationId xmlns:a16="http://schemas.microsoft.com/office/drawing/2014/main" id="{678BCB8E-54B6-B3F5-0CCD-09F17CC1FD9F}"/>
              </a:ext>
            </a:extLst>
          </p:cNvPr>
          <p:cNvSpPr/>
          <p:nvPr userDrawn="1"/>
        </p:nvSpPr>
        <p:spPr>
          <a:xfrm>
            <a:off x="-1238307" y="2343150"/>
            <a:ext cx="1238307" cy="781050"/>
          </a:xfrm>
          <a:prstGeom prst="rect">
            <a:avLst/>
          </a:prstGeom>
          <a:solidFill>
            <a:srgbClr val="3E9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1200"/>
              <a:t>R</a:t>
            </a:r>
            <a:r>
              <a:rPr lang="zh-CN" altLang="en-US" sz="1200"/>
              <a:t>：</a:t>
            </a:r>
            <a:r>
              <a:rPr lang="en-US" altLang="zh-CN" sz="1200"/>
              <a:t>62</a:t>
            </a:r>
          </a:p>
          <a:p>
            <a:pPr algn="l"/>
            <a:r>
              <a:rPr lang="en-US" altLang="zh-CN" sz="1200"/>
              <a:t>G</a:t>
            </a:r>
            <a:r>
              <a:rPr lang="zh-CN" altLang="en-US" sz="1200"/>
              <a:t>：</a:t>
            </a:r>
            <a:r>
              <a:rPr lang="en-US" altLang="zh-CN" sz="1200"/>
              <a:t>150</a:t>
            </a:r>
          </a:p>
          <a:p>
            <a:pPr algn="l"/>
            <a:r>
              <a:rPr lang="en-US" altLang="zh-CN" sz="1200"/>
              <a:t>B</a:t>
            </a:r>
            <a:r>
              <a:rPr lang="zh-CN" altLang="en-US" sz="1200"/>
              <a:t>：</a:t>
            </a:r>
            <a:r>
              <a:rPr lang="en-US" altLang="zh-CN" sz="1200"/>
              <a:t>164</a:t>
            </a:r>
          </a:p>
          <a:p>
            <a:pPr algn="l"/>
            <a:r>
              <a:rPr lang="en-US" sz="1200"/>
              <a:t>#3E96A4</a:t>
            </a:r>
          </a:p>
        </p:txBody>
      </p:sp>
    </p:spTree>
    <p:extLst>
      <p:ext uri="{BB962C8B-B14F-4D97-AF65-F5344CB8AC3E}">
        <p14:creationId xmlns:p14="http://schemas.microsoft.com/office/powerpoint/2010/main" val="3822446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734" r:id="rId8"/>
  </p:sldLayoutIdLst>
  <p:transition spd="slow">
    <p:wipe/>
  </p:transition>
  <p:hf hdr="0" ftr="0" dt="0"/>
  <p:txStyles>
    <p:titleStyle>
      <a:lvl1pPr algn="l" defTabSz="914400" rtl="0" eaLnBrk="1" latinLnBrk="0" hangingPunct="1">
        <a:lnSpc>
          <a:spcPct val="90000"/>
        </a:lnSpc>
        <a:spcBef>
          <a:spcPct val="0"/>
        </a:spcBef>
        <a:buNone/>
        <a:defRPr sz="3200" b="1" kern="1200">
          <a:solidFill>
            <a:schemeClr val="tx2"/>
          </a:solidFill>
          <a:latin typeface="+mn-lt"/>
          <a:ea typeface="+mj-ea"/>
          <a:cs typeface="+mj-cs"/>
        </a:defRPr>
      </a:lvl1pPr>
    </p:titleStyle>
    <p:bodyStyle>
      <a:lvl1pPr marL="361950" indent="-209550" algn="l" defTabSz="914400" rtl="0" eaLnBrk="1" latinLnBrk="0" hangingPunct="1">
        <a:lnSpc>
          <a:spcPct val="90000"/>
        </a:lnSpc>
        <a:spcBef>
          <a:spcPts val="1000"/>
        </a:spcBef>
        <a:buClr>
          <a:schemeClr val="accent4"/>
        </a:buClr>
        <a:buFont typeface="Arial" panose="020B060402020209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90204" pitchFamily="34" charset="0"/>
        <a:buChar char="•"/>
        <a:defRPr sz="1800" kern="1200">
          <a:solidFill>
            <a:schemeClr val="tx1"/>
          </a:solidFill>
          <a:latin typeface="+mn-lt"/>
          <a:ea typeface="+mn-ea"/>
          <a:cs typeface="+mn-cs"/>
        </a:defRPr>
      </a:lvl2pPr>
      <a:lvl3pPr marL="990600" indent="-224155" algn="l" defTabSz="914400" rtl="0" eaLnBrk="1" latinLnBrk="0" hangingPunct="1">
        <a:lnSpc>
          <a:spcPct val="90000"/>
        </a:lnSpc>
        <a:spcBef>
          <a:spcPts val="500"/>
        </a:spcBef>
        <a:buClr>
          <a:schemeClr val="accent4"/>
        </a:buClr>
        <a:buFont typeface="Arial" panose="020B0604020202090204" pitchFamily="34" charset="0"/>
        <a:buChar char="•"/>
        <a:defRPr sz="1800" kern="1200">
          <a:solidFill>
            <a:schemeClr val="tx1"/>
          </a:solidFill>
          <a:latin typeface="+mn-lt"/>
          <a:ea typeface="+mn-ea"/>
          <a:cs typeface="+mn-cs"/>
        </a:defRPr>
      </a:lvl3pPr>
      <a:lvl4pPr marL="1338580" indent="-222250" algn="l" defTabSz="914400" rtl="0" eaLnBrk="1" latinLnBrk="0" hangingPunct="1">
        <a:lnSpc>
          <a:spcPct val="90000"/>
        </a:lnSpc>
        <a:spcBef>
          <a:spcPts val="500"/>
        </a:spcBef>
        <a:buClr>
          <a:schemeClr val="accent4"/>
        </a:buClr>
        <a:buFont typeface="Arial" panose="020B0604020202090204" pitchFamily="34" charset="0"/>
        <a:buChar char="•"/>
        <a:defRPr sz="1800" kern="1200">
          <a:solidFill>
            <a:schemeClr val="tx1"/>
          </a:solidFill>
          <a:latin typeface="+mn-lt"/>
          <a:ea typeface="+mn-ea"/>
          <a:cs typeface="+mn-cs"/>
        </a:defRPr>
      </a:lvl4pPr>
      <a:lvl5pPr marL="1646555" indent="-224155" algn="l" defTabSz="914400" rtl="0" eaLnBrk="1" latinLnBrk="0" hangingPunct="1">
        <a:lnSpc>
          <a:spcPct val="90000"/>
        </a:lnSpc>
        <a:spcBef>
          <a:spcPts val="500"/>
        </a:spcBef>
        <a:buClr>
          <a:schemeClr val="accent4"/>
        </a:buClr>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46" name="Slide Number Placeholder 2"/>
          <p:cNvSpPr txBox="1"/>
          <p:nvPr userDrawn="1"/>
        </p:nvSpPr>
        <p:spPr>
          <a:xfrm>
            <a:off x="11642060" y="116632"/>
            <a:ext cx="427466" cy="324036"/>
          </a:xfrm>
          <a:custGeom>
            <a:avLst/>
            <a:gdLst>
              <a:gd name="connsiteX0" fmla="*/ 269 w 1046825"/>
              <a:gd name="connsiteY0" fmla="*/ 0 h 793742"/>
              <a:gd name="connsiteX1" fmla="*/ 650171 w 1046825"/>
              <a:gd name="connsiteY1" fmla="*/ 0 h 793742"/>
              <a:gd name="connsiteX2" fmla="*/ 1046825 w 1046825"/>
              <a:gd name="connsiteY2" fmla="*/ 396871 h 793742"/>
              <a:gd name="connsiteX3" fmla="*/ 650171 w 1046825"/>
              <a:gd name="connsiteY3" fmla="*/ 793742 h 793742"/>
              <a:gd name="connsiteX4" fmla="*/ 269 w 1046825"/>
              <a:gd name="connsiteY4" fmla="*/ 0 h 793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825" h="793742">
                <a:moveTo>
                  <a:pt x="269" y="0"/>
                </a:moveTo>
                <a:cubicBezTo>
                  <a:pt x="269" y="0"/>
                  <a:pt x="431249" y="0"/>
                  <a:pt x="650171" y="0"/>
                </a:cubicBezTo>
                <a:cubicBezTo>
                  <a:pt x="869857" y="0"/>
                  <a:pt x="1046825" y="177829"/>
                  <a:pt x="1046825" y="396871"/>
                </a:cubicBezTo>
                <a:cubicBezTo>
                  <a:pt x="1046825" y="615913"/>
                  <a:pt x="869857" y="793742"/>
                  <a:pt x="650171" y="793742"/>
                </a:cubicBezTo>
                <a:cubicBezTo>
                  <a:pt x="-33295" y="793742"/>
                  <a:pt x="269" y="0"/>
                  <a:pt x="269" y="0"/>
                </a:cubicBezTo>
                <a:close/>
              </a:path>
            </a:pathLst>
          </a:custGeom>
          <a:solidFill>
            <a:srgbClr val="3060AC"/>
          </a:solidFill>
        </p:spPr>
        <p:txBody>
          <a:bodyPr vert="horz" wrap="square" lIns="45720" tIns="22860" rIns="45720" bIns="22860" rtlCol="0" anchor="ctr">
            <a:noAutofit/>
          </a:bodyP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F16F1B88-CA4D-459C-B7DE-6E2941180432}" type="slidenum">
              <a:rPr lang="en-GB" sz="1000" smtClean="0">
                <a:solidFill>
                  <a:prstClr val="white"/>
                </a:solidFill>
              </a:rPr>
              <a:t>‹nr.›</a:t>
            </a:fld>
            <a:endParaRPr lang="en-GB" sz="1000" dirty="0">
              <a:solidFill>
                <a:prstClr val="white"/>
              </a:solidFill>
            </a:endParaRPr>
          </a:p>
        </p:txBody>
      </p:sp>
      <p:sp>
        <p:nvSpPr>
          <p:cNvPr id="47" name="页脚占位符 2"/>
          <p:cNvSpPr txBox="1"/>
          <p:nvPr userDrawn="1"/>
        </p:nvSpPr>
        <p:spPr>
          <a:xfrm>
            <a:off x="295876" y="6384810"/>
            <a:ext cx="11667989" cy="365125"/>
          </a:xfrm>
          <a:prstGeom prst="rect">
            <a:avLst/>
          </a:prstGeom>
          <a:noFill/>
        </p:spPr>
        <p:txBody>
          <a:bodyPr vert="horz" lIns="91416" tIns="45708" rIns="91416" bIns="45708" rtlCol="0" anchor="ctr"/>
          <a:lstStyle>
            <a:defPPr>
              <a:defRPr lang="zh-CN"/>
            </a:defPPr>
            <a:lvl1pPr marL="0" algn="r" defTabSz="914400" rtl="0" eaLnBrk="1" fontAlgn="auto" latinLnBrk="0" hangingPunct="1">
              <a:spcBef>
                <a:spcPts val="0"/>
              </a:spcBef>
              <a:spcAft>
                <a:spcPts val="0"/>
              </a:spcAft>
              <a:defRPr sz="1600" b="1" kern="1200" dirty="0" smtClean="0">
                <a:solidFill>
                  <a:srgbClr val="00AEE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GB" sz="1600" dirty="0"/>
              <a:t>      </a:t>
            </a:r>
            <a:r>
              <a:rPr lang="en-GB" sz="1600" dirty="0">
                <a:solidFill>
                  <a:srgbClr val="3060AC"/>
                </a:solidFill>
              </a:rPr>
              <a:t> </a:t>
            </a:r>
            <a:r>
              <a:rPr lang="en-GB" sz="1600" dirty="0">
                <a:solidFill>
                  <a:schemeClr val="bg1">
                    <a:lumMod val="65000"/>
                  </a:schemeClr>
                </a:solidFill>
              </a:rPr>
              <a:t>www.biposervice.com</a:t>
            </a:r>
            <a:endParaRPr lang="en-GB" sz="1400" b="0" dirty="0">
              <a:solidFill>
                <a:schemeClr val="bg1">
                  <a:lumMod val="65000"/>
                </a:schemeClr>
              </a:solidFill>
            </a:endParaRPr>
          </a:p>
        </p:txBody>
      </p:sp>
      <p:pic>
        <p:nvPicPr>
          <p:cNvPr id="48" name="图片 47"/>
          <p:cNvPicPr>
            <a:picLocks noChangeAspect="1"/>
          </p:cNvPicPr>
          <p:nvPr userDrawn="1"/>
        </p:nvPicPr>
        <p:blipFill>
          <a:blip r:embed="rId19" cstate="email">
            <a:extLst>
              <a:ext uri="{28A0092B-C50C-407E-A947-70E740481C1C}">
                <a14:useLocalDpi xmlns:a14="http://schemas.microsoft.com/office/drawing/2010/main" val="0"/>
              </a:ext>
            </a:extLst>
          </a:blip>
          <a:stretch>
            <a:fillRect/>
          </a:stretch>
        </p:blipFill>
        <p:spPr>
          <a:xfrm>
            <a:off x="9389927" y="6502787"/>
            <a:ext cx="471526" cy="164009"/>
          </a:xfrm>
          <a:prstGeom prst="rect">
            <a:avLst/>
          </a:prstGeom>
        </p:spPr>
      </p:pic>
    </p:spTree>
    <p:extLst>
      <p:ext uri="{BB962C8B-B14F-4D97-AF65-F5344CB8AC3E}">
        <p14:creationId xmlns:p14="http://schemas.microsoft.com/office/powerpoint/2010/main" val="314245871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62" y="234201"/>
            <a:ext cx="11160642" cy="540000"/>
          </a:xfrm>
          <a:prstGeom prst="rect">
            <a:avLst/>
          </a:prstGeom>
        </p:spPr>
        <p:txBody>
          <a:bodyPr vert="horz" lIns="91440" tIns="45720" rIns="91440" bIns="45720" rtlCol="0" anchor="ctr">
            <a:normAutofit/>
          </a:bodyPr>
          <a:lstStyle/>
          <a:p>
            <a:r>
              <a:rPr lang="en-GB"/>
              <a:t>Click to edit title style</a:t>
            </a:r>
            <a:endParaRPr lang="en-US"/>
          </a:p>
        </p:txBody>
      </p:sp>
      <p:sp>
        <p:nvSpPr>
          <p:cNvPr id="3" name="Text Placeholder 2"/>
          <p:cNvSpPr>
            <a:spLocks noGrp="1"/>
          </p:cNvSpPr>
          <p:nvPr>
            <p:ph type="body" idx="1"/>
          </p:nvPr>
        </p:nvSpPr>
        <p:spPr>
          <a:xfrm>
            <a:off x="515962" y="1089025"/>
            <a:ext cx="11160642" cy="50879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Slide Number Placeholder 22"/>
          <p:cNvSpPr>
            <a:spLocks noGrp="1" noChangeAspect="1"/>
          </p:cNvSpPr>
          <p:nvPr>
            <p:ph type="sldNum" sz="quarter" idx="4"/>
          </p:nvPr>
        </p:nvSpPr>
        <p:spPr>
          <a:xfrm>
            <a:off x="203430" y="6246229"/>
            <a:ext cx="432020" cy="432000"/>
          </a:xfrm>
          <a:prstGeom prst="ellipse">
            <a:avLst/>
          </a:prstGeom>
          <a:solidFill>
            <a:schemeClr val="tx2"/>
          </a:solidFill>
        </p:spPr>
        <p:txBody>
          <a:bodyPr vert="horz" lIns="91440" tIns="45720" rIns="91440" bIns="45720" rtlCol="0" anchor="ctr"/>
          <a:lstStyle>
            <a:lvl1pPr algn="ctr">
              <a:defRPr sz="800">
                <a:solidFill>
                  <a:schemeClr val="bg1"/>
                </a:solidFill>
              </a:defRPr>
            </a:lvl1pPr>
          </a:lstStyle>
          <a:p>
            <a:fld id="{BB997F68-DC89-8640-9659-FFCC21C2A947}" type="slidenum">
              <a:rPr lang="en-US" smtClean="0"/>
              <a:t>‹nr.›</a:t>
            </a:fld>
            <a:endParaRPr lang="en-US"/>
          </a:p>
        </p:txBody>
      </p:sp>
      <p:pic>
        <p:nvPicPr>
          <p:cNvPr id="4" name="图片 3" descr="BIPO_LOGO_full-colo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1203940" y="6336030"/>
            <a:ext cx="662940" cy="229235"/>
          </a:xfrm>
          <a:prstGeom prst="rect">
            <a:avLst/>
          </a:prstGeom>
        </p:spPr>
      </p:pic>
      <p:sp>
        <p:nvSpPr>
          <p:cNvPr id="6" name="矩形 10">
            <a:extLst>
              <a:ext uri="{FF2B5EF4-FFF2-40B4-BE49-F238E27FC236}">
                <a16:creationId xmlns:a16="http://schemas.microsoft.com/office/drawing/2014/main" id="{8BA4887C-F0B7-DCBC-65D7-64D4FBBC34E9}"/>
              </a:ext>
            </a:extLst>
          </p:cNvPr>
          <p:cNvSpPr/>
          <p:nvPr userDrawn="1"/>
        </p:nvSpPr>
        <p:spPr>
          <a:xfrm>
            <a:off x="-1238307" y="0"/>
            <a:ext cx="1238307" cy="781050"/>
          </a:xfrm>
          <a:prstGeom prst="rect">
            <a:avLst/>
          </a:prstGeom>
          <a:solidFill>
            <a:srgbClr val="303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1200"/>
              <a:t>R</a:t>
            </a:r>
            <a:r>
              <a:rPr lang="zh-CN" altLang="en-US" sz="1200"/>
              <a:t>：</a:t>
            </a:r>
            <a:r>
              <a:rPr lang="en-US" altLang="zh-CN" sz="1200"/>
              <a:t>48</a:t>
            </a:r>
          </a:p>
          <a:p>
            <a:pPr algn="l"/>
            <a:r>
              <a:rPr lang="en-US" altLang="zh-CN" sz="1200"/>
              <a:t>G</a:t>
            </a:r>
            <a:r>
              <a:rPr lang="zh-CN" altLang="en-US" sz="1200"/>
              <a:t>：</a:t>
            </a:r>
            <a:r>
              <a:rPr lang="en-US" altLang="zh-CN" sz="1200"/>
              <a:t>63</a:t>
            </a:r>
          </a:p>
          <a:p>
            <a:pPr algn="l"/>
            <a:r>
              <a:rPr lang="en-US" altLang="zh-CN" sz="1200"/>
              <a:t>B</a:t>
            </a:r>
            <a:r>
              <a:rPr lang="zh-CN" altLang="en-US" sz="1200"/>
              <a:t>：</a:t>
            </a:r>
            <a:r>
              <a:rPr lang="en-US" altLang="zh-CN" sz="1200"/>
              <a:t>144</a:t>
            </a:r>
          </a:p>
          <a:p>
            <a:pPr algn="l"/>
            <a:r>
              <a:rPr lang="en-US" sz="1200"/>
              <a:t>#303f90</a:t>
            </a:r>
          </a:p>
        </p:txBody>
      </p:sp>
      <p:sp>
        <p:nvSpPr>
          <p:cNvPr id="7" name="矩形 11">
            <a:extLst>
              <a:ext uri="{FF2B5EF4-FFF2-40B4-BE49-F238E27FC236}">
                <a16:creationId xmlns:a16="http://schemas.microsoft.com/office/drawing/2014/main" id="{AD8BCA29-B67A-7EE9-1485-E5989802B40A}"/>
              </a:ext>
            </a:extLst>
          </p:cNvPr>
          <p:cNvSpPr/>
          <p:nvPr userDrawn="1"/>
        </p:nvSpPr>
        <p:spPr>
          <a:xfrm>
            <a:off x="-1238307" y="781050"/>
            <a:ext cx="1238307" cy="7810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1200"/>
              <a:t>R</a:t>
            </a:r>
            <a:r>
              <a:rPr lang="zh-CN" altLang="en-US" sz="1200"/>
              <a:t>：</a:t>
            </a:r>
            <a:r>
              <a:rPr lang="en-US" altLang="zh-CN" sz="1200"/>
              <a:t>255</a:t>
            </a:r>
          </a:p>
          <a:p>
            <a:pPr algn="l"/>
            <a:r>
              <a:rPr lang="en-US" altLang="zh-CN" sz="1200"/>
              <a:t>G</a:t>
            </a:r>
            <a:r>
              <a:rPr lang="zh-CN" altLang="en-US" sz="1200"/>
              <a:t>：</a:t>
            </a:r>
            <a:r>
              <a:rPr lang="en-US" altLang="zh-CN" sz="1200"/>
              <a:t>192</a:t>
            </a:r>
          </a:p>
          <a:p>
            <a:pPr algn="l"/>
            <a:r>
              <a:rPr lang="en-US" altLang="zh-CN" sz="1200"/>
              <a:t>B</a:t>
            </a:r>
            <a:r>
              <a:rPr lang="zh-CN" altLang="en-US" sz="1200"/>
              <a:t>：</a:t>
            </a:r>
            <a:r>
              <a:rPr lang="en-US" altLang="zh-CN" sz="1200"/>
              <a:t>0</a:t>
            </a:r>
          </a:p>
          <a:p>
            <a:pPr algn="l"/>
            <a:r>
              <a:rPr lang="en-US" sz="1200"/>
              <a:t>#FFC000</a:t>
            </a:r>
          </a:p>
        </p:txBody>
      </p:sp>
      <p:sp>
        <p:nvSpPr>
          <p:cNvPr id="8" name="矩形 12">
            <a:extLst>
              <a:ext uri="{FF2B5EF4-FFF2-40B4-BE49-F238E27FC236}">
                <a16:creationId xmlns:a16="http://schemas.microsoft.com/office/drawing/2014/main" id="{233D916C-D6AC-8E64-FE19-59D60430C3C6}"/>
              </a:ext>
            </a:extLst>
          </p:cNvPr>
          <p:cNvSpPr/>
          <p:nvPr userDrawn="1"/>
        </p:nvSpPr>
        <p:spPr>
          <a:xfrm>
            <a:off x="-1238307" y="3124199"/>
            <a:ext cx="1238307" cy="960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1400" b="0">
                <a:solidFill>
                  <a:schemeClr val="tx1"/>
                </a:solidFill>
                <a:latin typeface="Calibri" panose="020F05020202040A0204" charset="0"/>
                <a:ea typeface="微软雅黑" panose="020B0703020204020201" charset="-122"/>
                <a:cs typeface="Calibri" panose="020F05020202040A0204" charset="0"/>
              </a:rPr>
              <a:t>Fonts:</a:t>
            </a:r>
          </a:p>
          <a:p>
            <a:pPr marL="0" marR="0" indent="0" algn="l" defTabSz="914400" rtl="0" eaLnBrk="1" fontAlgn="auto" latinLnBrk="0" hangingPunct="1">
              <a:lnSpc>
                <a:spcPct val="130000"/>
              </a:lnSpc>
              <a:spcBef>
                <a:spcPts val="0"/>
              </a:spcBef>
              <a:spcAft>
                <a:spcPts val="0"/>
              </a:spcAft>
              <a:buClrTx/>
              <a:buSzTx/>
              <a:buFontTx/>
              <a:buNone/>
              <a:defRPr/>
            </a:pPr>
            <a:r>
              <a:rPr lang="en-US" altLang="zh-CN" sz="1200" b="0" spc="65">
                <a:solidFill>
                  <a:schemeClr val="tx1"/>
                </a:solidFill>
                <a:latin typeface="Calibri" panose="020F05020202040A0204" charset="0"/>
                <a:ea typeface="微软雅黑" panose="020B0703020204020201" charset="-122"/>
                <a:cs typeface="Calibri" panose="020F05020202040A0204" charset="0"/>
              </a:rPr>
              <a:t>EN—Calibri</a:t>
            </a:r>
            <a:endParaRPr lang="zh-CN" altLang="en-US" sz="1100" b="0">
              <a:solidFill>
                <a:schemeClr val="tx1"/>
              </a:solidFill>
              <a:latin typeface="Calibri" panose="020F05020202040A0204" charset="0"/>
              <a:ea typeface="微软雅黑" panose="020B0703020204020201" charset="-122"/>
              <a:cs typeface="Calibri" panose="020F05020202040A0204" charset="0"/>
            </a:endParaRPr>
          </a:p>
        </p:txBody>
      </p:sp>
      <p:sp>
        <p:nvSpPr>
          <p:cNvPr id="9" name="矩形 14">
            <a:extLst>
              <a:ext uri="{FF2B5EF4-FFF2-40B4-BE49-F238E27FC236}">
                <a16:creationId xmlns:a16="http://schemas.microsoft.com/office/drawing/2014/main" id="{BDC53BE4-3FB5-24DC-737C-12A604F17550}"/>
              </a:ext>
            </a:extLst>
          </p:cNvPr>
          <p:cNvSpPr/>
          <p:nvPr userDrawn="1"/>
        </p:nvSpPr>
        <p:spPr>
          <a:xfrm>
            <a:off x="-1238307" y="1562100"/>
            <a:ext cx="1238307" cy="781050"/>
          </a:xfrm>
          <a:prstGeom prst="rect">
            <a:avLst/>
          </a:prstGeom>
          <a:solidFill>
            <a:srgbClr val="6AD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1200"/>
              <a:t>R</a:t>
            </a:r>
            <a:r>
              <a:rPr lang="zh-CN" altLang="en-US" sz="1200"/>
              <a:t>：</a:t>
            </a:r>
            <a:r>
              <a:rPr lang="en-US" altLang="zh-CN" sz="1200"/>
              <a:t>106</a:t>
            </a:r>
          </a:p>
          <a:p>
            <a:pPr algn="l"/>
            <a:r>
              <a:rPr lang="en-US" altLang="zh-CN" sz="1200"/>
              <a:t>G</a:t>
            </a:r>
            <a:r>
              <a:rPr lang="zh-CN" altLang="en-US" sz="1200"/>
              <a:t>：</a:t>
            </a:r>
            <a:r>
              <a:rPr lang="en-US" altLang="zh-CN" sz="1200"/>
              <a:t>209</a:t>
            </a:r>
          </a:p>
          <a:p>
            <a:pPr algn="l"/>
            <a:r>
              <a:rPr lang="en-US" altLang="zh-CN" sz="1200"/>
              <a:t>B</a:t>
            </a:r>
            <a:r>
              <a:rPr lang="zh-CN" altLang="en-US" sz="1200"/>
              <a:t>：</a:t>
            </a:r>
            <a:r>
              <a:rPr lang="en-US" altLang="zh-CN" sz="1200"/>
              <a:t>227</a:t>
            </a:r>
          </a:p>
          <a:p>
            <a:pPr algn="l"/>
            <a:r>
              <a:rPr lang="en-US" sz="1200"/>
              <a:t>#6AD1E3</a:t>
            </a:r>
          </a:p>
        </p:txBody>
      </p:sp>
      <p:sp>
        <p:nvSpPr>
          <p:cNvPr id="10" name="矩形 7">
            <a:extLst>
              <a:ext uri="{FF2B5EF4-FFF2-40B4-BE49-F238E27FC236}">
                <a16:creationId xmlns:a16="http://schemas.microsoft.com/office/drawing/2014/main" id="{678BCB8E-54B6-B3F5-0CCD-09F17CC1FD9F}"/>
              </a:ext>
            </a:extLst>
          </p:cNvPr>
          <p:cNvSpPr/>
          <p:nvPr userDrawn="1"/>
        </p:nvSpPr>
        <p:spPr>
          <a:xfrm>
            <a:off x="-1238307" y="2343150"/>
            <a:ext cx="1238307" cy="781050"/>
          </a:xfrm>
          <a:prstGeom prst="rect">
            <a:avLst/>
          </a:prstGeom>
          <a:solidFill>
            <a:srgbClr val="3E9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1200"/>
              <a:t>R</a:t>
            </a:r>
            <a:r>
              <a:rPr lang="zh-CN" altLang="en-US" sz="1200"/>
              <a:t>：</a:t>
            </a:r>
            <a:r>
              <a:rPr lang="en-US" altLang="zh-CN" sz="1200"/>
              <a:t>62</a:t>
            </a:r>
          </a:p>
          <a:p>
            <a:pPr algn="l"/>
            <a:r>
              <a:rPr lang="en-US" altLang="zh-CN" sz="1200"/>
              <a:t>G</a:t>
            </a:r>
            <a:r>
              <a:rPr lang="zh-CN" altLang="en-US" sz="1200"/>
              <a:t>：</a:t>
            </a:r>
            <a:r>
              <a:rPr lang="en-US" altLang="zh-CN" sz="1200"/>
              <a:t>150</a:t>
            </a:r>
          </a:p>
          <a:p>
            <a:pPr algn="l"/>
            <a:r>
              <a:rPr lang="en-US" altLang="zh-CN" sz="1200"/>
              <a:t>B</a:t>
            </a:r>
            <a:r>
              <a:rPr lang="zh-CN" altLang="en-US" sz="1200"/>
              <a:t>：</a:t>
            </a:r>
            <a:r>
              <a:rPr lang="en-US" altLang="zh-CN" sz="1200"/>
              <a:t>164</a:t>
            </a:r>
          </a:p>
          <a:p>
            <a:pPr algn="l"/>
            <a:r>
              <a:rPr lang="en-US" sz="1200"/>
              <a:t>#3E96A4</a:t>
            </a:r>
          </a:p>
        </p:txBody>
      </p:sp>
    </p:spTree>
    <p:extLst>
      <p:ext uri="{BB962C8B-B14F-4D97-AF65-F5344CB8AC3E}">
        <p14:creationId xmlns:p14="http://schemas.microsoft.com/office/powerpoint/2010/main" val="39880736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slow">
    <p:wipe/>
  </p:transition>
  <p:hf hdr="0" ftr="0" dt="0"/>
  <p:txStyles>
    <p:titleStyle>
      <a:lvl1pPr algn="l" defTabSz="914400" rtl="0" eaLnBrk="1" latinLnBrk="0" hangingPunct="1">
        <a:lnSpc>
          <a:spcPct val="90000"/>
        </a:lnSpc>
        <a:spcBef>
          <a:spcPct val="0"/>
        </a:spcBef>
        <a:buNone/>
        <a:defRPr sz="3200" b="1" kern="1200">
          <a:solidFill>
            <a:schemeClr val="tx2"/>
          </a:solidFill>
          <a:latin typeface="+mn-lt"/>
          <a:ea typeface="+mj-ea"/>
          <a:cs typeface="+mj-cs"/>
        </a:defRPr>
      </a:lvl1pPr>
    </p:titleStyle>
    <p:bodyStyle>
      <a:lvl1pPr marL="361950" indent="-209550" algn="l" defTabSz="914400" rtl="0" eaLnBrk="1" latinLnBrk="0" hangingPunct="1">
        <a:lnSpc>
          <a:spcPct val="90000"/>
        </a:lnSpc>
        <a:spcBef>
          <a:spcPts val="1000"/>
        </a:spcBef>
        <a:buClr>
          <a:schemeClr val="accent4"/>
        </a:buClr>
        <a:buFont typeface="Arial" panose="020B060402020209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90204" pitchFamily="34" charset="0"/>
        <a:buChar char="•"/>
        <a:defRPr sz="1800" kern="1200">
          <a:solidFill>
            <a:schemeClr val="tx1"/>
          </a:solidFill>
          <a:latin typeface="+mn-lt"/>
          <a:ea typeface="+mn-ea"/>
          <a:cs typeface="+mn-cs"/>
        </a:defRPr>
      </a:lvl2pPr>
      <a:lvl3pPr marL="990600" indent="-224155" algn="l" defTabSz="914400" rtl="0" eaLnBrk="1" latinLnBrk="0" hangingPunct="1">
        <a:lnSpc>
          <a:spcPct val="90000"/>
        </a:lnSpc>
        <a:spcBef>
          <a:spcPts val="500"/>
        </a:spcBef>
        <a:buClr>
          <a:schemeClr val="accent4"/>
        </a:buClr>
        <a:buFont typeface="Arial" panose="020B0604020202090204" pitchFamily="34" charset="0"/>
        <a:buChar char="•"/>
        <a:defRPr sz="1800" kern="1200">
          <a:solidFill>
            <a:schemeClr val="tx1"/>
          </a:solidFill>
          <a:latin typeface="+mn-lt"/>
          <a:ea typeface="+mn-ea"/>
          <a:cs typeface="+mn-cs"/>
        </a:defRPr>
      </a:lvl3pPr>
      <a:lvl4pPr marL="1338580" indent="-222250" algn="l" defTabSz="914400" rtl="0" eaLnBrk="1" latinLnBrk="0" hangingPunct="1">
        <a:lnSpc>
          <a:spcPct val="90000"/>
        </a:lnSpc>
        <a:spcBef>
          <a:spcPts val="500"/>
        </a:spcBef>
        <a:buClr>
          <a:schemeClr val="accent4"/>
        </a:buClr>
        <a:buFont typeface="Arial" panose="020B0604020202090204" pitchFamily="34" charset="0"/>
        <a:buChar char="•"/>
        <a:defRPr sz="1800" kern="1200">
          <a:solidFill>
            <a:schemeClr val="tx1"/>
          </a:solidFill>
          <a:latin typeface="+mn-lt"/>
          <a:ea typeface="+mn-ea"/>
          <a:cs typeface="+mn-cs"/>
        </a:defRPr>
      </a:lvl4pPr>
      <a:lvl5pPr marL="1646555" indent="-224155" algn="l" defTabSz="914400" rtl="0" eaLnBrk="1" latinLnBrk="0" hangingPunct="1">
        <a:lnSpc>
          <a:spcPct val="90000"/>
        </a:lnSpc>
        <a:spcBef>
          <a:spcPts val="500"/>
        </a:spcBef>
        <a:buClr>
          <a:schemeClr val="accent4"/>
        </a:buClr>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46" name="Slide Number Placeholder 2">
            <a:extLst>
              <a:ext uri="{FF2B5EF4-FFF2-40B4-BE49-F238E27FC236}">
                <a16:creationId xmlns:a16="http://schemas.microsoft.com/office/drawing/2014/main" id="{9C7C5BA8-EEC3-4AF4-9C27-F609DA8A1DE1}"/>
              </a:ext>
            </a:extLst>
          </p:cNvPr>
          <p:cNvSpPr txBox="1">
            <a:spLocks/>
          </p:cNvSpPr>
          <p:nvPr userDrawn="1"/>
        </p:nvSpPr>
        <p:spPr>
          <a:xfrm>
            <a:off x="11642060" y="116632"/>
            <a:ext cx="427466" cy="324036"/>
          </a:xfrm>
          <a:custGeom>
            <a:avLst/>
            <a:gdLst>
              <a:gd name="connsiteX0" fmla="*/ 269 w 1046825"/>
              <a:gd name="connsiteY0" fmla="*/ 0 h 793742"/>
              <a:gd name="connsiteX1" fmla="*/ 650171 w 1046825"/>
              <a:gd name="connsiteY1" fmla="*/ 0 h 793742"/>
              <a:gd name="connsiteX2" fmla="*/ 1046825 w 1046825"/>
              <a:gd name="connsiteY2" fmla="*/ 396871 h 793742"/>
              <a:gd name="connsiteX3" fmla="*/ 650171 w 1046825"/>
              <a:gd name="connsiteY3" fmla="*/ 793742 h 793742"/>
              <a:gd name="connsiteX4" fmla="*/ 269 w 1046825"/>
              <a:gd name="connsiteY4" fmla="*/ 0 h 793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825" h="793742">
                <a:moveTo>
                  <a:pt x="269" y="0"/>
                </a:moveTo>
                <a:cubicBezTo>
                  <a:pt x="269" y="0"/>
                  <a:pt x="431249" y="0"/>
                  <a:pt x="650171" y="0"/>
                </a:cubicBezTo>
                <a:cubicBezTo>
                  <a:pt x="869857" y="0"/>
                  <a:pt x="1046825" y="177829"/>
                  <a:pt x="1046825" y="396871"/>
                </a:cubicBezTo>
                <a:cubicBezTo>
                  <a:pt x="1046825" y="615913"/>
                  <a:pt x="869857" y="793742"/>
                  <a:pt x="650171" y="793742"/>
                </a:cubicBezTo>
                <a:cubicBezTo>
                  <a:pt x="-33295" y="793742"/>
                  <a:pt x="269" y="0"/>
                  <a:pt x="269" y="0"/>
                </a:cubicBezTo>
                <a:close/>
              </a:path>
            </a:pathLst>
          </a:custGeom>
          <a:solidFill>
            <a:srgbClr val="3060AC"/>
          </a:solidFill>
        </p:spPr>
        <p:txBody>
          <a:bodyPr vert="horz" wrap="square" lIns="45720" tIns="22860" rIns="45720" bIns="22860" rtlCol="0" anchor="ctr">
            <a:noAutofit/>
          </a:bodyP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86">
              <a:defRPr/>
            </a:pPr>
            <a:fld id="{F16F1B88-CA4D-459C-B7DE-6E2941180432}" type="slidenum">
              <a:rPr lang="en-GB" sz="1000" smtClean="0">
                <a:solidFill>
                  <a:prstClr val="white"/>
                </a:solidFill>
              </a:rPr>
              <a:pPr defTabSz="457086">
                <a:defRPr/>
              </a:pPr>
              <a:t>‹nr.›</a:t>
            </a:fld>
            <a:endParaRPr lang="en-GB" sz="1000" dirty="0">
              <a:solidFill>
                <a:prstClr val="white"/>
              </a:solidFill>
            </a:endParaRPr>
          </a:p>
        </p:txBody>
      </p:sp>
      <p:sp>
        <p:nvSpPr>
          <p:cNvPr id="47" name="页脚占位符 2">
            <a:extLst>
              <a:ext uri="{FF2B5EF4-FFF2-40B4-BE49-F238E27FC236}">
                <a16:creationId xmlns:a16="http://schemas.microsoft.com/office/drawing/2014/main" id="{8BB1A155-2635-4A5A-8DAC-6061CC1AA65C}"/>
              </a:ext>
            </a:extLst>
          </p:cNvPr>
          <p:cNvSpPr txBox="1"/>
          <p:nvPr userDrawn="1"/>
        </p:nvSpPr>
        <p:spPr>
          <a:xfrm>
            <a:off x="295876" y="6384810"/>
            <a:ext cx="11667989" cy="365125"/>
          </a:xfrm>
          <a:prstGeom prst="rect">
            <a:avLst/>
          </a:prstGeom>
          <a:noFill/>
        </p:spPr>
        <p:txBody>
          <a:bodyPr vert="horz" lIns="91416" tIns="45708" rIns="91416" bIns="45708" rtlCol="0" anchor="ctr"/>
          <a:lstStyle>
            <a:defPPr>
              <a:defRPr lang="zh-CN"/>
            </a:defPPr>
            <a:lvl1pPr marL="0" algn="r" defTabSz="914400" rtl="0" eaLnBrk="1" fontAlgn="auto" latinLnBrk="0" hangingPunct="1">
              <a:spcBef>
                <a:spcPts val="0"/>
              </a:spcBef>
              <a:spcAft>
                <a:spcPts val="0"/>
              </a:spcAft>
              <a:defRPr sz="1600" b="1" kern="1200" dirty="0" smtClean="0">
                <a:solidFill>
                  <a:srgbClr val="00AEE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86">
              <a:defRPr/>
            </a:pPr>
            <a:r>
              <a:rPr lang="en-GB" sz="1600" dirty="0"/>
              <a:t>      </a:t>
            </a:r>
            <a:r>
              <a:rPr lang="en-GB" sz="1600" dirty="0">
                <a:solidFill>
                  <a:srgbClr val="3060AC"/>
                </a:solidFill>
              </a:rPr>
              <a:t> </a:t>
            </a:r>
            <a:r>
              <a:rPr lang="en-GB" sz="1600" dirty="0">
                <a:solidFill>
                  <a:schemeClr val="bg1">
                    <a:lumMod val="65000"/>
                  </a:schemeClr>
                </a:solidFill>
              </a:rPr>
              <a:t>www.biposervice.com</a:t>
            </a:r>
            <a:endParaRPr lang="en-GB" sz="1400" b="0" dirty="0">
              <a:solidFill>
                <a:schemeClr val="bg1">
                  <a:lumMod val="65000"/>
                </a:schemeClr>
              </a:solidFill>
            </a:endParaRPr>
          </a:p>
        </p:txBody>
      </p:sp>
      <p:pic>
        <p:nvPicPr>
          <p:cNvPr id="48" name="图片 47">
            <a:extLst>
              <a:ext uri="{FF2B5EF4-FFF2-40B4-BE49-F238E27FC236}">
                <a16:creationId xmlns:a16="http://schemas.microsoft.com/office/drawing/2014/main" id="{320772B3-D306-4E48-B95E-289F23A30509}"/>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9389927" y="6502787"/>
            <a:ext cx="471526" cy="164009"/>
          </a:xfrm>
          <a:prstGeom prst="rect">
            <a:avLst/>
          </a:prstGeom>
        </p:spPr>
      </p:pic>
    </p:spTree>
    <p:extLst>
      <p:ext uri="{BB962C8B-B14F-4D97-AF65-F5344CB8AC3E}">
        <p14:creationId xmlns:p14="http://schemas.microsoft.com/office/powerpoint/2010/main" val="273369266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7.png"/><Relationship Id="rId1" Type="http://schemas.openxmlformats.org/officeDocument/2006/relationships/slideLayout" Target="../slideLayouts/slideLayout24.xml"/><Relationship Id="rId4" Type="http://schemas.openxmlformats.org/officeDocument/2006/relationships/hyperlink" Target="https://www.thebluediamondgallery.com/wooden-tile/t/talent.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hyperlink" Target="https://www.biposervice.com/zh-hant/" TargetMode="External"/><Relationship Id="rId5" Type="http://schemas.openxmlformats.org/officeDocument/2006/relationships/hyperlink" Target="https://www.facebook.com/biposvc/" TargetMode="External"/><Relationship Id="rId4" Type="http://schemas.openxmlformats.org/officeDocument/2006/relationships/hyperlink" Target="https://www.linkedin.com/company/bipo-sv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hyperlink" Target="https://stats.mom.gov.sg/iMAS_PdfLibrary/mrsd-LMAR-Q4-2022.pdf#page=6" TargetMode="Externa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image" Target="../media/image21.jpg"/><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24.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hyperlink" Target="https://pixabay.com/en/singapore-sea-coastal-skyscraper-1079232/" TargetMode="External"/><Relationship Id="rId5" Type="http://schemas.openxmlformats.org/officeDocument/2006/relationships/image" Target="../media/image25.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3369EA6C-695D-B4B8-9AD8-06D27C9460AF}"/>
              </a:ext>
            </a:extLst>
          </p:cNvPr>
          <p:cNvSpPr>
            <a:spLocks noGrp="1"/>
          </p:cNvSpPr>
          <p:nvPr>
            <p:ph type="ctrTitle"/>
          </p:nvPr>
        </p:nvSpPr>
        <p:spPr/>
        <p:txBody>
          <a:bodyPr/>
          <a:lstStyle/>
          <a:p>
            <a:r>
              <a:rPr lang="en-US" altLang="zh-CN" dirty="0" err="1"/>
              <a:t>Labour</a:t>
            </a:r>
            <a:r>
              <a:rPr lang="en-US" altLang="zh-CN" dirty="0"/>
              <a:t> Market in Singapore</a:t>
            </a:r>
            <a:endParaRPr lang="zh-CN" altLang="en-US" dirty="0"/>
          </a:p>
        </p:txBody>
      </p:sp>
      <p:sp>
        <p:nvSpPr>
          <p:cNvPr id="2" name="文本框 1">
            <a:extLst>
              <a:ext uri="{FF2B5EF4-FFF2-40B4-BE49-F238E27FC236}">
                <a16:creationId xmlns:a16="http://schemas.microsoft.com/office/drawing/2014/main" id="{B0547842-2EFF-7133-A57B-272454EF643A}"/>
              </a:ext>
            </a:extLst>
          </p:cNvPr>
          <p:cNvSpPr txBox="1"/>
          <p:nvPr/>
        </p:nvSpPr>
        <p:spPr>
          <a:xfrm>
            <a:off x="1408386" y="3867808"/>
            <a:ext cx="6479466" cy="830997"/>
          </a:xfrm>
          <a:prstGeom prst="rect">
            <a:avLst/>
          </a:prstGeom>
          <a:noFill/>
        </p:spPr>
        <p:txBody>
          <a:bodyPr wrap="none" rtlCol="0">
            <a:spAutoFit/>
          </a:bodyPr>
          <a:lstStyle/>
          <a:p>
            <a:r>
              <a:rPr lang="en-US" altLang="zh-CN" sz="2400" dirty="0">
                <a:solidFill>
                  <a:schemeClr val="bg1"/>
                </a:solidFill>
              </a:rPr>
              <a:t>Mok Kai Lynn</a:t>
            </a:r>
          </a:p>
          <a:p>
            <a:r>
              <a:rPr lang="en-US" altLang="zh-CN" sz="2400" dirty="0">
                <a:solidFill>
                  <a:schemeClr val="bg1"/>
                </a:solidFill>
              </a:rPr>
              <a:t>Corporate &amp; International Relations Director, APAC</a:t>
            </a:r>
            <a:endParaRPr lang="zh-CN" altLang="en-US" sz="2400" dirty="0">
              <a:solidFill>
                <a:schemeClr val="bg1"/>
              </a:solidFill>
            </a:endParaRPr>
          </a:p>
        </p:txBody>
      </p:sp>
    </p:spTree>
    <p:extLst>
      <p:ext uri="{BB962C8B-B14F-4D97-AF65-F5344CB8AC3E}">
        <p14:creationId xmlns:p14="http://schemas.microsoft.com/office/powerpoint/2010/main" val="208719431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5D9FC6AC-4A12-4825-8ABE-0732B8EF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033ADDC1-2C83-3EBC-1983-745C4FA1ECE8}"/>
              </a:ext>
            </a:extLst>
          </p:cNvPr>
          <p:cNvPicPr>
            <a:picLocks noChangeAspect="1"/>
          </p:cNvPicPr>
          <p:nvPr/>
        </p:nvPicPr>
        <p:blipFill rotWithShape="1">
          <a:blip r:embed="rId2"/>
          <a:srcRect l="70833" t="84010" r="10000" b="9630"/>
          <a:stretch/>
        </p:blipFill>
        <p:spPr>
          <a:xfrm>
            <a:off x="9225477" y="6297732"/>
            <a:ext cx="2976698" cy="555647"/>
          </a:xfrm>
          <a:prstGeom prst="rect">
            <a:avLst/>
          </a:prstGeom>
        </p:spPr>
      </p:pic>
      <p:graphicFrame>
        <p:nvGraphicFramePr>
          <p:cNvPr id="7" name="表格 1">
            <a:extLst>
              <a:ext uri="{FF2B5EF4-FFF2-40B4-BE49-F238E27FC236}">
                <a16:creationId xmlns:a16="http://schemas.microsoft.com/office/drawing/2014/main" id="{48BD8A1D-2EBF-F18B-48D7-B056E7D24621}"/>
              </a:ext>
            </a:extLst>
          </p:cNvPr>
          <p:cNvGraphicFramePr>
            <a:graphicFrameLocks noGrp="1"/>
          </p:cNvGraphicFramePr>
          <p:nvPr>
            <p:extLst>
              <p:ext uri="{D42A27DB-BD31-4B8C-83A1-F6EECF244321}">
                <p14:modId xmlns:p14="http://schemas.microsoft.com/office/powerpoint/2010/main" val="275710353"/>
              </p:ext>
            </p:extLst>
          </p:nvPr>
        </p:nvGraphicFramePr>
        <p:xfrm>
          <a:off x="4938906" y="0"/>
          <a:ext cx="7089808" cy="6786231"/>
        </p:xfrm>
        <a:graphic>
          <a:graphicData uri="http://schemas.openxmlformats.org/drawingml/2006/table">
            <a:tbl>
              <a:tblPr firstRow="1" bandRow="1">
                <a:tableStyleId>{5C22544A-7EE6-4342-B048-85BDC9FD1C3A}</a:tableStyleId>
              </a:tblPr>
              <a:tblGrid>
                <a:gridCol w="1742173">
                  <a:extLst>
                    <a:ext uri="{9D8B030D-6E8A-4147-A177-3AD203B41FA5}">
                      <a16:colId xmlns:a16="http://schemas.microsoft.com/office/drawing/2014/main" val="16667630"/>
                    </a:ext>
                  </a:extLst>
                </a:gridCol>
                <a:gridCol w="5347635">
                  <a:extLst>
                    <a:ext uri="{9D8B030D-6E8A-4147-A177-3AD203B41FA5}">
                      <a16:colId xmlns:a16="http://schemas.microsoft.com/office/drawing/2014/main" val="982702383"/>
                    </a:ext>
                  </a:extLst>
                </a:gridCol>
              </a:tblGrid>
              <a:tr h="230873">
                <a:tc>
                  <a:txBody>
                    <a:bodyPr/>
                    <a:lstStyle/>
                    <a:p>
                      <a:pPr algn="ctr"/>
                      <a:r>
                        <a:rPr lang="en-US" altLang="zh-CN" sz="1100" b="1" kern="1200" dirty="0">
                          <a:solidFill>
                            <a:schemeClr val="lt1"/>
                          </a:solidFill>
                          <a:latin typeface="+mj-lt"/>
                          <a:ea typeface="+mn-ea"/>
                          <a:cs typeface="+mn-cs"/>
                        </a:rPr>
                        <a:t>Item</a:t>
                      </a:r>
                      <a:endParaRPr lang="en-MY" sz="1100" dirty="0">
                        <a:latin typeface="+mj-lt"/>
                        <a:ea typeface="+mj-ea"/>
                      </a:endParaRPr>
                    </a:p>
                  </a:txBody>
                  <a:tcPr marL="57391" marR="57391" marT="28696" marB="28696">
                    <a:solidFill>
                      <a:srgbClr val="002060"/>
                    </a:solidFill>
                  </a:tcPr>
                </a:tc>
                <a:tc>
                  <a:txBody>
                    <a:bodyPr/>
                    <a:lstStyle/>
                    <a:p>
                      <a:pPr algn="ctr"/>
                      <a:r>
                        <a:rPr lang="en-US" altLang="zh-CN" sz="1100" dirty="0">
                          <a:latin typeface="+mj-lt"/>
                          <a:ea typeface="+mj-ea"/>
                        </a:rPr>
                        <a:t>Laws and Regulations</a:t>
                      </a:r>
                      <a:endParaRPr lang="en-MY" sz="1100" dirty="0">
                        <a:latin typeface="+mj-lt"/>
                        <a:ea typeface="+mj-ea"/>
                      </a:endParaRPr>
                    </a:p>
                  </a:txBody>
                  <a:tcPr marL="57391" marR="57391" marT="28696" marB="28696">
                    <a:solidFill>
                      <a:srgbClr val="002060"/>
                    </a:solidFill>
                  </a:tcPr>
                </a:tc>
                <a:extLst>
                  <a:ext uri="{0D108BD9-81ED-4DB2-BD59-A6C34878D82A}">
                    <a16:rowId xmlns:a16="http://schemas.microsoft.com/office/drawing/2014/main" val="1550183360"/>
                  </a:ext>
                </a:extLst>
              </a:tr>
              <a:tr h="232808">
                <a:tc>
                  <a:txBody>
                    <a:bodyPr/>
                    <a:lstStyle/>
                    <a:p>
                      <a:pPr algn="l"/>
                      <a:r>
                        <a:rPr lang="fr-FR" altLang="zh-CN" sz="1100" dirty="0">
                          <a:latin typeface="+mj-lt"/>
                          <a:ea typeface="+mj-ea"/>
                        </a:rPr>
                        <a:t>Statutory Public Holidays</a:t>
                      </a:r>
                      <a:endParaRPr lang="en-MY" sz="1100" dirty="0">
                        <a:latin typeface="+mj-lt"/>
                        <a:ea typeface="+mj-ea"/>
                      </a:endParaRPr>
                    </a:p>
                  </a:txBody>
                  <a:tcPr marL="57391" marR="57391" marT="28696" marB="28696"/>
                </a:tc>
                <a:tc>
                  <a:txBody>
                    <a:bodyPr/>
                    <a:lstStyle/>
                    <a:p>
                      <a:pPr algn="l"/>
                      <a:r>
                        <a:rPr lang="en-US" sz="1100" dirty="0">
                          <a:latin typeface="+mj-lt"/>
                          <a:ea typeface="+mj-ea"/>
                        </a:rPr>
                        <a:t>11 days, reflecting multi-racial characteristics</a:t>
                      </a:r>
                      <a:endParaRPr lang="en-MY" sz="1100" dirty="0">
                        <a:latin typeface="+mj-lt"/>
                        <a:ea typeface="+mj-ea"/>
                      </a:endParaRPr>
                    </a:p>
                  </a:txBody>
                  <a:tcPr marL="57391" marR="57391" marT="28696" marB="28696"/>
                </a:tc>
                <a:extLst>
                  <a:ext uri="{0D108BD9-81ED-4DB2-BD59-A6C34878D82A}">
                    <a16:rowId xmlns:a16="http://schemas.microsoft.com/office/drawing/2014/main" val="1919423717"/>
                  </a:ext>
                </a:extLst>
              </a:tr>
              <a:tr h="755544">
                <a:tc>
                  <a:txBody>
                    <a:bodyPr/>
                    <a:lstStyle/>
                    <a:p>
                      <a:pPr marL="0" algn="l" defTabSz="457200" rtl="0" eaLnBrk="1" latinLnBrk="0" hangingPunct="1"/>
                      <a:r>
                        <a:rPr lang="fr-FR" altLang="zh-CN" sz="1100" kern="1200" dirty="0">
                          <a:solidFill>
                            <a:schemeClr val="dk1"/>
                          </a:solidFill>
                          <a:latin typeface="+mj-lt"/>
                          <a:ea typeface="+mj-ea"/>
                          <a:cs typeface="+mn-cs"/>
                        </a:rPr>
                        <a:t>Paid annual leave</a:t>
                      </a:r>
                      <a:endParaRPr lang="en-MY" sz="1100" kern="1200" dirty="0">
                        <a:solidFill>
                          <a:schemeClr val="dk1"/>
                        </a:solidFill>
                        <a:latin typeface="+mj-lt"/>
                        <a:ea typeface="+mj-ea"/>
                        <a:cs typeface="+mn-cs"/>
                      </a:endParaRPr>
                    </a:p>
                  </a:txBody>
                  <a:tcPr marL="57391" marR="57391" marT="28696" marB="28696"/>
                </a:tc>
                <a:tc>
                  <a:txBody>
                    <a:bodyPr/>
                    <a:lstStyle/>
                    <a:p>
                      <a:pPr algn="l"/>
                      <a:r>
                        <a:rPr lang="en-US" altLang="zh-CN" sz="1100" dirty="0">
                          <a:solidFill>
                            <a:schemeClr val="tx1"/>
                          </a:solidFill>
                          <a:latin typeface="+mj-lt"/>
                          <a:ea typeface="+mj-ea"/>
                        </a:rPr>
                        <a:t>Determined by length of employment with the new company</a:t>
                      </a:r>
                    </a:p>
                    <a:p>
                      <a:pPr algn="l"/>
                      <a:r>
                        <a:rPr lang="en-US" altLang="zh-CN" sz="1100" dirty="0">
                          <a:solidFill>
                            <a:schemeClr val="tx1"/>
                          </a:solidFill>
                          <a:latin typeface="+mj-lt"/>
                          <a:ea typeface="+mj-ea"/>
                        </a:rPr>
                        <a:t>Employment ≥ 1 year: 7 days; after that, 1 additional day per year up to 14 days</a:t>
                      </a:r>
                    </a:p>
                    <a:p>
                      <a:pPr algn="l"/>
                      <a:r>
                        <a:rPr lang="en-US" altLang="zh-CN" sz="1100" dirty="0">
                          <a:solidFill>
                            <a:schemeClr val="tx1"/>
                          </a:solidFill>
                          <a:latin typeface="+mj-lt"/>
                          <a:ea typeface="+mj-ea"/>
                        </a:rPr>
                        <a:t>Most local companies give employees 12-20 days of paid annual leave in the first year of employment, depending on the industry or job level.</a:t>
                      </a:r>
                    </a:p>
                  </a:txBody>
                  <a:tcPr marL="57391" marR="57391" marT="28696" marB="28696"/>
                </a:tc>
                <a:extLst>
                  <a:ext uri="{0D108BD9-81ED-4DB2-BD59-A6C34878D82A}">
                    <a16:rowId xmlns:a16="http://schemas.microsoft.com/office/drawing/2014/main" val="1734525684"/>
                  </a:ext>
                </a:extLst>
              </a:tr>
              <a:tr h="1021639">
                <a:tc>
                  <a:txBody>
                    <a:bodyPr/>
                    <a:lstStyle/>
                    <a:p>
                      <a:pPr algn="l"/>
                      <a:r>
                        <a:rPr lang="en-US" sz="1100" dirty="0">
                          <a:solidFill>
                            <a:schemeClr val="tx1"/>
                          </a:solidFill>
                          <a:latin typeface="+mj-lt"/>
                          <a:ea typeface="+mj-ea"/>
                        </a:rPr>
                        <a:t>Paid</a:t>
                      </a:r>
                      <a:r>
                        <a:rPr lang="zh-CN" altLang="en-US" sz="1100" dirty="0">
                          <a:solidFill>
                            <a:schemeClr val="tx1"/>
                          </a:solidFill>
                          <a:latin typeface="+mj-lt"/>
                          <a:ea typeface="+mj-ea"/>
                        </a:rPr>
                        <a:t> </a:t>
                      </a:r>
                      <a:r>
                        <a:rPr lang="en-US" altLang="zh-CN" sz="1100" dirty="0">
                          <a:solidFill>
                            <a:schemeClr val="tx1"/>
                          </a:solidFill>
                          <a:latin typeface="+mj-lt"/>
                          <a:ea typeface="+mj-ea"/>
                        </a:rPr>
                        <a:t>sick</a:t>
                      </a:r>
                      <a:r>
                        <a:rPr lang="zh-CN" altLang="en-US" sz="1100" dirty="0">
                          <a:solidFill>
                            <a:schemeClr val="tx1"/>
                          </a:solidFill>
                          <a:latin typeface="+mj-lt"/>
                          <a:ea typeface="+mj-ea"/>
                        </a:rPr>
                        <a:t> </a:t>
                      </a:r>
                      <a:r>
                        <a:rPr lang="en-US" altLang="zh-CN" sz="1100" dirty="0">
                          <a:solidFill>
                            <a:schemeClr val="tx1"/>
                          </a:solidFill>
                          <a:latin typeface="+mj-lt"/>
                          <a:ea typeface="+mj-ea"/>
                        </a:rPr>
                        <a:t>leave</a:t>
                      </a:r>
                      <a:endParaRPr lang="en-MY" sz="1100" dirty="0">
                        <a:solidFill>
                          <a:schemeClr val="tx1"/>
                        </a:solidFill>
                        <a:latin typeface="+mj-lt"/>
                        <a:ea typeface="+mj-ea"/>
                      </a:endParaRPr>
                    </a:p>
                  </a:txBody>
                  <a:tcPr marL="57391" marR="57391" marT="28696" marB="28696"/>
                </a:tc>
                <a:tc>
                  <a:txBody>
                    <a:bodyPr/>
                    <a:lstStyle/>
                    <a:p>
                      <a:pPr algn="l"/>
                      <a:r>
                        <a:rPr lang="en-US" altLang="zh-CN" sz="1100" dirty="0">
                          <a:solidFill>
                            <a:schemeClr val="tx1"/>
                          </a:solidFill>
                          <a:latin typeface="+mj-lt"/>
                          <a:ea typeface="+mj-ea"/>
                        </a:rPr>
                        <a:t>Employment ≥ March: 5 days of outpatient leave, 15 days of inpatient leave</a:t>
                      </a:r>
                    </a:p>
                    <a:p>
                      <a:pPr algn="l"/>
                      <a:r>
                        <a:rPr lang="en-US" altLang="zh-CN" sz="1100" dirty="0">
                          <a:solidFill>
                            <a:schemeClr val="tx1"/>
                          </a:solidFill>
                          <a:latin typeface="+mj-lt"/>
                          <a:ea typeface="+mj-ea"/>
                        </a:rPr>
                        <a:t>Employment = April: 8 days of outpatient leave, 30 days of inpatient leave</a:t>
                      </a:r>
                    </a:p>
                    <a:p>
                      <a:pPr algn="l"/>
                      <a:r>
                        <a:rPr lang="en-US" altLang="zh-CN" sz="1100" dirty="0">
                          <a:solidFill>
                            <a:schemeClr val="tx1"/>
                          </a:solidFill>
                          <a:latin typeface="+mj-lt"/>
                          <a:ea typeface="+mj-ea"/>
                        </a:rPr>
                        <a:t>Employment = May: 11 days of outpatient leave, 45 days of inpatient leave</a:t>
                      </a:r>
                    </a:p>
                    <a:p>
                      <a:pPr algn="l"/>
                      <a:r>
                        <a:rPr lang="en-US" altLang="zh-CN" sz="1100" dirty="0">
                          <a:solidFill>
                            <a:schemeClr val="tx1"/>
                          </a:solidFill>
                          <a:latin typeface="+mj-lt"/>
                          <a:ea typeface="+mj-ea"/>
                        </a:rPr>
                        <a:t>Employment ≥ June: 14 days of outpatient leave, 60 days of inpatient leave</a:t>
                      </a:r>
                    </a:p>
                    <a:p>
                      <a:pPr algn="l"/>
                      <a:r>
                        <a:rPr lang="en-US" altLang="zh-CN" sz="1100" dirty="0">
                          <a:solidFill>
                            <a:schemeClr val="tx1"/>
                          </a:solidFill>
                          <a:latin typeface="+mj-lt"/>
                          <a:ea typeface="+mj-ea"/>
                        </a:rPr>
                        <a:t>Note: The above days of outpatient leave are included in the number of days of inpatient leave</a:t>
                      </a:r>
                      <a:endParaRPr lang="en-US" altLang="zh-CN" sz="1100" dirty="0">
                        <a:latin typeface="+mj-lt"/>
                        <a:ea typeface="+mj-ea"/>
                      </a:endParaRPr>
                    </a:p>
                  </a:txBody>
                  <a:tcPr marL="57391" marR="57391" marT="28696" marB="28696"/>
                </a:tc>
                <a:extLst>
                  <a:ext uri="{0D108BD9-81ED-4DB2-BD59-A6C34878D82A}">
                    <a16:rowId xmlns:a16="http://schemas.microsoft.com/office/drawing/2014/main" val="2010309442"/>
                  </a:ext>
                </a:extLst>
              </a:tr>
              <a:tr h="755544">
                <a:tc>
                  <a:txBody>
                    <a:bodyPr/>
                    <a:lstStyle/>
                    <a:p>
                      <a:pPr algn="l"/>
                      <a:r>
                        <a:rPr lang="en-US" altLang="zh-CN" sz="1100" kern="1200" dirty="0">
                          <a:solidFill>
                            <a:schemeClr val="tx1"/>
                          </a:solidFill>
                          <a:latin typeface="+mj-lt"/>
                          <a:ea typeface="+mj-ea"/>
                          <a:cs typeface="+mn-cs"/>
                        </a:rPr>
                        <a:t>Maternity</a:t>
                      </a:r>
                      <a:r>
                        <a:rPr lang="zh-CN" altLang="en-US" sz="1100" kern="1200" dirty="0">
                          <a:solidFill>
                            <a:schemeClr val="tx1"/>
                          </a:solidFill>
                          <a:latin typeface="+mj-lt"/>
                          <a:ea typeface="+mj-ea"/>
                          <a:cs typeface="+mn-cs"/>
                        </a:rPr>
                        <a:t> </a:t>
                      </a:r>
                      <a:r>
                        <a:rPr lang="en-US" altLang="zh-CN" sz="1100" kern="1200" dirty="0">
                          <a:solidFill>
                            <a:schemeClr val="tx1"/>
                          </a:solidFill>
                          <a:latin typeface="+mj-lt"/>
                          <a:ea typeface="+mj-ea"/>
                          <a:cs typeface="+mn-cs"/>
                        </a:rPr>
                        <a:t>leave</a:t>
                      </a:r>
                      <a:endParaRPr lang="en-SG" altLang="zh-CN" sz="1100" kern="1200" dirty="0">
                        <a:solidFill>
                          <a:schemeClr val="tx1"/>
                        </a:solidFill>
                        <a:latin typeface="+mj-lt"/>
                        <a:ea typeface="+mj-ea"/>
                        <a:cs typeface="+mn-cs"/>
                      </a:endParaRPr>
                    </a:p>
                    <a:p>
                      <a:pPr algn="l"/>
                      <a:endParaRPr lang="en-US" sz="1100" kern="1200" dirty="0">
                        <a:solidFill>
                          <a:schemeClr val="tx1"/>
                        </a:solidFill>
                        <a:latin typeface="+mj-lt"/>
                        <a:ea typeface="+mj-ea"/>
                        <a:cs typeface="+mn-cs"/>
                      </a:endParaRPr>
                    </a:p>
                    <a:p>
                      <a:pPr algn="l"/>
                      <a:endParaRPr lang="en-SG" altLang="zh-CN" sz="1100" kern="1200" dirty="0">
                        <a:solidFill>
                          <a:schemeClr val="tx1"/>
                        </a:solidFill>
                        <a:latin typeface="+mj-lt"/>
                        <a:ea typeface="+mj-ea"/>
                        <a:cs typeface="+mn-cs"/>
                      </a:endParaRPr>
                    </a:p>
                    <a:p>
                      <a:pPr algn="l"/>
                      <a:r>
                        <a:rPr lang="fr-FR" altLang="zh-CN" sz="1100" kern="1200" dirty="0">
                          <a:solidFill>
                            <a:schemeClr val="tx1"/>
                          </a:solidFill>
                          <a:latin typeface="+mj-lt"/>
                          <a:ea typeface="+mj-ea"/>
                          <a:cs typeface="+mn-cs"/>
                        </a:rPr>
                        <a:t>Shared parental leave</a:t>
                      </a:r>
                      <a:endParaRPr lang="en-MY" sz="1100" kern="1200" dirty="0">
                        <a:solidFill>
                          <a:schemeClr val="tx1"/>
                        </a:solidFill>
                        <a:latin typeface="+mj-lt"/>
                        <a:ea typeface="+mj-ea"/>
                        <a:cs typeface="+mn-cs"/>
                      </a:endParaRPr>
                    </a:p>
                  </a:txBody>
                  <a:tcPr marL="57391" marR="57391" marT="28696" marB="28696"/>
                </a:tc>
                <a:tc>
                  <a:txBody>
                    <a:bodyPr/>
                    <a:lstStyle/>
                    <a:p>
                      <a:pPr algn="l"/>
                      <a:r>
                        <a:rPr lang="en-US" altLang="zh-CN" sz="1100" dirty="0">
                          <a:solidFill>
                            <a:schemeClr val="tx1"/>
                          </a:solidFill>
                          <a:latin typeface="+mj-lt"/>
                          <a:ea typeface="+mj-ea"/>
                        </a:rPr>
                        <a:t>12 weeks or 16 weeks for female employees who are eligible for maternity leave</a:t>
                      </a:r>
                    </a:p>
                    <a:p>
                      <a:pPr algn="l"/>
                      <a:endParaRPr lang="en-US" altLang="zh-CN" sz="1100" dirty="0">
                        <a:solidFill>
                          <a:schemeClr val="tx1"/>
                        </a:solidFill>
                        <a:latin typeface="+mj-lt"/>
                        <a:ea typeface="+mj-ea"/>
                      </a:endParaRPr>
                    </a:p>
                    <a:p>
                      <a:pPr algn="l"/>
                      <a:r>
                        <a:rPr lang="en-US" altLang="zh-CN" sz="1100" dirty="0">
                          <a:solidFill>
                            <a:schemeClr val="tx1"/>
                          </a:solidFill>
                          <a:latin typeface="+mj-lt"/>
                          <a:ea typeface="+mj-ea"/>
                        </a:rPr>
                        <a:t>Eligible male employees can apply for up to 4 weeks of shared parental leave from their spouse's 16 weeks of paid maternity leave</a:t>
                      </a:r>
                      <a:endParaRPr lang="en-MY" sz="1100" dirty="0">
                        <a:solidFill>
                          <a:schemeClr val="tx1"/>
                        </a:solidFill>
                        <a:latin typeface="+mj-lt"/>
                        <a:ea typeface="+mj-ea"/>
                      </a:endParaRPr>
                    </a:p>
                  </a:txBody>
                  <a:tcPr marL="57391" marR="57391" marT="28696" marB="28696"/>
                </a:tc>
                <a:extLst>
                  <a:ext uri="{0D108BD9-81ED-4DB2-BD59-A6C34878D82A}">
                    <a16:rowId xmlns:a16="http://schemas.microsoft.com/office/drawing/2014/main" val="2819924436"/>
                  </a:ext>
                </a:extLst>
              </a:tr>
              <a:tr h="538393">
                <a:tc>
                  <a:txBody>
                    <a:bodyPr/>
                    <a:lstStyle/>
                    <a:p>
                      <a:pPr algn="l"/>
                      <a:r>
                        <a:rPr lang="fr-FR" altLang="zh-CN" sz="1100" dirty="0">
                          <a:solidFill>
                            <a:schemeClr val="tx1"/>
                          </a:solidFill>
                          <a:latin typeface="+mj-lt"/>
                          <a:ea typeface="+mj-ea"/>
                        </a:rPr>
                        <a:t>Paternity leave</a:t>
                      </a:r>
                      <a:endParaRPr lang="en-MY" sz="1100" dirty="0">
                        <a:solidFill>
                          <a:schemeClr val="tx1"/>
                        </a:solidFill>
                        <a:latin typeface="+mj-lt"/>
                        <a:ea typeface="+mj-ea"/>
                      </a:endParaRPr>
                    </a:p>
                  </a:txBody>
                  <a:tcPr marL="57391" marR="57391" marT="28696" marB="28696"/>
                </a:tc>
                <a:tc>
                  <a:txBody>
                    <a:bodyPr/>
                    <a:lstStyle/>
                    <a:p>
                      <a:pPr algn="l"/>
                      <a:r>
                        <a:rPr lang="en-US" altLang="zh-CN" sz="1100" dirty="0">
                          <a:solidFill>
                            <a:schemeClr val="tx1"/>
                          </a:solidFill>
                          <a:latin typeface="+mj-lt"/>
                          <a:ea typeface="+mj-ea"/>
                        </a:rPr>
                        <a:t>Employment ≥ March, 2 weeks paid paternity leave for eligible male employees (the child is a Singaporean citizen and the child's mother is legally married to him at the time of pregnancy and birth)</a:t>
                      </a:r>
                      <a:endParaRPr lang="en-MY" sz="1100" kern="1200" dirty="0">
                        <a:solidFill>
                          <a:schemeClr val="tx1"/>
                        </a:solidFill>
                        <a:latin typeface="+mj-lt"/>
                        <a:ea typeface="+mj-ea"/>
                        <a:cs typeface="+mn-cs"/>
                      </a:endParaRPr>
                    </a:p>
                  </a:txBody>
                  <a:tcPr marL="57391" marR="57391" marT="28696" marB="28696"/>
                </a:tc>
                <a:extLst>
                  <a:ext uri="{0D108BD9-81ED-4DB2-BD59-A6C34878D82A}">
                    <a16:rowId xmlns:a16="http://schemas.microsoft.com/office/drawing/2014/main" val="2926992618"/>
                  </a:ext>
                </a:extLst>
              </a:tr>
              <a:tr h="538393">
                <a:tc>
                  <a:txBody>
                    <a:bodyPr/>
                    <a:lstStyle/>
                    <a:p>
                      <a:pPr algn="l"/>
                      <a:r>
                        <a:rPr lang="fr-FR" altLang="zh-CN" sz="1100" dirty="0">
                          <a:solidFill>
                            <a:schemeClr val="tx1"/>
                          </a:solidFill>
                          <a:latin typeface="+mj-lt"/>
                          <a:ea typeface="+mj-ea"/>
                        </a:rPr>
                        <a:t>Parental leave</a:t>
                      </a:r>
                      <a:endParaRPr lang="en-MY" sz="1100" dirty="0">
                        <a:solidFill>
                          <a:schemeClr val="tx1"/>
                        </a:solidFill>
                        <a:latin typeface="+mj-lt"/>
                        <a:ea typeface="+mj-ea"/>
                      </a:endParaRPr>
                    </a:p>
                  </a:txBody>
                  <a:tcPr marL="57391" marR="57391" marT="28696" marB="28696"/>
                </a:tc>
                <a:tc>
                  <a:txBody>
                    <a:bodyPr/>
                    <a:lstStyle/>
                    <a:p>
                      <a:pPr algn="l"/>
                      <a:r>
                        <a:rPr lang="en-US" altLang="zh-CN" sz="1100" kern="1200" dirty="0">
                          <a:solidFill>
                            <a:schemeClr val="tx1"/>
                          </a:solidFill>
                          <a:latin typeface="+mj-lt"/>
                          <a:ea typeface="+mj-ea"/>
                          <a:cs typeface="+mn-cs"/>
                        </a:rPr>
                        <a:t>Employment ≥ March, child is a Singapore citizen, regardless of how many children the couple has, both parties are entitled to 6 days of parental leave per year until the child reaches 7 years old</a:t>
                      </a:r>
                      <a:endParaRPr lang="en-MY" sz="1100" dirty="0">
                        <a:solidFill>
                          <a:schemeClr val="tx1"/>
                        </a:solidFill>
                        <a:latin typeface="+mj-lt"/>
                        <a:ea typeface="+mj-ea"/>
                      </a:endParaRPr>
                    </a:p>
                  </a:txBody>
                  <a:tcPr marL="57391" marR="57391" marT="28696" marB="28696"/>
                </a:tc>
                <a:extLst>
                  <a:ext uri="{0D108BD9-81ED-4DB2-BD59-A6C34878D82A}">
                    <a16:rowId xmlns:a16="http://schemas.microsoft.com/office/drawing/2014/main" val="1688595241"/>
                  </a:ext>
                </a:extLst>
              </a:tr>
              <a:tr h="327880">
                <a:tc>
                  <a:txBody>
                    <a:bodyPr/>
                    <a:lstStyle/>
                    <a:p>
                      <a:pPr algn="l"/>
                      <a:r>
                        <a:rPr lang="fr-FR" altLang="zh-CN" sz="1100" dirty="0">
                          <a:solidFill>
                            <a:schemeClr val="tx1"/>
                          </a:solidFill>
                          <a:latin typeface="+mj-lt"/>
                          <a:ea typeface="+mj-ea"/>
                        </a:rPr>
                        <a:t>Adoption leave</a:t>
                      </a:r>
                      <a:endParaRPr lang="en-MY" sz="1100" dirty="0">
                        <a:solidFill>
                          <a:schemeClr val="tx1"/>
                        </a:solidFill>
                        <a:latin typeface="+mj-lt"/>
                        <a:ea typeface="+mj-ea"/>
                      </a:endParaRPr>
                    </a:p>
                  </a:txBody>
                  <a:tcPr marL="57391" marR="57391" marT="28696" marB="28696"/>
                </a:tc>
                <a:tc>
                  <a:txBody>
                    <a:bodyPr/>
                    <a:lstStyle/>
                    <a:p>
                      <a:pPr algn="l"/>
                      <a:r>
                        <a:rPr lang="en-US" sz="1100" dirty="0">
                          <a:solidFill>
                            <a:schemeClr val="tx1"/>
                          </a:solidFill>
                          <a:latin typeface="+mj-lt"/>
                          <a:ea typeface="+mj-ea"/>
                        </a:rPr>
                        <a:t>12 weeks, with different actions performed on a case-by-case basis</a:t>
                      </a:r>
                      <a:endParaRPr lang="en-MY" sz="1100" dirty="0">
                        <a:solidFill>
                          <a:schemeClr val="tx1"/>
                        </a:solidFill>
                        <a:latin typeface="+mj-lt"/>
                        <a:ea typeface="+mj-ea"/>
                      </a:endParaRPr>
                    </a:p>
                  </a:txBody>
                  <a:tcPr marL="57391" marR="57391" marT="28696" marB="28696"/>
                </a:tc>
                <a:extLst>
                  <a:ext uri="{0D108BD9-81ED-4DB2-BD59-A6C34878D82A}">
                    <a16:rowId xmlns:a16="http://schemas.microsoft.com/office/drawing/2014/main" val="3518553791"/>
                  </a:ext>
                </a:extLst>
              </a:tr>
              <a:tr h="474494">
                <a:tc>
                  <a:txBody>
                    <a:bodyPr/>
                    <a:lstStyle/>
                    <a:p>
                      <a:pPr algn="l"/>
                      <a:r>
                        <a:rPr lang="fr-FR" altLang="zh-CN" sz="1100" dirty="0">
                          <a:solidFill>
                            <a:schemeClr val="tx1"/>
                          </a:solidFill>
                          <a:latin typeface="+mj-lt"/>
                          <a:ea typeface="+mj-ea"/>
                        </a:rPr>
                        <a:t>Unpaid infant care leave</a:t>
                      </a:r>
                      <a:endParaRPr lang="en-MY" sz="1100" dirty="0">
                        <a:solidFill>
                          <a:schemeClr val="tx1"/>
                        </a:solidFill>
                        <a:latin typeface="+mj-lt"/>
                        <a:ea typeface="+mj-ea"/>
                      </a:endParaRPr>
                    </a:p>
                  </a:txBody>
                  <a:tcPr marL="57391" marR="57391" marT="28696" marB="28696"/>
                </a:tc>
                <a:tc>
                  <a:txBody>
                    <a:bodyPr/>
                    <a:lstStyle/>
                    <a:p>
                      <a:pPr algn="l"/>
                      <a:r>
                        <a:rPr lang="en-US" altLang="zh-CN" sz="1100" dirty="0">
                          <a:solidFill>
                            <a:schemeClr val="tx1"/>
                          </a:solidFill>
                          <a:latin typeface="+mj-lt"/>
                          <a:ea typeface="+mj-ea"/>
                        </a:rPr>
                        <a:t>Employment ≥ March, child is a Singapore citizen and under 2 years old, including legally adopted children or stepchildren, employee can apply for 6 days</a:t>
                      </a:r>
                      <a:endParaRPr lang="en-MY" sz="1100" dirty="0">
                        <a:solidFill>
                          <a:schemeClr val="tx1"/>
                        </a:solidFill>
                        <a:latin typeface="+mj-lt"/>
                        <a:ea typeface="+mj-ea"/>
                      </a:endParaRPr>
                    </a:p>
                  </a:txBody>
                  <a:tcPr marL="57391" marR="57391" marT="28696" marB="28696"/>
                </a:tc>
                <a:extLst>
                  <a:ext uri="{0D108BD9-81ED-4DB2-BD59-A6C34878D82A}">
                    <a16:rowId xmlns:a16="http://schemas.microsoft.com/office/drawing/2014/main" val="1831104493"/>
                  </a:ext>
                </a:extLst>
              </a:tr>
              <a:tr h="538393">
                <a:tc>
                  <a:txBody>
                    <a:bodyPr/>
                    <a:lstStyle/>
                    <a:p>
                      <a:pPr algn="l"/>
                      <a:r>
                        <a:rPr lang="en-US" altLang="zh-CN" sz="1100" kern="1200" dirty="0">
                          <a:solidFill>
                            <a:schemeClr val="tx1"/>
                          </a:solidFill>
                          <a:latin typeface="+mj-lt"/>
                          <a:ea typeface="+mj-ea"/>
                          <a:cs typeface="+mn-cs"/>
                        </a:rPr>
                        <a:t>Military Service</a:t>
                      </a:r>
                    </a:p>
                    <a:p>
                      <a:pPr algn="l"/>
                      <a:r>
                        <a:rPr lang="en-US" altLang="zh-CN" sz="1100" kern="1200" dirty="0">
                          <a:solidFill>
                            <a:schemeClr val="tx1"/>
                          </a:solidFill>
                          <a:latin typeface="+mj-lt"/>
                          <a:ea typeface="+mj-ea"/>
                          <a:cs typeface="+mn-cs"/>
                        </a:rPr>
                        <a:t>National Reservist Training (NS</a:t>
                      </a:r>
                      <a:r>
                        <a:rPr lang="en-SG" altLang="zh-CN" sz="1100" kern="1200" dirty="0">
                          <a:solidFill>
                            <a:schemeClr val="tx1"/>
                          </a:solidFill>
                          <a:latin typeface="+mj-lt"/>
                          <a:ea typeface="+mj-ea"/>
                          <a:cs typeface="+mn-cs"/>
                        </a:rPr>
                        <a:t>)</a:t>
                      </a:r>
                      <a:endParaRPr lang="en-MY" sz="1100" kern="1200" dirty="0">
                        <a:solidFill>
                          <a:schemeClr val="tx1"/>
                        </a:solidFill>
                        <a:latin typeface="+mj-lt"/>
                        <a:ea typeface="+mj-ea"/>
                        <a:cs typeface="+mn-cs"/>
                      </a:endParaRPr>
                    </a:p>
                  </a:txBody>
                  <a:tcPr marL="57391" marR="57391" marT="28696" marB="28696"/>
                </a:tc>
                <a:tc>
                  <a:txBody>
                    <a:bodyPr/>
                    <a:lstStyle/>
                    <a:p>
                      <a:pPr algn="l"/>
                      <a:r>
                        <a:rPr lang="en-US" altLang="zh-CN" sz="1100" dirty="0">
                          <a:solidFill>
                            <a:schemeClr val="tx1"/>
                          </a:solidFill>
                          <a:latin typeface="+mj-lt"/>
                          <a:ea typeface="+mj-ea"/>
                        </a:rPr>
                        <a:t>Singapore male citizen or second-generation male PR, as notified by government authorities</a:t>
                      </a:r>
                      <a:endParaRPr lang="en-MY" sz="1100" dirty="0">
                        <a:solidFill>
                          <a:schemeClr val="tx1"/>
                        </a:solidFill>
                        <a:latin typeface="+mj-lt"/>
                        <a:ea typeface="+mj-ea"/>
                      </a:endParaRPr>
                    </a:p>
                  </a:txBody>
                  <a:tcPr marL="57391" marR="57391" marT="28696" marB="28696"/>
                </a:tc>
                <a:extLst>
                  <a:ext uri="{0D108BD9-81ED-4DB2-BD59-A6C34878D82A}">
                    <a16:rowId xmlns:a16="http://schemas.microsoft.com/office/drawing/2014/main" val="437594243"/>
                  </a:ext>
                </a:extLst>
              </a:tr>
              <a:tr h="1215437">
                <a:tc>
                  <a:txBody>
                    <a:bodyPr/>
                    <a:lstStyle/>
                    <a:p>
                      <a:pPr marL="0" algn="l" defTabSz="457200" rtl="0" eaLnBrk="1" latinLnBrk="0" hangingPunct="1"/>
                      <a:r>
                        <a:rPr lang="en-US" altLang="zh-CN" sz="1100" kern="1200" dirty="0">
                          <a:solidFill>
                            <a:schemeClr val="tx1"/>
                          </a:solidFill>
                          <a:latin typeface="+mj-lt"/>
                          <a:ea typeface="+mj-ea"/>
                          <a:cs typeface="+mn-cs"/>
                        </a:rPr>
                        <a:t>Extra</a:t>
                      </a:r>
                      <a:r>
                        <a:rPr lang="zh-CN" altLang="en-US" sz="1100" kern="1200" dirty="0">
                          <a:solidFill>
                            <a:schemeClr val="tx1"/>
                          </a:solidFill>
                          <a:latin typeface="+mj-lt"/>
                          <a:ea typeface="+mj-ea"/>
                          <a:cs typeface="+mn-cs"/>
                        </a:rPr>
                        <a:t> </a:t>
                      </a:r>
                      <a:r>
                        <a:rPr lang="en-US" altLang="zh-CN" sz="1100" kern="1200" dirty="0">
                          <a:solidFill>
                            <a:schemeClr val="tx1"/>
                          </a:solidFill>
                          <a:latin typeface="+mj-lt"/>
                          <a:ea typeface="+mj-ea"/>
                          <a:cs typeface="+mn-cs"/>
                        </a:rPr>
                        <a:t>hours</a:t>
                      </a:r>
                      <a:endParaRPr lang="en-SG" altLang="zh-CN" sz="1100" kern="1200" dirty="0">
                        <a:solidFill>
                          <a:schemeClr val="tx1"/>
                        </a:solidFill>
                        <a:latin typeface="+mj-lt"/>
                        <a:ea typeface="+mj-ea"/>
                        <a:cs typeface="+mn-cs"/>
                      </a:endParaRPr>
                    </a:p>
                  </a:txBody>
                  <a:tcPr marL="5760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latin typeface="+mj-lt"/>
                          <a:ea typeface="+mj-ea"/>
                          <a:cs typeface="+mn-cs"/>
                        </a:rPr>
                        <a:t>Applicable to non-manual workers with monthly salary ≤ S$2,600 or manual workers with monthly salary ≤ S$4,500</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latin typeface="+mj-lt"/>
                          <a:ea typeface="+mj-ea"/>
                          <a:cs typeface="+mn-cs"/>
                        </a:rPr>
                        <a:t>Weekdays: 1.5 times</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latin typeface="+mj-lt"/>
                          <a:ea typeface="+mj-ea"/>
                          <a:cs typeface="+mn-cs"/>
                        </a:rPr>
                        <a:t>Weekends: Varies depending on which party is requesting overtime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latin typeface="+mj-lt"/>
                          <a:ea typeface="+mj-ea"/>
                          <a:cs typeface="+mn-cs"/>
                        </a:rPr>
                        <a:t>Company request: 1 day's pay/2 days' pay/2 days' pay + 1.5 times the additional hours</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latin typeface="+mj-lt"/>
                          <a:ea typeface="+mj-ea"/>
                          <a:cs typeface="+mn-cs"/>
                        </a:rPr>
                        <a:t>Employee-initiated: 0.5 per diem/1 per diem/1 per day + 1.5 times the additional hours</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latin typeface="+mj-lt"/>
                          <a:ea typeface="+mj-ea"/>
                          <a:cs typeface="+mn-cs"/>
                        </a:rPr>
                        <a:t>Public holidays: 2x or compensatory time off</a:t>
                      </a:r>
                    </a:p>
                  </a:txBody>
                  <a:tcPr marL="57600"/>
                </a:tc>
                <a:extLst>
                  <a:ext uri="{0D108BD9-81ED-4DB2-BD59-A6C34878D82A}">
                    <a16:rowId xmlns:a16="http://schemas.microsoft.com/office/drawing/2014/main" val="706058734"/>
                  </a:ext>
                </a:extLst>
              </a:tr>
            </a:tbl>
          </a:graphicData>
        </a:graphic>
      </p:graphicFrame>
      <p:pic>
        <p:nvPicPr>
          <p:cNvPr id="3" name="Picture 12">
            <a:extLst>
              <a:ext uri="{FF2B5EF4-FFF2-40B4-BE49-F238E27FC236}">
                <a16:creationId xmlns:a16="http://schemas.microsoft.com/office/drawing/2014/main" id="{45390050-BCBE-051D-B377-8282E123F4A2}"/>
              </a:ext>
            </a:extLst>
          </p:cNvPr>
          <p:cNvPicPr>
            <a:picLocks noChangeAspect="1" noChangeArrowheads="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904" r="16605"/>
          <a:stretch/>
        </p:blipFill>
        <p:spPr bwMode="auto">
          <a:xfrm>
            <a:off x="255909" y="1328438"/>
            <a:ext cx="4316091" cy="42011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5">
            <a:extLst>
              <a:ext uri="{FF2B5EF4-FFF2-40B4-BE49-F238E27FC236}">
                <a16:creationId xmlns:a16="http://schemas.microsoft.com/office/drawing/2014/main" id="{46C193DF-8D05-9373-FE23-C5024F96C64F}"/>
              </a:ext>
            </a:extLst>
          </p:cNvPr>
          <p:cNvSpPr txBox="1"/>
          <p:nvPr/>
        </p:nvSpPr>
        <p:spPr>
          <a:xfrm>
            <a:off x="429358" y="370247"/>
            <a:ext cx="8031630" cy="5909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002060"/>
                </a:solidFill>
                <a:effectLst/>
                <a:uLnTx/>
                <a:uFillTx/>
                <a:latin typeface="+mj-lt"/>
                <a:ea typeface="宋体" panose="02010600030101010101" pitchFamily="2" charset="-122"/>
                <a:cs typeface="Lato Heavy" panose="020F0902020204030203" pitchFamily="34" charset="0"/>
                <a:sym typeface="+mn-ea"/>
              </a:rPr>
              <a:t>Leave and Overtime</a:t>
            </a:r>
            <a:endParaRPr kumimoji="0" lang="en-US" altLang="zh-CN" sz="3600" b="1" i="0" u="none" strike="noStrike" kern="1200" cap="none" spc="0" normalizeH="0" baseline="0" noProof="0" dirty="0">
              <a:ln>
                <a:noFill/>
              </a:ln>
              <a:solidFill>
                <a:srgbClr val="002060"/>
              </a:solidFill>
              <a:effectLst/>
              <a:uLnTx/>
              <a:uFillTx/>
              <a:latin typeface="+mj-lt"/>
              <a:ea typeface="造字工房朗宋（非商用）常规体" pitchFamily="2" charset="-122"/>
              <a:cs typeface="Lato Heavy" panose="020F0902020204030203" pitchFamily="34" charset="0"/>
              <a:sym typeface="+mn-ea"/>
            </a:endParaRPr>
          </a:p>
        </p:txBody>
      </p:sp>
    </p:spTree>
    <p:extLst>
      <p:ext uri="{BB962C8B-B14F-4D97-AF65-F5344CB8AC3E}">
        <p14:creationId xmlns:p14="http://schemas.microsoft.com/office/powerpoint/2010/main" val="1298227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E1A5A"/>
            </a:gs>
            <a:gs pos="100000">
              <a:srgbClr val="000944"/>
            </a:gs>
          </a:gsLst>
          <a:lin ang="5400000" scaled="0"/>
        </a:gradFill>
        <a:effectLst/>
      </p:bgPr>
    </p:bg>
    <p:spTree>
      <p:nvGrpSpPr>
        <p:cNvPr id="1" name=""/>
        <p:cNvGrpSpPr/>
        <p:nvPr/>
      </p:nvGrpSpPr>
      <p:grpSpPr>
        <a:xfrm>
          <a:off x="0" y="0"/>
          <a:ext cx="0" cy="0"/>
          <a:chOff x="0" y="0"/>
          <a:chExt cx="0" cy="0"/>
        </a:xfrm>
      </p:grpSpPr>
      <p:pic>
        <p:nvPicPr>
          <p:cNvPr id="4" name="图片 3" descr="图片1"/>
          <p:cNvPicPr>
            <a:picLocks noChangeAspect="1"/>
          </p:cNvPicPr>
          <p:nvPr/>
        </p:nvPicPr>
        <p:blipFill>
          <a:blip r:embed="rId3"/>
          <a:stretch>
            <a:fillRect/>
          </a:stretch>
        </p:blipFill>
        <p:spPr>
          <a:xfrm>
            <a:off x="4083685" y="1903730"/>
            <a:ext cx="3933825" cy="1698625"/>
          </a:xfrm>
          <a:prstGeom prst="rect">
            <a:avLst/>
          </a:prstGeom>
        </p:spPr>
      </p:pic>
      <p:sp>
        <p:nvSpPr>
          <p:cNvPr id="10" name="Rectangle 25">
            <a:hlinkClick r:id="rId4"/>
          </p:cNvPr>
          <p:cNvSpPr/>
          <p:nvPr/>
        </p:nvSpPr>
        <p:spPr>
          <a:xfrm>
            <a:off x="5482332" y="3933490"/>
            <a:ext cx="783590" cy="30670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err="1">
                <a:ln>
                  <a:noFill/>
                </a:ln>
                <a:solidFill>
                  <a:srgbClr val="FFFFFF"/>
                </a:solidFill>
                <a:effectLst/>
                <a:uLnTx/>
                <a:uFillTx/>
                <a:latin typeface="Calibri" panose="020F05020202040A0204"/>
                <a:ea typeface="DengXian"/>
                <a:cs typeface="+mn-cs"/>
              </a:rPr>
              <a:t>bipo</a:t>
            </a:r>
            <a:r>
              <a:rPr kumimoji="0" lang="en-US" altLang="zh-CN" sz="1400" b="0" i="0" u="none" strike="noStrike" kern="1200" cap="none" spc="0" normalizeH="0" baseline="0" noProof="0">
                <a:ln>
                  <a:noFill/>
                </a:ln>
                <a:solidFill>
                  <a:srgbClr val="FFFFFF"/>
                </a:solidFill>
                <a:effectLst/>
                <a:uLnTx/>
                <a:uFillTx/>
                <a:latin typeface="Calibri" panose="020F05020202040A0204"/>
                <a:ea typeface="DengXian"/>
                <a:cs typeface="+mn-cs"/>
              </a:rPr>
              <a:t>-svc</a:t>
            </a:r>
          </a:p>
        </p:txBody>
      </p:sp>
      <p:sp>
        <p:nvSpPr>
          <p:cNvPr id="11" name="Rectangle 26">
            <a:hlinkClick r:id="rId5"/>
          </p:cNvPr>
          <p:cNvSpPr/>
          <p:nvPr/>
        </p:nvSpPr>
        <p:spPr>
          <a:xfrm>
            <a:off x="6906191" y="3933490"/>
            <a:ext cx="732155" cy="30670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err="1">
                <a:ln>
                  <a:noFill/>
                </a:ln>
                <a:solidFill>
                  <a:srgbClr val="FFFFFF"/>
                </a:solidFill>
                <a:effectLst/>
                <a:uLnTx/>
                <a:uFillTx/>
                <a:latin typeface="Calibri" panose="020F05020202040A0204"/>
                <a:ea typeface="DengXian"/>
                <a:cs typeface="+mn-cs"/>
              </a:rPr>
              <a:t>Biposvc</a:t>
            </a:r>
            <a:endParaRPr kumimoji="0" lang="en-SG" altLang="zh-CN" sz="1400" b="0" i="0" u="none" strike="noStrike" kern="1200" cap="none" spc="0" normalizeH="0" baseline="0" noProof="0">
              <a:ln>
                <a:noFill/>
              </a:ln>
              <a:solidFill>
                <a:srgbClr val="FFFFFF"/>
              </a:solidFill>
              <a:effectLst/>
              <a:uLnTx/>
              <a:uFillTx/>
              <a:latin typeface="Calibri" panose="020F05020202040A0204"/>
              <a:ea typeface="DengXian"/>
              <a:cs typeface="+mn-cs"/>
            </a:endParaRPr>
          </a:p>
        </p:txBody>
      </p:sp>
      <p:sp>
        <p:nvSpPr>
          <p:cNvPr id="12" name="Rectangle 21">
            <a:hlinkClick r:id="rId6"/>
          </p:cNvPr>
          <p:cNvSpPr/>
          <p:nvPr/>
        </p:nvSpPr>
        <p:spPr>
          <a:xfrm>
            <a:off x="3066503" y="3939361"/>
            <a:ext cx="1790700" cy="30670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FFFFFF"/>
                </a:solidFill>
                <a:effectLst/>
                <a:uLnTx/>
                <a:uFillTx/>
                <a:latin typeface="Calibri" panose="020F05020202040A0204"/>
                <a:ea typeface="DengXian"/>
                <a:cs typeface="+mn-cs"/>
              </a:rPr>
              <a:t>www.biposervice.com</a:t>
            </a:r>
            <a:endParaRPr kumimoji="0" lang="en-SG" sz="1400" b="0" i="0" u="none" strike="noStrike" kern="1200" cap="none" spc="0" normalizeH="0" baseline="0" noProof="0">
              <a:ln>
                <a:noFill/>
              </a:ln>
              <a:solidFill>
                <a:srgbClr val="FFFFFF"/>
              </a:solidFill>
              <a:effectLst/>
              <a:uLnTx/>
              <a:uFillTx/>
              <a:latin typeface="Calibri" panose="020F05020202040A0204"/>
              <a:ea typeface="DengXian"/>
              <a:cs typeface="+mn-cs"/>
            </a:endParaRPr>
          </a:p>
        </p:txBody>
      </p:sp>
      <p:sp>
        <p:nvSpPr>
          <p:cNvPr id="139" name="Graphic 129"/>
          <p:cNvSpPr/>
          <p:nvPr/>
        </p:nvSpPr>
        <p:spPr>
          <a:xfrm>
            <a:off x="2805758" y="3963450"/>
            <a:ext cx="260985" cy="260985"/>
          </a:xfrm>
          <a:custGeom>
            <a:avLst/>
            <a:gdLst/>
            <a:ahLst/>
            <a:cxnLst>
              <a:cxn ang="0">
                <a:pos x="wd2" y="hd2"/>
              </a:cxn>
              <a:cxn ang="5400000">
                <a:pos x="wd2" y="hd2"/>
              </a:cxn>
              <a:cxn ang="10800000">
                <a:pos x="wd2" y="hd2"/>
              </a:cxn>
              <a:cxn ang="16200000">
                <a:pos x="wd2" y="hd2"/>
              </a:cxn>
            </a:cxnLst>
            <a:rect l="0" t="0" r="r" b="b"/>
            <a:pathLst>
              <a:path w="21600" h="21600" extrusionOk="0">
                <a:moveTo>
                  <a:pt x="17920" y="5364"/>
                </a:moveTo>
                <a:cubicBezTo>
                  <a:pt x="18538" y="5160"/>
                  <a:pt x="19144" y="4924"/>
                  <a:pt x="19737" y="4657"/>
                </a:cubicBezTo>
                <a:cubicBezTo>
                  <a:pt x="20832" y="6262"/>
                  <a:pt x="21476" y="8134"/>
                  <a:pt x="21600" y="10075"/>
                </a:cubicBezTo>
                <a:lnTo>
                  <a:pt x="18723" y="10075"/>
                </a:lnTo>
                <a:cubicBezTo>
                  <a:pt x="18669" y="8476"/>
                  <a:pt x="18399" y="6891"/>
                  <a:pt x="17920" y="5364"/>
                </a:cubicBezTo>
                <a:close/>
                <a:moveTo>
                  <a:pt x="17414" y="3994"/>
                </a:moveTo>
                <a:cubicBezTo>
                  <a:pt x="17890" y="3840"/>
                  <a:pt x="18345" y="3665"/>
                  <a:pt x="18787" y="3479"/>
                </a:cubicBezTo>
                <a:cubicBezTo>
                  <a:pt x="17907" y="2509"/>
                  <a:pt x="16859" y="1706"/>
                  <a:pt x="15695" y="1109"/>
                </a:cubicBezTo>
                <a:cubicBezTo>
                  <a:pt x="16401" y="1984"/>
                  <a:pt x="16981" y="2955"/>
                  <a:pt x="17418" y="3992"/>
                </a:cubicBezTo>
                <a:close/>
                <a:moveTo>
                  <a:pt x="16032" y="4382"/>
                </a:moveTo>
                <a:cubicBezTo>
                  <a:pt x="14986" y="1993"/>
                  <a:pt x="13372" y="343"/>
                  <a:pt x="11522" y="0"/>
                </a:cubicBezTo>
                <a:lnTo>
                  <a:pt x="11522" y="4979"/>
                </a:lnTo>
                <a:cubicBezTo>
                  <a:pt x="13043" y="4935"/>
                  <a:pt x="14555" y="4734"/>
                  <a:pt x="16035" y="4380"/>
                </a:cubicBezTo>
                <a:close/>
                <a:moveTo>
                  <a:pt x="19727" y="16961"/>
                </a:moveTo>
                <a:cubicBezTo>
                  <a:pt x="20829" y="15352"/>
                  <a:pt x="21476" y="13473"/>
                  <a:pt x="21599" y="11525"/>
                </a:cubicBezTo>
                <a:lnTo>
                  <a:pt x="18723" y="11525"/>
                </a:lnTo>
                <a:cubicBezTo>
                  <a:pt x="18669" y="13129"/>
                  <a:pt x="18398" y="14718"/>
                  <a:pt x="17916" y="16249"/>
                </a:cubicBezTo>
                <a:cubicBezTo>
                  <a:pt x="18532" y="16454"/>
                  <a:pt x="19136" y="16692"/>
                  <a:pt x="19727" y="16961"/>
                </a:cubicBezTo>
                <a:close/>
                <a:moveTo>
                  <a:pt x="17415" y="17610"/>
                </a:moveTo>
                <a:cubicBezTo>
                  <a:pt x="16979" y="18648"/>
                  <a:pt x="16399" y="19619"/>
                  <a:pt x="15692" y="20494"/>
                </a:cubicBezTo>
                <a:cubicBezTo>
                  <a:pt x="16859" y="19898"/>
                  <a:pt x="17909" y="19096"/>
                  <a:pt x="18791" y="18125"/>
                </a:cubicBezTo>
                <a:cubicBezTo>
                  <a:pt x="18350" y="17935"/>
                  <a:pt x="17894" y="17758"/>
                  <a:pt x="17418" y="17606"/>
                </a:cubicBezTo>
                <a:close/>
                <a:moveTo>
                  <a:pt x="11522" y="16623"/>
                </a:moveTo>
                <a:lnTo>
                  <a:pt x="11522" y="21600"/>
                </a:lnTo>
                <a:cubicBezTo>
                  <a:pt x="13373" y="21256"/>
                  <a:pt x="14990" y="19605"/>
                  <a:pt x="16037" y="17215"/>
                </a:cubicBezTo>
                <a:cubicBezTo>
                  <a:pt x="14556" y="16863"/>
                  <a:pt x="13043" y="16664"/>
                  <a:pt x="11522" y="16623"/>
                </a:cubicBezTo>
                <a:close/>
                <a:moveTo>
                  <a:pt x="17280" y="11525"/>
                </a:moveTo>
                <a:lnTo>
                  <a:pt x="11522" y="11525"/>
                </a:lnTo>
                <a:lnTo>
                  <a:pt x="11522" y="15174"/>
                </a:lnTo>
                <a:cubicBezTo>
                  <a:pt x="13218" y="15218"/>
                  <a:pt x="14904" y="15446"/>
                  <a:pt x="16551" y="15855"/>
                </a:cubicBezTo>
                <a:cubicBezTo>
                  <a:pt x="16984" y="14450"/>
                  <a:pt x="17229" y="12994"/>
                  <a:pt x="17280" y="11525"/>
                </a:cubicBezTo>
                <a:close/>
                <a:moveTo>
                  <a:pt x="16558" y="5757"/>
                </a:moveTo>
                <a:cubicBezTo>
                  <a:pt x="14908" y="6163"/>
                  <a:pt x="13220" y="6388"/>
                  <a:pt x="11522" y="6429"/>
                </a:cubicBezTo>
                <a:lnTo>
                  <a:pt x="11522" y="10075"/>
                </a:lnTo>
                <a:lnTo>
                  <a:pt x="17280" y="10075"/>
                </a:lnTo>
                <a:cubicBezTo>
                  <a:pt x="17229" y="8610"/>
                  <a:pt x="16985" y="7158"/>
                  <a:pt x="16555" y="5757"/>
                </a:cubicBezTo>
                <a:close/>
                <a:moveTo>
                  <a:pt x="3680" y="5364"/>
                </a:moveTo>
                <a:cubicBezTo>
                  <a:pt x="3062" y="5160"/>
                  <a:pt x="2456" y="4924"/>
                  <a:pt x="1863" y="4657"/>
                </a:cubicBezTo>
                <a:cubicBezTo>
                  <a:pt x="768" y="6262"/>
                  <a:pt x="124" y="8134"/>
                  <a:pt x="0" y="10075"/>
                </a:cubicBezTo>
                <a:lnTo>
                  <a:pt x="2877" y="10075"/>
                </a:lnTo>
                <a:cubicBezTo>
                  <a:pt x="2931" y="8476"/>
                  <a:pt x="3201" y="6891"/>
                  <a:pt x="3680" y="5364"/>
                </a:cubicBezTo>
                <a:close/>
                <a:moveTo>
                  <a:pt x="4186" y="3994"/>
                </a:moveTo>
                <a:cubicBezTo>
                  <a:pt x="3706" y="3842"/>
                  <a:pt x="3251" y="3663"/>
                  <a:pt x="2807" y="3479"/>
                </a:cubicBezTo>
                <a:cubicBezTo>
                  <a:pt x="3688" y="2508"/>
                  <a:pt x="4738" y="1705"/>
                  <a:pt x="5905" y="1109"/>
                </a:cubicBezTo>
                <a:cubicBezTo>
                  <a:pt x="5199" y="1984"/>
                  <a:pt x="4619" y="2955"/>
                  <a:pt x="4182" y="3992"/>
                </a:cubicBezTo>
                <a:close/>
                <a:moveTo>
                  <a:pt x="5568" y="4382"/>
                </a:moveTo>
                <a:cubicBezTo>
                  <a:pt x="6614" y="1993"/>
                  <a:pt x="8227" y="343"/>
                  <a:pt x="10078" y="0"/>
                </a:cubicBezTo>
                <a:lnTo>
                  <a:pt x="10078" y="4979"/>
                </a:lnTo>
                <a:cubicBezTo>
                  <a:pt x="8557" y="4935"/>
                  <a:pt x="7045" y="4734"/>
                  <a:pt x="5565" y="4380"/>
                </a:cubicBezTo>
                <a:close/>
                <a:moveTo>
                  <a:pt x="1873" y="16961"/>
                </a:moveTo>
                <a:cubicBezTo>
                  <a:pt x="771" y="15352"/>
                  <a:pt x="124" y="13473"/>
                  <a:pt x="1" y="11525"/>
                </a:cubicBezTo>
                <a:lnTo>
                  <a:pt x="2877" y="11525"/>
                </a:lnTo>
                <a:cubicBezTo>
                  <a:pt x="2931" y="13129"/>
                  <a:pt x="3202" y="14718"/>
                  <a:pt x="3684" y="16249"/>
                </a:cubicBezTo>
                <a:cubicBezTo>
                  <a:pt x="3068" y="16454"/>
                  <a:pt x="2464" y="16692"/>
                  <a:pt x="1873" y="16961"/>
                </a:cubicBezTo>
                <a:close/>
                <a:moveTo>
                  <a:pt x="4185" y="17610"/>
                </a:moveTo>
                <a:cubicBezTo>
                  <a:pt x="4621" y="18648"/>
                  <a:pt x="5201" y="19619"/>
                  <a:pt x="5908" y="20494"/>
                </a:cubicBezTo>
                <a:cubicBezTo>
                  <a:pt x="4740" y="19897"/>
                  <a:pt x="3688" y="19093"/>
                  <a:pt x="2806" y="18121"/>
                </a:cubicBezTo>
                <a:cubicBezTo>
                  <a:pt x="3250" y="17935"/>
                  <a:pt x="3706" y="17758"/>
                  <a:pt x="4182" y="17606"/>
                </a:cubicBezTo>
                <a:close/>
                <a:moveTo>
                  <a:pt x="10078" y="16623"/>
                </a:moveTo>
                <a:lnTo>
                  <a:pt x="10078" y="21600"/>
                </a:lnTo>
                <a:cubicBezTo>
                  <a:pt x="8227" y="21256"/>
                  <a:pt x="6610" y="19605"/>
                  <a:pt x="5563" y="17215"/>
                </a:cubicBezTo>
                <a:cubicBezTo>
                  <a:pt x="7044" y="16863"/>
                  <a:pt x="8557" y="16664"/>
                  <a:pt x="10078" y="16623"/>
                </a:cubicBezTo>
                <a:close/>
                <a:moveTo>
                  <a:pt x="4320" y="11525"/>
                </a:moveTo>
                <a:lnTo>
                  <a:pt x="10078" y="11525"/>
                </a:lnTo>
                <a:lnTo>
                  <a:pt x="10078" y="15174"/>
                </a:lnTo>
                <a:cubicBezTo>
                  <a:pt x="8382" y="15218"/>
                  <a:pt x="6696" y="15446"/>
                  <a:pt x="5049" y="15855"/>
                </a:cubicBezTo>
                <a:cubicBezTo>
                  <a:pt x="4616" y="14450"/>
                  <a:pt x="4371" y="12994"/>
                  <a:pt x="4320" y="11525"/>
                </a:cubicBezTo>
                <a:close/>
                <a:moveTo>
                  <a:pt x="5042" y="5757"/>
                </a:moveTo>
                <a:cubicBezTo>
                  <a:pt x="6692" y="6163"/>
                  <a:pt x="8380" y="6388"/>
                  <a:pt x="10078" y="6429"/>
                </a:cubicBezTo>
                <a:lnTo>
                  <a:pt x="10078" y="10075"/>
                </a:lnTo>
                <a:lnTo>
                  <a:pt x="4320" y="10075"/>
                </a:lnTo>
                <a:cubicBezTo>
                  <a:pt x="4371" y="8610"/>
                  <a:pt x="4615" y="7158"/>
                  <a:pt x="5045" y="5757"/>
                </a:cubicBezTo>
                <a:close/>
              </a:path>
            </a:pathLst>
          </a:custGeom>
          <a:solidFill>
            <a:schemeClr val="bg1"/>
          </a:solidFill>
          <a:ln w="12700">
            <a:miter lim="400000"/>
          </a:ln>
        </p:spPr>
        <p:txBody>
          <a:bodyPr lIns="22859" rIns="22859"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rgbClr val="FFFFFF"/>
              </a:solidFill>
              <a:effectLst/>
              <a:uLnTx/>
              <a:uFillTx/>
              <a:latin typeface="Calibri"/>
              <a:ea typeface="+mn-ea"/>
              <a:cs typeface="+mn-cs"/>
              <a:sym typeface="Helvetica Neue Medium"/>
            </a:endParaRPr>
          </a:p>
        </p:txBody>
      </p:sp>
      <p:sp>
        <p:nvSpPr>
          <p:cNvPr id="25" name="Graphic 77"/>
          <p:cNvSpPr/>
          <p:nvPr/>
        </p:nvSpPr>
        <p:spPr>
          <a:xfrm>
            <a:off x="5189400" y="3947582"/>
            <a:ext cx="292720" cy="29272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moveTo>
                  <a:pt x="4615" y="16282"/>
                </a:moveTo>
                <a:lnTo>
                  <a:pt x="7381" y="16282"/>
                </a:lnTo>
                <a:lnTo>
                  <a:pt x="7381" y="7754"/>
                </a:lnTo>
                <a:lnTo>
                  <a:pt x="4615" y="7754"/>
                </a:lnTo>
                <a:close/>
                <a:moveTo>
                  <a:pt x="14220" y="7754"/>
                </a:moveTo>
                <a:cubicBezTo>
                  <a:pt x="13030" y="7807"/>
                  <a:pt x="11932" y="8410"/>
                  <a:pt x="11247" y="9384"/>
                </a:cubicBezTo>
                <a:lnTo>
                  <a:pt x="11247" y="7754"/>
                </a:lnTo>
                <a:lnTo>
                  <a:pt x="8480" y="7754"/>
                </a:lnTo>
                <a:lnTo>
                  <a:pt x="8480" y="16282"/>
                </a:lnTo>
                <a:lnTo>
                  <a:pt x="11247" y="16282"/>
                </a:lnTo>
                <a:lnTo>
                  <a:pt x="11247" y="11631"/>
                </a:lnTo>
                <a:cubicBezTo>
                  <a:pt x="11247" y="11631"/>
                  <a:pt x="13335" y="8711"/>
                  <a:pt x="14220" y="10855"/>
                </a:cubicBezTo>
                <a:lnTo>
                  <a:pt x="14220" y="16282"/>
                </a:lnTo>
                <a:lnTo>
                  <a:pt x="16985" y="16282"/>
                </a:lnTo>
                <a:lnTo>
                  <a:pt x="16985" y="10527"/>
                </a:lnTo>
                <a:cubicBezTo>
                  <a:pt x="16947" y="9015"/>
                  <a:pt x="15732" y="7796"/>
                  <a:pt x="14220" y="7754"/>
                </a:cubicBezTo>
                <a:close/>
                <a:moveTo>
                  <a:pt x="7321" y="5234"/>
                </a:moveTo>
                <a:cubicBezTo>
                  <a:pt x="7319" y="4487"/>
                  <a:pt x="6712" y="3882"/>
                  <a:pt x="5964" y="3884"/>
                </a:cubicBezTo>
                <a:cubicBezTo>
                  <a:pt x="5217" y="3885"/>
                  <a:pt x="4612" y="4493"/>
                  <a:pt x="4614" y="5240"/>
                </a:cubicBezTo>
                <a:cubicBezTo>
                  <a:pt x="4615" y="5987"/>
                  <a:pt x="5221" y="6591"/>
                  <a:pt x="5967" y="6591"/>
                </a:cubicBezTo>
                <a:cubicBezTo>
                  <a:pt x="6716" y="6590"/>
                  <a:pt x="7322" y="5983"/>
                  <a:pt x="7321" y="5234"/>
                </a:cubicBezTo>
                <a:close/>
              </a:path>
            </a:pathLst>
          </a:custGeom>
          <a:solidFill>
            <a:schemeClr val="bg1"/>
          </a:solidFill>
          <a:ln w="12700">
            <a:miter lim="400000"/>
          </a:ln>
        </p:spPr>
        <p:txBody>
          <a:bodyPr lIns="45716" rIns="45716"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Calibri"/>
              <a:ea typeface="+mn-ea"/>
              <a:cs typeface="+mn-cs"/>
              <a:sym typeface="Helvetica Neue Medium"/>
            </a:endParaRPr>
          </a:p>
        </p:txBody>
      </p:sp>
      <p:sp>
        <p:nvSpPr>
          <p:cNvPr id="17" name="Graphic 26"/>
          <p:cNvSpPr/>
          <p:nvPr/>
        </p:nvSpPr>
        <p:spPr>
          <a:xfrm>
            <a:off x="6613312" y="3947582"/>
            <a:ext cx="292720" cy="29272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moveTo>
                  <a:pt x="14422" y="8568"/>
                </a:moveTo>
                <a:lnTo>
                  <a:pt x="11753" y="8568"/>
                </a:lnTo>
                <a:lnTo>
                  <a:pt x="11753" y="6787"/>
                </a:lnTo>
                <a:cubicBezTo>
                  <a:pt x="11753" y="6295"/>
                  <a:pt x="12151" y="5895"/>
                  <a:pt x="12642" y="5895"/>
                </a:cubicBezTo>
                <a:cubicBezTo>
                  <a:pt x="12643" y="5895"/>
                  <a:pt x="12643" y="5895"/>
                  <a:pt x="12643" y="5895"/>
                </a:cubicBezTo>
                <a:lnTo>
                  <a:pt x="13536" y="5895"/>
                </a:lnTo>
                <a:lnTo>
                  <a:pt x="13536" y="3665"/>
                </a:lnTo>
                <a:lnTo>
                  <a:pt x="11753" y="3665"/>
                </a:lnTo>
                <a:cubicBezTo>
                  <a:pt x="10278" y="3667"/>
                  <a:pt x="9083" y="4865"/>
                  <a:pt x="9085" y="6340"/>
                </a:cubicBezTo>
                <a:lnTo>
                  <a:pt x="9085" y="8572"/>
                </a:lnTo>
                <a:lnTo>
                  <a:pt x="7306" y="8572"/>
                </a:lnTo>
                <a:lnTo>
                  <a:pt x="7306" y="10800"/>
                </a:lnTo>
                <a:lnTo>
                  <a:pt x="9085" y="10800"/>
                </a:lnTo>
                <a:lnTo>
                  <a:pt x="9085" y="17935"/>
                </a:lnTo>
                <a:lnTo>
                  <a:pt x="11753" y="17935"/>
                </a:lnTo>
                <a:lnTo>
                  <a:pt x="11753" y="10800"/>
                </a:lnTo>
                <a:lnTo>
                  <a:pt x="13536" y="10800"/>
                </a:lnTo>
                <a:close/>
              </a:path>
            </a:pathLst>
          </a:custGeom>
          <a:solidFill>
            <a:schemeClr val="bg1"/>
          </a:solidFill>
          <a:ln w="12700">
            <a:miter lim="400000"/>
          </a:ln>
        </p:spPr>
        <p:txBody>
          <a:bodyPr lIns="45716" rIns="45716"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Calibri"/>
              <a:ea typeface="+mn-ea"/>
              <a:cs typeface="+mn-cs"/>
              <a:sym typeface="Helvetica Neue Medium"/>
            </a:endParaRPr>
          </a:p>
        </p:txBody>
      </p:sp>
      <p:sp>
        <p:nvSpPr>
          <p:cNvPr id="73" name="Graphic 182"/>
          <p:cNvSpPr/>
          <p:nvPr/>
        </p:nvSpPr>
        <p:spPr>
          <a:xfrm>
            <a:off x="7976235" y="3932555"/>
            <a:ext cx="292735" cy="29210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moveTo>
                  <a:pt x="18480" y="12725"/>
                </a:moveTo>
                <a:cubicBezTo>
                  <a:pt x="18480" y="10598"/>
                  <a:pt x="16330" y="8875"/>
                  <a:pt x="13680" y="8875"/>
                </a:cubicBezTo>
                <a:cubicBezTo>
                  <a:pt x="11030" y="8875"/>
                  <a:pt x="8880" y="10598"/>
                  <a:pt x="8880" y="12725"/>
                </a:cubicBezTo>
                <a:cubicBezTo>
                  <a:pt x="8880" y="14852"/>
                  <a:pt x="11030" y="16575"/>
                  <a:pt x="13680" y="16575"/>
                </a:cubicBezTo>
                <a:cubicBezTo>
                  <a:pt x="14102" y="16571"/>
                  <a:pt x="14522" y="16521"/>
                  <a:pt x="14933" y="16426"/>
                </a:cubicBezTo>
                <a:lnTo>
                  <a:pt x="17520" y="17538"/>
                </a:lnTo>
                <a:lnTo>
                  <a:pt x="16625" y="15744"/>
                </a:lnTo>
                <a:cubicBezTo>
                  <a:pt x="17726" y="15129"/>
                  <a:pt x="18428" y="13986"/>
                  <a:pt x="18480" y="12725"/>
                </a:cubicBezTo>
                <a:close/>
                <a:moveTo>
                  <a:pt x="8880" y="4062"/>
                </a:moveTo>
                <a:cubicBezTo>
                  <a:pt x="5699" y="4062"/>
                  <a:pt x="3120" y="6217"/>
                  <a:pt x="3120" y="8875"/>
                </a:cubicBezTo>
                <a:cubicBezTo>
                  <a:pt x="3165" y="10424"/>
                  <a:pt x="3993" y="11845"/>
                  <a:pt x="5320" y="12646"/>
                </a:cubicBezTo>
                <a:lnTo>
                  <a:pt x="4560" y="14169"/>
                </a:lnTo>
                <a:lnTo>
                  <a:pt x="6629" y="13280"/>
                </a:lnTo>
                <a:cubicBezTo>
                  <a:pt x="7080" y="13448"/>
                  <a:pt x="7549" y="13565"/>
                  <a:pt x="8026" y="13629"/>
                </a:cubicBezTo>
                <a:cubicBezTo>
                  <a:pt x="7957" y="13333"/>
                  <a:pt x="7921" y="13029"/>
                  <a:pt x="7920" y="12725"/>
                </a:cubicBezTo>
                <a:cubicBezTo>
                  <a:pt x="7920" y="10071"/>
                  <a:pt x="10503" y="7912"/>
                  <a:pt x="13680" y="7912"/>
                </a:cubicBezTo>
                <a:cubicBezTo>
                  <a:pt x="13966" y="7914"/>
                  <a:pt x="14252" y="7934"/>
                  <a:pt x="14535" y="7971"/>
                </a:cubicBezTo>
                <a:cubicBezTo>
                  <a:pt x="14031" y="5746"/>
                  <a:pt x="11691" y="4062"/>
                  <a:pt x="8880" y="4062"/>
                </a:cubicBezTo>
                <a:close/>
                <a:moveTo>
                  <a:pt x="7680" y="6950"/>
                </a:moveTo>
                <a:cubicBezTo>
                  <a:pt x="7680" y="6552"/>
                  <a:pt x="7358" y="6230"/>
                  <a:pt x="6960" y="6230"/>
                </a:cubicBezTo>
                <a:cubicBezTo>
                  <a:pt x="6563" y="6230"/>
                  <a:pt x="6240" y="6552"/>
                  <a:pt x="6240" y="6950"/>
                </a:cubicBezTo>
                <a:cubicBezTo>
                  <a:pt x="6240" y="7348"/>
                  <a:pt x="6563" y="7670"/>
                  <a:pt x="6960" y="7670"/>
                </a:cubicBezTo>
                <a:cubicBezTo>
                  <a:pt x="7358" y="7670"/>
                  <a:pt x="7680" y="7348"/>
                  <a:pt x="7680" y="6950"/>
                </a:cubicBezTo>
                <a:close/>
                <a:moveTo>
                  <a:pt x="11520" y="6950"/>
                </a:moveTo>
                <a:cubicBezTo>
                  <a:pt x="11520" y="6552"/>
                  <a:pt x="11198" y="6230"/>
                  <a:pt x="10800" y="6230"/>
                </a:cubicBezTo>
                <a:cubicBezTo>
                  <a:pt x="10402" y="6230"/>
                  <a:pt x="10080" y="6552"/>
                  <a:pt x="10080" y="6950"/>
                </a:cubicBezTo>
                <a:cubicBezTo>
                  <a:pt x="10080" y="7348"/>
                  <a:pt x="10402" y="7670"/>
                  <a:pt x="10800" y="7670"/>
                </a:cubicBezTo>
                <a:cubicBezTo>
                  <a:pt x="11198" y="7670"/>
                  <a:pt x="11520" y="7348"/>
                  <a:pt x="11520" y="6950"/>
                </a:cubicBezTo>
                <a:close/>
                <a:moveTo>
                  <a:pt x="12960" y="11763"/>
                </a:moveTo>
                <a:cubicBezTo>
                  <a:pt x="12960" y="12160"/>
                  <a:pt x="12638" y="12483"/>
                  <a:pt x="12240" y="12483"/>
                </a:cubicBezTo>
                <a:cubicBezTo>
                  <a:pt x="11842" y="12483"/>
                  <a:pt x="11520" y="12160"/>
                  <a:pt x="11520" y="11763"/>
                </a:cubicBezTo>
                <a:cubicBezTo>
                  <a:pt x="11520" y="11365"/>
                  <a:pt x="11842" y="11043"/>
                  <a:pt x="12240" y="11043"/>
                </a:cubicBezTo>
                <a:cubicBezTo>
                  <a:pt x="12638" y="11043"/>
                  <a:pt x="12960" y="11365"/>
                  <a:pt x="12960" y="11763"/>
                </a:cubicBezTo>
                <a:close/>
                <a:moveTo>
                  <a:pt x="15840" y="11763"/>
                </a:moveTo>
                <a:cubicBezTo>
                  <a:pt x="15840" y="12160"/>
                  <a:pt x="15518" y="12483"/>
                  <a:pt x="15120" y="12483"/>
                </a:cubicBezTo>
                <a:cubicBezTo>
                  <a:pt x="14722" y="12483"/>
                  <a:pt x="14400" y="12160"/>
                  <a:pt x="14400" y="11763"/>
                </a:cubicBezTo>
                <a:cubicBezTo>
                  <a:pt x="14400" y="11365"/>
                  <a:pt x="14722" y="11043"/>
                  <a:pt x="15120" y="11043"/>
                </a:cubicBezTo>
                <a:cubicBezTo>
                  <a:pt x="15518" y="11043"/>
                  <a:pt x="15840" y="11365"/>
                  <a:pt x="15840" y="11763"/>
                </a:cubicBezTo>
                <a:close/>
              </a:path>
            </a:pathLst>
          </a:custGeom>
          <a:solidFill>
            <a:schemeClr val="bg1"/>
          </a:solidFill>
          <a:ln w="12700">
            <a:miter lim="400000"/>
          </a:ln>
        </p:spPr>
        <p:txBody>
          <a:bodyPr lIns="45716" rIns="45716"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Calibri"/>
              <a:ea typeface="+mn-ea"/>
              <a:cs typeface="+mn-cs"/>
              <a:sym typeface="Helvetica Neue Medium"/>
            </a:endParaRPr>
          </a:p>
        </p:txBody>
      </p:sp>
      <p:sp>
        <p:nvSpPr>
          <p:cNvPr id="3" name="Rectangle 26">
            <a:hlinkClick r:id="rId5"/>
          </p:cNvPr>
          <p:cNvSpPr/>
          <p:nvPr/>
        </p:nvSpPr>
        <p:spPr>
          <a:xfrm>
            <a:off x="8268901" y="3933490"/>
            <a:ext cx="1002030" cy="30670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err="1">
                <a:ln>
                  <a:noFill/>
                </a:ln>
                <a:solidFill>
                  <a:srgbClr val="FFFFFF"/>
                </a:solidFill>
                <a:effectLst/>
                <a:uLnTx/>
                <a:uFillTx/>
                <a:latin typeface="Calibri" panose="020F05020202040A0204"/>
                <a:ea typeface="DengXian"/>
                <a:cs typeface="+mn-cs"/>
              </a:rPr>
              <a:t>BIPOCHINA</a:t>
            </a:r>
            <a:endParaRPr kumimoji="0" lang="en-SG" altLang="zh-CN" sz="1400" b="0" i="0" u="none" strike="noStrike" kern="1200" cap="none" spc="0" normalizeH="0" baseline="0" noProof="0">
              <a:ln>
                <a:noFill/>
              </a:ln>
              <a:solidFill>
                <a:srgbClr val="FFFFFF"/>
              </a:solidFill>
              <a:effectLst/>
              <a:uLnTx/>
              <a:uFillTx/>
              <a:latin typeface="Calibri" panose="020F05020202040A0204"/>
              <a:ea typeface="DengXian"/>
              <a:cs typeface="+mn-cs"/>
            </a:endParaRPr>
          </a:p>
        </p:txBody>
      </p:sp>
    </p:spTree>
    <p:custDataLst>
      <p:tags r:id="rId1"/>
    </p:custData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BA6D40-73AE-81C6-60DB-5D74F78DB7C5}"/>
              </a:ext>
            </a:extLst>
          </p:cNvPr>
          <p:cNvPicPr>
            <a:picLocks noChangeAspect="1"/>
          </p:cNvPicPr>
          <p:nvPr/>
        </p:nvPicPr>
        <p:blipFill rotWithShape="1">
          <a:blip r:embed="rId2"/>
          <a:srcRect l="70833" t="84010" r="10000" b="9630"/>
          <a:stretch/>
        </p:blipFill>
        <p:spPr>
          <a:xfrm>
            <a:off x="9225477" y="6297732"/>
            <a:ext cx="2976698" cy="555647"/>
          </a:xfrm>
          <a:prstGeom prst="rect">
            <a:avLst/>
          </a:prstGeom>
        </p:spPr>
      </p:pic>
      <p:graphicFrame>
        <p:nvGraphicFramePr>
          <p:cNvPr id="12" name="表格 1">
            <a:extLst>
              <a:ext uri="{FF2B5EF4-FFF2-40B4-BE49-F238E27FC236}">
                <a16:creationId xmlns:a16="http://schemas.microsoft.com/office/drawing/2014/main" id="{5A6707D4-A33D-DB56-A3D4-57C8D613C2CB}"/>
              </a:ext>
            </a:extLst>
          </p:cNvPr>
          <p:cNvGraphicFramePr>
            <a:graphicFrameLocks noGrp="1"/>
          </p:cNvGraphicFramePr>
          <p:nvPr>
            <p:extLst>
              <p:ext uri="{D42A27DB-BD31-4B8C-83A1-F6EECF244321}">
                <p14:modId xmlns:p14="http://schemas.microsoft.com/office/powerpoint/2010/main" val="2846129838"/>
              </p:ext>
            </p:extLst>
          </p:nvPr>
        </p:nvGraphicFramePr>
        <p:xfrm>
          <a:off x="429358" y="995337"/>
          <a:ext cx="6833591" cy="5617056"/>
        </p:xfrm>
        <a:graphic>
          <a:graphicData uri="http://schemas.openxmlformats.org/drawingml/2006/table">
            <a:tbl>
              <a:tblPr firstRow="1" bandRow="1">
                <a:tableStyleId>{5C22544A-7EE6-4342-B048-85BDC9FD1C3A}</a:tableStyleId>
              </a:tblPr>
              <a:tblGrid>
                <a:gridCol w="3705096">
                  <a:extLst>
                    <a:ext uri="{9D8B030D-6E8A-4147-A177-3AD203B41FA5}">
                      <a16:colId xmlns:a16="http://schemas.microsoft.com/office/drawing/2014/main" val="16667630"/>
                    </a:ext>
                  </a:extLst>
                </a:gridCol>
                <a:gridCol w="3128495">
                  <a:extLst>
                    <a:ext uri="{9D8B030D-6E8A-4147-A177-3AD203B41FA5}">
                      <a16:colId xmlns:a16="http://schemas.microsoft.com/office/drawing/2014/main" val="2113536823"/>
                    </a:ext>
                  </a:extLst>
                </a:gridCol>
              </a:tblGrid>
              <a:tr h="154279">
                <a:tc>
                  <a:txBody>
                    <a:bodyPr/>
                    <a:lstStyle/>
                    <a:p>
                      <a:pPr algn="ctr"/>
                      <a:r>
                        <a:rPr lang="en-US" altLang="zh-CN" sz="1250" dirty="0">
                          <a:latin typeface="+mj-lt"/>
                          <a:ea typeface="+mj-ea"/>
                        </a:rPr>
                        <a:t>Tech</a:t>
                      </a:r>
                      <a:r>
                        <a:rPr lang="zh-CN" altLang="en-US" sz="1250" dirty="0">
                          <a:latin typeface="+mj-lt"/>
                          <a:ea typeface="+mj-ea"/>
                        </a:rPr>
                        <a:t> </a:t>
                      </a:r>
                      <a:r>
                        <a:rPr lang="en-US" altLang="zh-CN" sz="1250" dirty="0">
                          <a:latin typeface="+mj-lt"/>
                          <a:ea typeface="+mj-ea"/>
                        </a:rPr>
                        <a:t>company</a:t>
                      </a:r>
                      <a:r>
                        <a:rPr lang="zh-CN" altLang="en-US" sz="1250" dirty="0">
                          <a:latin typeface="+mj-lt"/>
                          <a:ea typeface="+mj-ea"/>
                        </a:rPr>
                        <a:t> </a:t>
                      </a:r>
                      <a:r>
                        <a:rPr lang="en-US" altLang="zh-CN" sz="1250" dirty="0">
                          <a:latin typeface="+mj-lt"/>
                          <a:ea typeface="+mj-ea"/>
                        </a:rPr>
                        <a:t>positions(for</a:t>
                      </a:r>
                      <a:r>
                        <a:rPr lang="zh-CN" altLang="en-US" sz="1250" dirty="0">
                          <a:latin typeface="+mj-lt"/>
                          <a:ea typeface="+mj-ea"/>
                        </a:rPr>
                        <a:t> </a:t>
                      </a:r>
                      <a:r>
                        <a:rPr lang="en-US" altLang="zh-CN" sz="1250" dirty="0">
                          <a:latin typeface="+mj-lt"/>
                          <a:ea typeface="+mj-ea"/>
                        </a:rPr>
                        <a:t>reference)</a:t>
                      </a:r>
                      <a:endParaRPr lang="en-MY" sz="1250" dirty="0">
                        <a:latin typeface="+mj-lt"/>
                        <a:ea typeface="+mj-ea"/>
                      </a:endParaRPr>
                    </a:p>
                  </a:txBody>
                  <a:tcPr>
                    <a:solidFill>
                      <a:srgbClr val="002060"/>
                    </a:solidFill>
                  </a:tcPr>
                </a:tc>
                <a:tc>
                  <a:txBody>
                    <a:bodyPr/>
                    <a:lstStyle/>
                    <a:p>
                      <a:pPr algn="ctr"/>
                      <a:r>
                        <a:rPr lang="en-US" altLang="zh-CN" sz="1250" b="1" kern="1200" dirty="0">
                          <a:solidFill>
                            <a:schemeClr val="lt1"/>
                          </a:solidFill>
                          <a:latin typeface="+mj-lt"/>
                          <a:ea typeface="+mj-ea"/>
                          <a:cs typeface="+mn-cs"/>
                        </a:rPr>
                        <a:t>Monthly salary (SGD)</a:t>
                      </a:r>
                      <a:endParaRPr lang="en-MY" sz="1250" b="1" kern="1200" dirty="0">
                        <a:solidFill>
                          <a:schemeClr val="lt1"/>
                        </a:solidFill>
                        <a:latin typeface="+mj-lt"/>
                        <a:ea typeface="+mj-ea"/>
                        <a:cs typeface="+mn-cs"/>
                      </a:endParaRPr>
                    </a:p>
                  </a:txBody>
                  <a:tcPr>
                    <a:solidFill>
                      <a:srgbClr val="002060"/>
                    </a:solidFill>
                  </a:tcPr>
                </a:tc>
                <a:extLst>
                  <a:ext uri="{0D108BD9-81ED-4DB2-BD59-A6C34878D82A}">
                    <a16:rowId xmlns:a16="http://schemas.microsoft.com/office/drawing/2014/main" val="1550183360"/>
                  </a:ext>
                </a:extLst>
              </a:tr>
              <a:tr h="0">
                <a:tc>
                  <a:txBody>
                    <a:bodyPr/>
                    <a:lstStyle/>
                    <a:p>
                      <a:pPr algn="l"/>
                      <a:r>
                        <a:rPr lang="en-MY" sz="1250" dirty="0">
                          <a:latin typeface="+mj-lt"/>
                          <a:ea typeface="+mj-ea"/>
                        </a:rPr>
                        <a:t>Web</a:t>
                      </a:r>
                      <a:r>
                        <a:rPr lang="zh-CN" altLang="en-US" sz="1250" dirty="0">
                          <a:latin typeface="+mj-lt"/>
                          <a:ea typeface="+mj-ea"/>
                        </a:rPr>
                        <a:t> </a:t>
                      </a:r>
                      <a:r>
                        <a:rPr lang="en-US" altLang="zh-CN" sz="1250" dirty="0">
                          <a:latin typeface="+mj-lt"/>
                          <a:ea typeface="+mj-ea"/>
                        </a:rPr>
                        <a:t>developer</a:t>
                      </a:r>
                      <a:endParaRPr lang="en-MY" sz="1250" dirty="0">
                        <a:latin typeface="+mj-lt"/>
                        <a:ea typeface="+mj-ea"/>
                      </a:endParaRPr>
                    </a:p>
                  </a:txBody>
                  <a:tcPr/>
                </a:tc>
                <a:tc>
                  <a:txBody>
                    <a:bodyPr/>
                    <a:lstStyle/>
                    <a:p>
                      <a:pPr algn="l"/>
                      <a:r>
                        <a:rPr lang="en-MY" sz="1250" dirty="0">
                          <a:latin typeface="+mj-lt"/>
                          <a:ea typeface="+mj-ea"/>
                        </a:rPr>
                        <a:t>                                  SGD 6,600</a:t>
                      </a:r>
                    </a:p>
                  </a:txBody>
                  <a:tcPr/>
                </a:tc>
                <a:extLst>
                  <a:ext uri="{0D108BD9-81ED-4DB2-BD59-A6C34878D82A}">
                    <a16:rowId xmlns:a16="http://schemas.microsoft.com/office/drawing/2014/main" val="52873938"/>
                  </a:ext>
                </a:extLst>
              </a:tr>
              <a:tr h="0">
                <a:tc>
                  <a:txBody>
                    <a:bodyPr/>
                    <a:lstStyle/>
                    <a:p>
                      <a:pPr algn="l"/>
                      <a:r>
                        <a:rPr lang="en-US" altLang="zh-CN" sz="1250" dirty="0">
                          <a:latin typeface="+mj-lt"/>
                          <a:ea typeface="+mj-ea"/>
                        </a:rPr>
                        <a:t>System analyst</a:t>
                      </a:r>
                      <a:endParaRPr lang="en-MY" sz="1250" dirty="0">
                        <a:latin typeface="+mj-lt"/>
                        <a:ea typeface="+mj-ea"/>
                      </a:endParaRPr>
                    </a:p>
                  </a:txBody>
                  <a:tcPr/>
                </a:tc>
                <a:tc>
                  <a:txBody>
                    <a:bodyPr/>
                    <a:lstStyle/>
                    <a:p>
                      <a:pPr algn="l"/>
                      <a:r>
                        <a:rPr lang="en-MY" sz="1250" dirty="0">
                          <a:latin typeface="+mj-lt"/>
                          <a:ea typeface="+mj-ea"/>
                        </a:rPr>
                        <a:t>                                  SGD 7,500</a:t>
                      </a:r>
                    </a:p>
                  </a:txBody>
                  <a:tcPr/>
                </a:tc>
                <a:extLst>
                  <a:ext uri="{0D108BD9-81ED-4DB2-BD59-A6C34878D82A}">
                    <a16:rowId xmlns:a16="http://schemas.microsoft.com/office/drawing/2014/main" val="1919423717"/>
                  </a:ext>
                </a:extLst>
              </a:tr>
              <a:tr h="275174">
                <a:tc>
                  <a:txBody>
                    <a:bodyPr/>
                    <a:lstStyle/>
                    <a:p>
                      <a:pPr marL="0" algn="l" defTabSz="457200" rtl="0" eaLnBrk="1" latinLnBrk="0" hangingPunct="1"/>
                      <a:r>
                        <a:rPr lang="en-MY" sz="1250" kern="1200" dirty="0">
                          <a:solidFill>
                            <a:schemeClr val="dk1"/>
                          </a:solidFill>
                          <a:latin typeface="+mj-lt"/>
                          <a:ea typeface="+mj-ea"/>
                          <a:cs typeface="+mn-cs"/>
                        </a:rPr>
                        <a:t>IT analyst/application analyst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MY" sz="1250" dirty="0">
                          <a:solidFill>
                            <a:schemeClr val="tx1"/>
                          </a:solidFill>
                          <a:latin typeface="+mj-lt"/>
                          <a:ea typeface="+mj-ea"/>
                        </a:rPr>
                        <a:t>                                  SGD 8,000</a:t>
                      </a:r>
                    </a:p>
                  </a:txBody>
                  <a:tcPr/>
                </a:tc>
                <a:extLst>
                  <a:ext uri="{0D108BD9-81ED-4DB2-BD59-A6C34878D82A}">
                    <a16:rowId xmlns:a16="http://schemas.microsoft.com/office/drawing/2014/main" val="1734525684"/>
                  </a:ext>
                </a:extLst>
              </a:tr>
              <a:tr h="3206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50" dirty="0">
                          <a:solidFill>
                            <a:schemeClr val="tx1"/>
                          </a:solidFill>
                          <a:latin typeface="+mj-lt"/>
                          <a:ea typeface="+mj-ea"/>
                        </a:rPr>
                        <a:t>Software engineer</a:t>
                      </a:r>
                      <a:endParaRPr lang="en-MY" altLang="zh-CN" sz="1250" dirty="0">
                        <a:solidFill>
                          <a:schemeClr val="tx1"/>
                        </a:solidFill>
                        <a:latin typeface="+mj-lt"/>
                        <a:ea typeface="+mj-ea"/>
                      </a:endParaRPr>
                    </a:p>
                  </a:txBody>
                  <a:tcPr/>
                </a:tc>
                <a:tc>
                  <a:txBody>
                    <a:bodyPr/>
                    <a:lstStyle/>
                    <a:p>
                      <a:pPr algn="l"/>
                      <a:r>
                        <a:rPr lang="en-MY" sz="1250" dirty="0">
                          <a:solidFill>
                            <a:schemeClr val="tx1"/>
                          </a:solidFill>
                          <a:latin typeface="+mj-lt"/>
                          <a:ea typeface="+mj-ea"/>
                        </a:rPr>
                        <a:t>                                  SGD 8,300</a:t>
                      </a:r>
                    </a:p>
                  </a:txBody>
                  <a:tcPr/>
                </a:tc>
                <a:extLst>
                  <a:ext uri="{0D108BD9-81ED-4DB2-BD59-A6C34878D82A}">
                    <a16:rowId xmlns:a16="http://schemas.microsoft.com/office/drawing/2014/main" val="2952501123"/>
                  </a:ext>
                </a:extLst>
              </a:tr>
              <a:tr h="3206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zh-CN" sz="1250" dirty="0">
                          <a:solidFill>
                            <a:schemeClr val="tx1"/>
                          </a:solidFill>
                          <a:latin typeface="+mj-lt"/>
                          <a:ea typeface="+mj-ea"/>
                        </a:rPr>
                        <a:t>Back-end engineer</a:t>
                      </a:r>
                      <a:endParaRPr lang="en-MY" altLang="zh-CN" sz="1250" dirty="0">
                        <a:solidFill>
                          <a:schemeClr val="tx1"/>
                        </a:solidFill>
                        <a:latin typeface="+mj-lt"/>
                        <a:ea typeface="+mj-ea"/>
                      </a:endParaRPr>
                    </a:p>
                  </a:txBody>
                  <a:tcPr/>
                </a:tc>
                <a:tc>
                  <a:txBody>
                    <a:bodyPr/>
                    <a:lstStyle/>
                    <a:p>
                      <a:pPr algn="l"/>
                      <a:r>
                        <a:rPr lang="en-MY" sz="1250" dirty="0">
                          <a:solidFill>
                            <a:schemeClr val="tx1"/>
                          </a:solidFill>
                          <a:latin typeface="+mj-lt"/>
                          <a:ea typeface="+mj-ea"/>
                        </a:rPr>
                        <a:t>                                  SGD 8,300</a:t>
                      </a:r>
                    </a:p>
                  </a:txBody>
                  <a:tcPr/>
                </a:tc>
                <a:extLst>
                  <a:ext uri="{0D108BD9-81ED-4DB2-BD59-A6C34878D82A}">
                    <a16:rowId xmlns:a16="http://schemas.microsoft.com/office/drawing/2014/main" val="2819924436"/>
                  </a:ext>
                </a:extLst>
              </a:tr>
              <a:tr h="320664">
                <a:tc>
                  <a:txBody>
                    <a:bodyPr/>
                    <a:lstStyle/>
                    <a:p>
                      <a:pPr algn="l"/>
                      <a:r>
                        <a:rPr lang="fr-FR" altLang="zh-CN" sz="1250" dirty="0">
                          <a:solidFill>
                            <a:schemeClr val="tx1"/>
                          </a:solidFill>
                          <a:latin typeface="+mj-lt"/>
                          <a:ea typeface="+mj-ea"/>
                        </a:rPr>
                        <a:t>Senior software engineer</a:t>
                      </a:r>
                      <a:endParaRPr lang="en-MY" sz="1250" dirty="0">
                        <a:solidFill>
                          <a:schemeClr val="tx1"/>
                        </a:solidFill>
                        <a:latin typeface="+mj-lt"/>
                        <a:ea typeface="+mj-ea"/>
                      </a:endParaRPr>
                    </a:p>
                  </a:txBody>
                  <a:tcPr/>
                </a:tc>
                <a:tc>
                  <a:txBody>
                    <a:bodyPr/>
                    <a:lstStyle/>
                    <a:p>
                      <a:pPr algn="l"/>
                      <a:r>
                        <a:rPr lang="en-MY" sz="1250" kern="1200" dirty="0">
                          <a:solidFill>
                            <a:schemeClr val="tx1"/>
                          </a:solidFill>
                          <a:latin typeface="+mj-lt"/>
                          <a:ea typeface="+mn-ea"/>
                          <a:cs typeface="+mn-cs"/>
                        </a:rPr>
                        <a:t>                                  SGD 10,000</a:t>
                      </a:r>
                    </a:p>
                  </a:txBody>
                  <a:tcPr/>
                </a:tc>
                <a:extLst>
                  <a:ext uri="{0D108BD9-81ED-4DB2-BD59-A6C34878D82A}">
                    <a16:rowId xmlns:a16="http://schemas.microsoft.com/office/drawing/2014/main" val="2926992618"/>
                  </a:ext>
                </a:extLst>
              </a:tr>
              <a:tr h="320664">
                <a:tc>
                  <a:txBody>
                    <a:bodyPr/>
                    <a:lstStyle/>
                    <a:p>
                      <a:pPr algn="l"/>
                      <a:r>
                        <a:rPr lang="fr-FR" altLang="zh-CN" sz="1250" dirty="0">
                          <a:solidFill>
                            <a:schemeClr val="tx1"/>
                          </a:solidFill>
                          <a:latin typeface="+mj-lt"/>
                          <a:ea typeface="+mj-ea"/>
                        </a:rPr>
                        <a:t>Application/Software development lead</a:t>
                      </a:r>
                      <a:endParaRPr lang="en-MY" sz="1250" dirty="0">
                        <a:solidFill>
                          <a:schemeClr val="tx1"/>
                        </a:solidFill>
                        <a:latin typeface="+mj-lt"/>
                        <a:ea typeface="+mj-ea"/>
                      </a:endParaRPr>
                    </a:p>
                  </a:txBody>
                  <a:tcPr/>
                </a:tc>
                <a:tc>
                  <a:txBody>
                    <a:bodyPr/>
                    <a:lstStyle/>
                    <a:p>
                      <a:pPr algn="l"/>
                      <a:r>
                        <a:rPr lang="en-MY" sz="1250" kern="1200" dirty="0">
                          <a:solidFill>
                            <a:schemeClr val="tx1"/>
                          </a:solidFill>
                          <a:latin typeface="+mj-lt"/>
                          <a:ea typeface="+mn-ea"/>
                          <a:cs typeface="+mn-cs"/>
                        </a:rPr>
                        <a:t>                                  SGD 13,500</a:t>
                      </a:r>
                    </a:p>
                  </a:txBody>
                  <a:tcPr/>
                </a:tc>
                <a:extLst>
                  <a:ext uri="{0D108BD9-81ED-4DB2-BD59-A6C34878D82A}">
                    <a16:rowId xmlns:a16="http://schemas.microsoft.com/office/drawing/2014/main" val="1688595241"/>
                  </a:ext>
                </a:extLst>
              </a:tr>
              <a:tr h="320664">
                <a:tc>
                  <a:txBody>
                    <a:bodyPr/>
                    <a:lstStyle/>
                    <a:p>
                      <a:pPr algn="l"/>
                      <a:r>
                        <a:rPr lang="en-MY" sz="1250" dirty="0">
                          <a:solidFill>
                            <a:schemeClr val="tx1"/>
                          </a:solidFill>
                          <a:latin typeface="+mj-lt"/>
                          <a:ea typeface="+mj-ea"/>
                        </a:rPr>
                        <a:t>Cloud</a:t>
                      </a:r>
                      <a:r>
                        <a:rPr lang="zh-CN" altLang="en-US" sz="1250" dirty="0">
                          <a:solidFill>
                            <a:schemeClr val="tx1"/>
                          </a:solidFill>
                          <a:latin typeface="+mj-lt"/>
                          <a:ea typeface="+mj-ea"/>
                        </a:rPr>
                        <a:t> </a:t>
                      </a:r>
                      <a:r>
                        <a:rPr lang="en-US" altLang="zh-CN" sz="1250" dirty="0">
                          <a:solidFill>
                            <a:schemeClr val="tx1"/>
                          </a:solidFill>
                          <a:latin typeface="+mj-lt"/>
                          <a:ea typeface="+mj-ea"/>
                        </a:rPr>
                        <a:t>engineer</a:t>
                      </a:r>
                      <a:endParaRPr lang="en-MY" sz="1250" dirty="0">
                        <a:solidFill>
                          <a:schemeClr val="tx1"/>
                        </a:solidFill>
                        <a:latin typeface="+mj-lt"/>
                        <a:ea typeface="+mj-ea"/>
                      </a:endParaRPr>
                    </a:p>
                  </a:txBody>
                  <a:tcPr/>
                </a:tc>
                <a:tc>
                  <a:txBody>
                    <a:bodyPr/>
                    <a:lstStyle/>
                    <a:p>
                      <a:pPr algn="l"/>
                      <a:r>
                        <a:rPr lang="en-MY" sz="1250" dirty="0">
                          <a:solidFill>
                            <a:schemeClr val="tx1"/>
                          </a:solidFill>
                          <a:latin typeface="+mj-lt"/>
                          <a:ea typeface="+mj-ea"/>
                        </a:rPr>
                        <a:t>                                  SGD 8,800</a:t>
                      </a:r>
                    </a:p>
                  </a:txBody>
                  <a:tcPr/>
                </a:tc>
                <a:extLst>
                  <a:ext uri="{0D108BD9-81ED-4DB2-BD59-A6C34878D82A}">
                    <a16:rowId xmlns:a16="http://schemas.microsoft.com/office/drawing/2014/main" val="1610672142"/>
                  </a:ext>
                </a:extLst>
              </a:tr>
              <a:tr h="320664">
                <a:tc>
                  <a:txBody>
                    <a:bodyPr/>
                    <a:lstStyle/>
                    <a:p>
                      <a:pPr algn="l"/>
                      <a:r>
                        <a:rPr lang="en-US" sz="1250" kern="1200" dirty="0">
                          <a:solidFill>
                            <a:schemeClr val="tx1"/>
                          </a:solidFill>
                          <a:latin typeface="+mj-lt"/>
                          <a:ea typeface="+mj-ea"/>
                          <a:cs typeface="+mn-cs"/>
                        </a:rPr>
                        <a:t>Senior</a:t>
                      </a:r>
                      <a:r>
                        <a:rPr lang="zh-CN" altLang="en-US" sz="1250" kern="1200" dirty="0">
                          <a:solidFill>
                            <a:schemeClr val="tx1"/>
                          </a:solidFill>
                          <a:latin typeface="+mj-lt"/>
                          <a:ea typeface="+mj-ea"/>
                          <a:cs typeface="+mn-cs"/>
                        </a:rPr>
                        <a:t> </a:t>
                      </a:r>
                      <a:r>
                        <a:rPr lang="en-MY" sz="1250" kern="1200" dirty="0">
                          <a:solidFill>
                            <a:schemeClr val="tx1"/>
                          </a:solidFill>
                          <a:latin typeface="+mj-lt"/>
                          <a:ea typeface="+mn-ea"/>
                          <a:cs typeface="+mn-cs"/>
                        </a:rPr>
                        <a:t>Cloud</a:t>
                      </a:r>
                      <a:r>
                        <a:rPr lang="zh-CN" altLang="en-US" sz="1250" kern="1200" dirty="0">
                          <a:solidFill>
                            <a:schemeClr val="tx1"/>
                          </a:solidFill>
                          <a:latin typeface="+mj-lt"/>
                          <a:ea typeface="+mj-ea"/>
                          <a:cs typeface="+mn-cs"/>
                        </a:rPr>
                        <a:t> </a:t>
                      </a:r>
                      <a:r>
                        <a:rPr lang="en-US" altLang="zh-CN" sz="1250" kern="1200" dirty="0">
                          <a:solidFill>
                            <a:schemeClr val="tx1"/>
                          </a:solidFill>
                          <a:latin typeface="+mj-lt"/>
                          <a:ea typeface="+mj-ea"/>
                          <a:cs typeface="+mn-cs"/>
                        </a:rPr>
                        <a:t>engineer</a:t>
                      </a:r>
                      <a:endParaRPr lang="en-MY" sz="1250" dirty="0">
                        <a:solidFill>
                          <a:schemeClr val="tx1"/>
                        </a:solidFill>
                        <a:latin typeface="+mj-lt"/>
                        <a:ea typeface="+mj-ea"/>
                      </a:endParaRPr>
                    </a:p>
                  </a:txBody>
                  <a:tcPr/>
                </a:tc>
                <a:tc>
                  <a:txBody>
                    <a:bodyPr/>
                    <a:lstStyle/>
                    <a:p>
                      <a:pPr algn="l"/>
                      <a:r>
                        <a:rPr lang="en-MY" sz="1250" dirty="0">
                          <a:solidFill>
                            <a:schemeClr val="tx1"/>
                          </a:solidFill>
                          <a:latin typeface="+mj-lt"/>
                          <a:ea typeface="+mj-ea"/>
                        </a:rPr>
                        <a:t>                                  SGD 11,600</a:t>
                      </a:r>
                    </a:p>
                  </a:txBody>
                  <a:tcPr/>
                </a:tc>
                <a:extLst>
                  <a:ext uri="{0D108BD9-81ED-4DB2-BD59-A6C34878D82A}">
                    <a16:rowId xmlns:a16="http://schemas.microsoft.com/office/drawing/2014/main" val="643779455"/>
                  </a:ext>
                </a:extLst>
              </a:tr>
              <a:tr h="320664">
                <a:tc>
                  <a:txBody>
                    <a:bodyPr/>
                    <a:lstStyle/>
                    <a:p>
                      <a:pPr algn="l"/>
                      <a:r>
                        <a:rPr lang="fr-FR" altLang="zh-CN" sz="1250" dirty="0">
                          <a:solidFill>
                            <a:schemeClr val="tx1"/>
                          </a:solidFill>
                          <a:latin typeface="+mj-lt"/>
                          <a:ea typeface="+mj-ea"/>
                        </a:rPr>
                        <a:t>Development operations engineer</a:t>
                      </a:r>
                      <a:endParaRPr lang="en-MY" sz="1250" dirty="0">
                        <a:solidFill>
                          <a:schemeClr val="tx1"/>
                        </a:solidFill>
                        <a:latin typeface="+mj-lt"/>
                        <a:ea typeface="+mj-ea"/>
                      </a:endParaRPr>
                    </a:p>
                  </a:txBody>
                  <a:tcPr/>
                </a:tc>
                <a:tc>
                  <a:txBody>
                    <a:bodyPr/>
                    <a:lstStyle/>
                    <a:p>
                      <a:pPr algn="l"/>
                      <a:r>
                        <a:rPr lang="en-MY" sz="1250" dirty="0">
                          <a:solidFill>
                            <a:schemeClr val="tx1"/>
                          </a:solidFill>
                          <a:latin typeface="+mj-lt"/>
                          <a:ea typeface="+mj-ea"/>
                        </a:rPr>
                        <a:t>                                  SGD 10,000</a:t>
                      </a:r>
                    </a:p>
                  </a:txBody>
                  <a:tcPr/>
                </a:tc>
                <a:extLst>
                  <a:ext uri="{0D108BD9-81ED-4DB2-BD59-A6C34878D82A}">
                    <a16:rowId xmlns:a16="http://schemas.microsoft.com/office/drawing/2014/main" val="2925747008"/>
                  </a:ext>
                </a:extLst>
              </a:tr>
              <a:tr h="320664">
                <a:tc>
                  <a:txBody>
                    <a:bodyPr/>
                    <a:lstStyle/>
                    <a:p>
                      <a:pPr algn="l"/>
                      <a:r>
                        <a:rPr lang="fr-FR" altLang="zh-CN" sz="1250" dirty="0">
                          <a:solidFill>
                            <a:schemeClr val="tx1"/>
                          </a:solidFill>
                          <a:latin typeface="+mj-lt"/>
                          <a:ea typeface="+mj-ea"/>
                        </a:rPr>
                        <a:t>Senior development operations engineer</a:t>
                      </a:r>
                      <a:endParaRPr lang="en-MY" sz="1250" dirty="0">
                        <a:solidFill>
                          <a:schemeClr val="tx1"/>
                        </a:solidFill>
                        <a:latin typeface="+mj-lt"/>
                        <a:ea typeface="+mj-ea"/>
                      </a:endParaRPr>
                    </a:p>
                  </a:txBody>
                  <a:tcPr/>
                </a:tc>
                <a:tc>
                  <a:txBody>
                    <a:bodyPr/>
                    <a:lstStyle/>
                    <a:p>
                      <a:pPr algn="l"/>
                      <a:r>
                        <a:rPr lang="en-MY" sz="1250" dirty="0">
                          <a:solidFill>
                            <a:schemeClr val="tx1"/>
                          </a:solidFill>
                          <a:latin typeface="+mj-lt"/>
                          <a:ea typeface="+mj-ea"/>
                        </a:rPr>
                        <a:t>                                  SGD 11,600</a:t>
                      </a:r>
                    </a:p>
                  </a:txBody>
                  <a:tcPr/>
                </a:tc>
                <a:extLst>
                  <a:ext uri="{0D108BD9-81ED-4DB2-BD59-A6C34878D82A}">
                    <a16:rowId xmlns:a16="http://schemas.microsoft.com/office/drawing/2014/main" val="759780242"/>
                  </a:ext>
                </a:extLst>
              </a:tr>
              <a:tr h="320664">
                <a:tc>
                  <a:txBody>
                    <a:bodyPr/>
                    <a:lstStyle/>
                    <a:p>
                      <a:pPr algn="l"/>
                      <a:r>
                        <a:rPr lang="fr-FR" altLang="zh-CN" sz="1250" dirty="0">
                          <a:solidFill>
                            <a:schemeClr val="tx1"/>
                          </a:solidFill>
                          <a:latin typeface="+mj-lt"/>
                          <a:ea typeface="+mj-ea"/>
                        </a:rPr>
                        <a:t>Development operations manager</a:t>
                      </a:r>
                      <a:endParaRPr lang="en-MY" sz="1250" dirty="0">
                        <a:solidFill>
                          <a:schemeClr val="tx1"/>
                        </a:solidFill>
                        <a:latin typeface="+mj-lt"/>
                        <a:ea typeface="+mj-ea"/>
                      </a:endParaRPr>
                    </a:p>
                  </a:txBody>
                  <a:tcPr/>
                </a:tc>
                <a:tc>
                  <a:txBody>
                    <a:bodyPr/>
                    <a:lstStyle/>
                    <a:p>
                      <a:pPr algn="l"/>
                      <a:r>
                        <a:rPr lang="en-MY" sz="1250" dirty="0">
                          <a:solidFill>
                            <a:schemeClr val="tx1"/>
                          </a:solidFill>
                          <a:latin typeface="+mj-lt"/>
                          <a:ea typeface="+mj-ea"/>
                        </a:rPr>
                        <a:t>                                  SGD 15,000</a:t>
                      </a:r>
                    </a:p>
                  </a:txBody>
                  <a:tcPr/>
                </a:tc>
                <a:extLst>
                  <a:ext uri="{0D108BD9-81ED-4DB2-BD59-A6C34878D82A}">
                    <a16:rowId xmlns:a16="http://schemas.microsoft.com/office/drawing/2014/main" val="3652684639"/>
                  </a:ext>
                </a:extLst>
              </a:tr>
              <a:tr h="320664">
                <a:tc>
                  <a:txBody>
                    <a:bodyPr/>
                    <a:lstStyle/>
                    <a:p>
                      <a:pPr algn="l"/>
                      <a:r>
                        <a:rPr lang="fr-FR" altLang="zh-CN" sz="1250" dirty="0">
                          <a:solidFill>
                            <a:schemeClr val="tx1"/>
                          </a:solidFill>
                          <a:latin typeface="+mj-lt"/>
                          <a:ea typeface="+mj-ea"/>
                        </a:rPr>
                        <a:t>Data engineer</a:t>
                      </a:r>
                      <a:endParaRPr lang="en-MY" sz="1250" dirty="0">
                        <a:solidFill>
                          <a:schemeClr val="tx1"/>
                        </a:solidFill>
                        <a:latin typeface="+mj-lt"/>
                        <a:ea typeface="+mj-ea"/>
                      </a:endParaRPr>
                    </a:p>
                  </a:txBody>
                  <a:tcPr/>
                </a:tc>
                <a:tc>
                  <a:txBody>
                    <a:bodyPr/>
                    <a:lstStyle/>
                    <a:p>
                      <a:pPr algn="l"/>
                      <a:r>
                        <a:rPr lang="en-MY" sz="1250" dirty="0">
                          <a:solidFill>
                            <a:schemeClr val="tx1"/>
                          </a:solidFill>
                          <a:latin typeface="+mj-lt"/>
                          <a:ea typeface="+mj-ea"/>
                        </a:rPr>
                        <a:t>                                  SGD 7,250</a:t>
                      </a:r>
                    </a:p>
                  </a:txBody>
                  <a:tcPr/>
                </a:tc>
                <a:extLst>
                  <a:ext uri="{0D108BD9-81ED-4DB2-BD59-A6C34878D82A}">
                    <a16:rowId xmlns:a16="http://schemas.microsoft.com/office/drawing/2014/main" val="440961000"/>
                  </a:ext>
                </a:extLst>
              </a:tr>
              <a:tr h="320664">
                <a:tc>
                  <a:txBody>
                    <a:bodyPr/>
                    <a:lstStyle/>
                    <a:p>
                      <a:pPr algn="l"/>
                      <a:r>
                        <a:rPr lang="en-MY" sz="1250" dirty="0">
                          <a:solidFill>
                            <a:schemeClr val="tx1"/>
                          </a:solidFill>
                          <a:latin typeface="+mj-lt"/>
                          <a:ea typeface="+mj-ea"/>
                        </a:rPr>
                        <a:t>Business Intelligence analyst</a:t>
                      </a:r>
                    </a:p>
                  </a:txBody>
                  <a:tcPr/>
                </a:tc>
                <a:tc>
                  <a:txBody>
                    <a:bodyPr/>
                    <a:lstStyle/>
                    <a:p>
                      <a:pPr algn="l"/>
                      <a:r>
                        <a:rPr lang="en-MY" sz="1250" dirty="0">
                          <a:solidFill>
                            <a:schemeClr val="tx1"/>
                          </a:solidFill>
                          <a:latin typeface="+mj-lt"/>
                          <a:ea typeface="+mj-ea"/>
                        </a:rPr>
                        <a:t>                                  SGD 7,750</a:t>
                      </a:r>
                    </a:p>
                  </a:txBody>
                  <a:tcPr/>
                </a:tc>
                <a:extLst>
                  <a:ext uri="{0D108BD9-81ED-4DB2-BD59-A6C34878D82A}">
                    <a16:rowId xmlns:a16="http://schemas.microsoft.com/office/drawing/2014/main" val="2078833739"/>
                  </a:ext>
                </a:extLst>
              </a:tr>
              <a:tr h="320664">
                <a:tc>
                  <a:txBody>
                    <a:bodyPr/>
                    <a:lstStyle/>
                    <a:p>
                      <a:pPr algn="l"/>
                      <a:r>
                        <a:rPr lang="en-US" altLang="zh-CN" sz="1250" dirty="0">
                          <a:solidFill>
                            <a:schemeClr val="tx1"/>
                          </a:solidFill>
                          <a:latin typeface="+mj-lt"/>
                          <a:ea typeface="+mj-ea"/>
                        </a:rPr>
                        <a:t>Database manager</a:t>
                      </a:r>
                      <a:endParaRPr lang="en-MY" sz="1250" dirty="0">
                        <a:solidFill>
                          <a:schemeClr val="tx1"/>
                        </a:solidFill>
                        <a:latin typeface="+mj-lt"/>
                        <a:ea typeface="+mj-ea"/>
                      </a:endParaRPr>
                    </a:p>
                  </a:txBody>
                  <a:tcPr/>
                </a:tc>
                <a:tc>
                  <a:txBody>
                    <a:bodyPr/>
                    <a:lstStyle/>
                    <a:p>
                      <a:pPr algn="l"/>
                      <a:r>
                        <a:rPr lang="en-MY" sz="1250" dirty="0">
                          <a:solidFill>
                            <a:schemeClr val="tx1"/>
                          </a:solidFill>
                          <a:latin typeface="+mj-lt"/>
                          <a:ea typeface="+mj-ea"/>
                        </a:rPr>
                        <a:t>                                  SGD 8,000</a:t>
                      </a:r>
                    </a:p>
                  </a:txBody>
                  <a:tcPr/>
                </a:tc>
                <a:extLst>
                  <a:ext uri="{0D108BD9-81ED-4DB2-BD59-A6C34878D82A}">
                    <a16:rowId xmlns:a16="http://schemas.microsoft.com/office/drawing/2014/main" val="3671832084"/>
                  </a:ext>
                </a:extLst>
              </a:tr>
              <a:tr h="320664">
                <a:tc>
                  <a:txBody>
                    <a:bodyPr/>
                    <a:lstStyle/>
                    <a:p>
                      <a:pPr algn="l"/>
                      <a:r>
                        <a:rPr lang="fr-FR" altLang="zh-CN" sz="1250" dirty="0">
                          <a:solidFill>
                            <a:schemeClr val="tx1"/>
                          </a:solidFill>
                          <a:latin typeface="+mj-lt"/>
                          <a:ea typeface="+mj-ea"/>
                        </a:rPr>
                        <a:t>Network security engineer</a:t>
                      </a:r>
                      <a:endParaRPr lang="en-MY" sz="1250" dirty="0">
                        <a:solidFill>
                          <a:schemeClr val="tx1"/>
                        </a:solidFill>
                        <a:latin typeface="+mj-lt"/>
                        <a:ea typeface="+mj-ea"/>
                      </a:endParaRPr>
                    </a:p>
                  </a:txBody>
                  <a:tcPr/>
                </a:tc>
                <a:tc>
                  <a:txBody>
                    <a:bodyPr/>
                    <a:lstStyle/>
                    <a:p>
                      <a:pPr algn="l"/>
                      <a:r>
                        <a:rPr lang="en-MY" sz="1250" dirty="0">
                          <a:solidFill>
                            <a:schemeClr val="tx1"/>
                          </a:solidFill>
                          <a:latin typeface="+mj-lt"/>
                          <a:ea typeface="+mj-ea"/>
                        </a:rPr>
                        <a:t>                                  SGD 8,000</a:t>
                      </a:r>
                    </a:p>
                  </a:txBody>
                  <a:tcPr/>
                </a:tc>
                <a:extLst>
                  <a:ext uri="{0D108BD9-81ED-4DB2-BD59-A6C34878D82A}">
                    <a16:rowId xmlns:a16="http://schemas.microsoft.com/office/drawing/2014/main" val="2560087560"/>
                  </a:ext>
                </a:extLst>
              </a:tr>
              <a:tr h="320664">
                <a:tc>
                  <a:txBody>
                    <a:bodyPr/>
                    <a:lstStyle/>
                    <a:p>
                      <a:pPr algn="l"/>
                      <a:r>
                        <a:rPr lang="en-MY" sz="1250" dirty="0">
                          <a:solidFill>
                            <a:schemeClr val="tx1"/>
                          </a:solidFill>
                          <a:latin typeface="+mj-lt"/>
                          <a:ea typeface="+mj-ea"/>
                        </a:rPr>
                        <a:t>IT framework architecture manager</a:t>
                      </a:r>
                    </a:p>
                  </a:txBody>
                  <a:tcPr/>
                </a:tc>
                <a:tc>
                  <a:txBody>
                    <a:bodyPr/>
                    <a:lstStyle/>
                    <a:p>
                      <a:pPr algn="l"/>
                      <a:r>
                        <a:rPr lang="en-MY" sz="1250" dirty="0">
                          <a:solidFill>
                            <a:schemeClr val="tx1"/>
                          </a:solidFill>
                          <a:latin typeface="+mj-lt"/>
                          <a:ea typeface="+mj-ea"/>
                        </a:rPr>
                        <a:t>                                  SGD 9,000</a:t>
                      </a:r>
                    </a:p>
                  </a:txBody>
                  <a:tcPr/>
                </a:tc>
                <a:extLst>
                  <a:ext uri="{0D108BD9-81ED-4DB2-BD59-A6C34878D82A}">
                    <a16:rowId xmlns:a16="http://schemas.microsoft.com/office/drawing/2014/main" val="3419696421"/>
                  </a:ext>
                </a:extLst>
              </a:tr>
            </a:tbl>
          </a:graphicData>
        </a:graphic>
      </p:graphicFrame>
      <p:sp>
        <p:nvSpPr>
          <p:cNvPr id="3" name="TextBox 5">
            <a:extLst>
              <a:ext uri="{FF2B5EF4-FFF2-40B4-BE49-F238E27FC236}">
                <a16:creationId xmlns:a16="http://schemas.microsoft.com/office/drawing/2014/main" id="{A45815EC-756C-1A36-1817-216DF62676D5}"/>
              </a:ext>
            </a:extLst>
          </p:cNvPr>
          <p:cNvSpPr txBox="1"/>
          <p:nvPr/>
        </p:nvSpPr>
        <p:spPr>
          <a:xfrm>
            <a:off x="429358" y="370247"/>
            <a:ext cx="8031630" cy="5909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002060"/>
                </a:solidFill>
                <a:effectLst/>
                <a:uLnTx/>
                <a:uFillTx/>
                <a:latin typeface="+mj-lt"/>
                <a:ea typeface="宋体" panose="02010600030101010101" pitchFamily="2" charset="-122"/>
                <a:cs typeface="Lato Heavy" panose="020F0902020204030203" pitchFamily="34" charset="0"/>
                <a:sym typeface="+mn-ea"/>
              </a:rPr>
              <a:t>Salaries in Singapore</a:t>
            </a:r>
            <a:endParaRPr kumimoji="0" lang="en-US" altLang="zh-CN" sz="3600" b="1" i="0" u="none" strike="noStrike" kern="1200" cap="none" spc="0" normalizeH="0" baseline="0" noProof="0" dirty="0">
              <a:ln>
                <a:noFill/>
              </a:ln>
              <a:solidFill>
                <a:srgbClr val="002060"/>
              </a:solidFill>
              <a:effectLst/>
              <a:uLnTx/>
              <a:uFillTx/>
              <a:latin typeface="+mj-lt"/>
              <a:ea typeface="造字工房朗宋（非商用）常规体" pitchFamily="2" charset="-122"/>
              <a:cs typeface="Lato Heavy" panose="020F0902020204030203" pitchFamily="34" charset="0"/>
              <a:sym typeface="+mn-ea"/>
            </a:endParaRPr>
          </a:p>
        </p:txBody>
      </p:sp>
      <p:pic>
        <p:nvPicPr>
          <p:cNvPr id="15" name="Picture 12" descr="4 strategies to win the talent war in 2022 - RMI">
            <a:extLst>
              <a:ext uri="{FF2B5EF4-FFF2-40B4-BE49-F238E27FC236}">
                <a16:creationId xmlns:a16="http://schemas.microsoft.com/office/drawing/2014/main" id="{E13BE027-A753-3277-7CD2-42F2255F30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668" r="28374"/>
          <a:stretch/>
        </p:blipFill>
        <p:spPr bwMode="auto">
          <a:xfrm>
            <a:off x="7516178" y="506323"/>
            <a:ext cx="3979136" cy="59814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95806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矩形 72">
            <a:extLst>
              <a:ext uri="{FF2B5EF4-FFF2-40B4-BE49-F238E27FC236}">
                <a16:creationId xmlns:a16="http://schemas.microsoft.com/office/drawing/2014/main" id="{D39256AA-4F58-74CC-B3B7-6E5A14EE6EE9}"/>
              </a:ext>
            </a:extLst>
          </p:cNvPr>
          <p:cNvSpPr/>
          <p:nvPr/>
        </p:nvSpPr>
        <p:spPr bwMode="auto">
          <a:xfrm>
            <a:off x="0" y="584462"/>
            <a:ext cx="179117" cy="442431"/>
          </a:xfrm>
          <a:prstGeom prst="rect">
            <a:avLst/>
          </a:prstGeom>
          <a:solidFill>
            <a:srgbClr val="FFC000"/>
          </a:solidFill>
          <a:ln>
            <a:noFill/>
          </a:ln>
        </p:spPr>
        <p:style>
          <a:lnRef idx="2">
            <a:schemeClr val="dk1"/>
          </a:lnRef>
          <a:fillRef idx="1">
            <a:schemeClr val="lt1"/>
          </a:fillRef>
          <a:effectRef idx="0">
            <a:schemeClr val="dk1"/>
          </a:effectRef>
          <a:fontRef idx="minor">
            <a:schemeClr val="dk1"/>
          </a:fontRef>
        </p:style>
        <p:txBody>
          <a:bodyPr wrap="square" lIns="91435" tIns="45717" rIns="91435" bIns="45717"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03F90"/>
              </a:solidFill>
              <a:effectLst/>
              <a:uLnTx/>
              <a:uFillTx/>
              <a:latin typeface="Arial" panose="020B0604020202090204" pitchFamily="34" charset="0"/>
              <a:ea typeface="楷体" panose="02010609060101010101" pitchFamily="49" charset="-122"/>
              <a:cs typeface="Arial" panose="020B0604020202090204" pitchFamily="34" charset="0"/>
            </a:endParaRPr>
          </a:p>
        </p:txBody>
      </p:sp>
      <p:pic>
        <p:nvPicPr>
          <p:cNvPr id="6" name="图片 5" descr="图形用户界面, 应用程序&#10;&#10;描述已自动生成">
            <a:extLst>
              <a:ext uri="{FF2B5EF4-FFF2-40B4-BE49-F238E27FC236}">
                <a16:creationId xmlns:a16="http://schemas.microsoft.com/office/drawing/2014/main" id="{26E4F25D-7749-374E-29FC-E08E7AF523FC}"/>
              </a:ext>
            </a:extLst>
          </p:cNvPr>
          <p:cNvPicPr>
            <a:picLocks noChangeAspect="1"/>
          </p:cNvPicPr>
          <p:nvPr/>
        </p:nvPicPr>
        <p:blipFill rotWithShape="1">
          <a:blip r:embed="rId3">
            <a:extLst>
              <a:ext uri="{28A0092B-C50C-407E-A947-70E740481C1C}">
                <a14:useLocalDpi xmlns:a14="http://schemas.microsoft.com/office/drawing/2010/main" val="0"/>
              </a:ext>
            </a:extLst>
          </a:blip>
          <a:srcRect t="-1289" r="75912" b="-1"/>
          <a:stretch/>
        </p:blipFill>
        <p:spPr>
          <a:xfrm>
            <a:off x="0" y="1929186"/>
            <a:ext cx="3230620" cy="3245848"/>
          </a:xfrm>
          <a:prstGeom prst="rect">
            <a:avLst/>
          </a:prstGeom>
        </p:spPr>
      </p:pic>
      <p:pic>
        <p:nvPicPr>
          <p:cNvPr id="8" name="图片 7" descr="图形用户界面, 应用程序&#10;&#10;描述已自动生成">
            <a:extLst>
              <a:ext uri="{FF2B5EF4-FFF2-40B4-BE49-F238E27FC236}">
                <a16:creationId xmlns:a16="http://schemas.microsoft.com/office/drawing/2014/main" id="{FCFFFEF8-BE52-1AB0-EE0F-5F3163BABDE8}"/>
              </a:ext>
            </a:extLst>
          </p:cNvPr>
          <p:cNvPicPr>
            <a:picLocks noChangeAspect="1"/>
          </p:cNvPicPr>
          <p:nvPr/>
        </p:nvPicPr>
        <p:blipFill rotWithShape="1">
          <a:blip r:embed="rId4">
            <a:extLst>
              <a:ext uri="{28A0092B-C50C-407E-A947-70E740481C1C}">
                <a14:useLocalDpi xmlns:a14="http://schemas.microsoft.com/office/drawing/2010/main" val="0"/>
              </a:ext>
            </a:extLst>
          </a:blip>
          <a:srcRect l="76704" t="-926" b="1"/>
          <a:stretch/>
        </p:blipFill>
        <p:spPr>
          <a:xfrm>
            <a:off x="9211421" y="1929185"/>
            <a:ext cx="2980579" cy="3245849"/>
          </a:xfrm>
          <a:prstGeom prst="rect">
            <a:avLst/>
          </a:prstGeom>
        </p:spPr>
      </p:pic>
      <p:sp>
        <p:nvSpPr>
          <p:cNvPr id="16" name="文本框 15">
            <a:extLst>
              <a:ext uri="{FF2B5EF4-FFF2-40B4-BE49-F238E27FC236}">
                <a16:creationId xmlns:a16="http://schemas.microsoft.com/office/drawing/2014/main" id="{45C5FB95-0FD8-D98C-AC19-DCD96AD9E77A}"/>
              </a:ext>
            </a:extLst>
          </p:cNvPr>
          <p:cNvSpPr txBox="1"/>
          <p:nvPr/>
        </p:nvSpPr>
        <p:spPr>
          <a:xfrm>
            <a:off x="343674" y="6128514"/>
            <a:ext cx="6735450" cy="307777"/>
          </a:xfrm>
          <a:prstGeom prst="rect">
            <a:avLst/>
          </a:prstGeom>
          <a:noFill/>
        </p:spPr>
        <p:txBody>
          <a:bodyPr wrap="square">
            <a:spAutoFit/>
          </a:bodyPr>
          <a:lstStyle/>
          <a:p>
            <a:pPr algn="l">
              <a:buFont typeface="Arial" panose="020B0604020202020204" pitchFamily="34" charset="0"/>
              <a:buChar char="•"/>
            </a:pPr>
            <a:r>
              <a:rPr lang="en-US" altLang="zh-CN" sz="1400" b="0" i="1" dirty="0">
                <a:solidFill>
                  <a:srgbClr val="212529"/>
                </a:solidFill>
                <a:effectLst/>
                <a:latin typeface="+mj-lt"/>
              </a:rPr>
              <a:t>Residents refer to Singapore </a:t>
            </a:r>
            <a:r>
              <a:rPr lang="en-US" altLang="zh-CN" sz="1400" b="0" i="1" dirty="0" err="1">
                <a:solidFill>
                  <a:srgbClr val="212529"/>
                </a:solidFill>
                <a:effectLst/>
                <a:latin typeface="+mj-lt"/>
              </a:rPr>
              <a:t>Citize</a:t>
            </a:r>
            <a:r>
              <a:rPr lang="en-US" altLang="zh-CN" sz="1400" b="0" i="1" dirty="0">
                <a:solidFill>
                  <a:srgbClr val="212529"/>
                </a:solidFill>
                <a:effectLst/>
                <a:latin typeface="+mj-lt"/>
              </a:rPr>
              <a:t>​ns and Permanent Residents </a:t>
            </a:r>
          </a:p>
        </p:txBody>
      </p:sp>
      <p:pic>
        <p:nvPicPr>
          <p:cNvPr id="20" name="图片 19" descr="图形用户界面, 应用程序&#10;&#10;描述已自动生成">
            <a:extLst>
              <a:ext uri="{FF2B5EF4-FFF2-40B4-BE49-F238E27FC236}">
                <a16:creationId xmlns:a16="http://schemas.microsoft.com/office/drawing/2014/main" id="{ECCEED54-B9EF-1969-0795-09E70F3C4561}"/>
              </a:ext>
            </a:extLst>
          </p:cNvPr>
          <p:cNvPicPr>
            <a:picLocks noChangeAspect="1"/>
          </p:cNvPicPr>
          <p:nvPr/>
        </p:nvPicPr>
        <p:blipFill rotWithShape="1">
          <a:blip r:embed="rId4">
            <a:extLst>
              <a:ext uri="{28A0092B-C50C-407E-A947-70E740481C1C}">
                <a14:useLocalDpi xmlns:a14="http://schemas.microsoft.com/office/drawing/2010/main" val="0"/>
              </a:ext>
            </a:extLst>
          </a:blip>
          <a:srcRect l="25552" t="-622" r="51485"/>
          <a:stretch/>
        </p:blipFill>
        <p:spPr>
          <a:xfrm>
            <a:off x="3158299" y="1935717"/>
            <a:ext cx="2937701" cy="3245848"/>
          </a:xfrm>
          <a:prstGeom prst="rect">
            <a:avLst/>
          </a:prstGeom>
        </p:spPr>
      </p:pic>
      <p:pic>
        <p:nvPicPr>
          <p:cNvPr id="22" name="图片 21" descr="图形用户界面, 应用程序&#10;&#10;描述已自动生成">
            <a:extLst>
              <a:ext uri="{FF2B5EF4-FFF2-40B4-BE49-F238E27FC236}">
                <a16:creationId xmlns:a16="http://schemas.microsoft.com/office/drawing/2014/main" id="{889385E3-E53C-FE16-37FB-4AD64A4D2335}"/>
              </a:ext>
            </a:extLst>
          </p:cNvPr>
          <p:cNvPicPr>
            <a:picLocks noChangeAspect="1"/>
          </p:cNvPicPr>
          <p:nvPr/>
        </p:nvPicPr>
        <p:blipFill rotWithShape="1">
          <a:blip r:embed="rId3">
            <a:extLst>
              <a:ext uri="{28A0092B-C50C-407E-A947-70E740481C1C}">
                <a14:useLocalDpi xmlns:a14="http://schemas.microsoft.com/office/drawing/2010/main" val="0"/>
              </a:ext>
            </a:extLst>
          </a:blip>
          <a:srcRect l="76387" t="-288"/>
          <a:stretch/>
        </p:blipFill>
        <p:spPr>
          <a:xfrm>
            <a:off x="6207604" y="1935716"/>
            <a:ext cx="3046695" cy="3245849"/>
          </a:xfrm>
          <a:prstGeom prst="rect">
            <a:avLst/>
          </a:prstGeom>
        </p:spPr>
      </p:pic>
      <p:sp>
        <p:nvSpPr>
          <p:cNvPr id="23" name="文本框 22">
            <a:extLst>
              <a:ext uri="{FF2B5EF4-FFF2-40B4-BE49-F238E27FC236}">
                <a16:creationId xmlns:a16="http://schemas.microsoft.com/office/drawing/2014/main" id="{9044C4BF-D73A-6210-5411-3C3AFB1B290E}"/>
              </a:ext>
            </a:extLst>
          </p:cNvPr>
          <p:cNvSpPr txBox="1"/>
          <p:nvPr/>
        </p:nvSpPr>
        <p:spPr>
          <a:xfrm>
            <a:off x="216816" y="452487"/>
            <a:ext cx="5991705" cy="646331"/>
          </a:xfrm>
          <a:prstGeom prst="rect">
            <a:avLst/>
          </a:prstGeom>
          <a:noFill/>
        </p:spPr>
        <p:txBody>
          <a:bodyPr wrap="none" rtlCol="0">
            <a:spAutoFit/>
          </a:bodyPr>
          <a:lstStyle/>
          <a:p>
            <a:r>
              <a:rPr lang="en-US" altLang="zh-CN" sz="3600" b="1" dirty="0">
                <a:solidFill>
                  <a:srgbClr val="002060"/>
                </a:solidFill>
              </a:rPr>
              <a:t>2022 </a:t>
            </a:r>
            <a:r>
              <a:rPr lang="en-US" altLang="zh-CN" sz="3600" b="1" dirty="0" err="1">
                <a:solidFill>
                  <a:srgbClr val="002060"/>
                </a:solidFill>
              </a:rPr>
              <a:t>Labour</a:t>
            </a:r>
            <a:r>
              <a:rPr lang="en-US" altLang="zh-CN" sz="3600" b="1" dirty="0">
                <a:solidFill>
                  <a:srgbClr val="002060"/>
                </a:solidFill>
              </a:rPr>
              <a:t> Market Overview</a:t>
            </a:r>
            <a:endParaRPr lang="zh-CN" altLang="en-US" sz="3600" b="1" dirty="0">
              <a:solidFill>
                <a:srgbClr val="002060"/>
              </a:solidFill>
            </a:endParaRPr>
          </a:p>
        </p:txBody>
      </p:sp>
      <p:sp>
        <p:nvSpPr>
          <p:cNvPr id="3" name="TextBox 2">
            <a:extLst>
              <a:ext uri="{FF2B5EF4-FFF2-40B4-BE49-F238E27FC236}">
                <a16:creationId xmlns:a16="http://schemas.microsoft.com/office/drawing/2014/main" id="{DCB1FC91-0172-D1DD-DC60-71F4833B38BE}"/>
              </a:ext>
            </a:extLst>
          </p:cNvPr>
          <p:cNvSpPr txBox="1"/>
          <p:nvPr/>
        </p:nvSpPr>
        <p:spPr>
          <a:xfrm>
            <a:off x="343674" y="5759182"/>
            <a:ext cx="9531846" cy="369332"/>
          </a:xfrm>
          <a:prstGeom prst="rect">
            <a:avLst/>
          </a:prstGeom>
          <a:noFill/>
        </p:spPr>
        <p:txBody>
          <a:bodyPr wrap="square">
            <a:spAutoFit/>
          </a:bodyPr>
          <a:lstStyle/>
          <a:p>
            <a:pPr algn="just"/>
            <a:r>
              <a:rPr lang="en-US" altLang="zh-CN" sz="1800" dirty="0"/>
              <a:t>Source: </a:t>
            </a:r>
            <a:r>
              <a:rPr lang="en-US" altLang="zh-CN" sz="1800" b="1" dirty="0">
                <a:hlinkClick r:id="rId5"/>
              </a:rPr>
              <a:t>The Labor Market Report 2022 </a:t>
            </a:r>
            <a:r>
              <a:rPr lang="en-US" altLang="zh-CN" sz="1800" dirty="0">
                <a:hlinkClick r:id="rId5"/>
              </a:rPr>
              <a:t>by Ministry of Manpower (MOM) of Singapore</a:t>
            </a:r>
            <a:endParaRPr lang="en-US" altLang="zh-CN" sz="1800" dirty="0"/>
          </a:p>
        </p:txBody>
      </p:sp>
    </p:spTree>
    <p:extLst>
      <p:ext uri="{BB962C8B-B14F-4D97-AF65-F5344CB8AC3E}">
        <p14:creationId xmlns:p14="http://schemas.microsoft.com/office/powerpoint/2010/main" val="235952250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矩形 72">
            <a:extLst>
              <a:ext uri="{FF2B5EF4-FFF2-40B4-BE49-F238E27FC236}">
                <a16:creationId xmlns:a16="http://schemas.microsoft.com/office/drawing/2014/main" id="{D39256AA-4F58-74CC-B3B7-6E5A14EE6EE9}"/>
              </a:ext>
            </a:extLst>
          </p:cNvPr>
          <p:cNvSpPr/>
          <p:nvPr/>
        </p:nvSpPr>
        <p:spPr bwMode="auto">
          <a:xfrm>
            <a:off x="0" y="584462"/>
            <a:ext cx="179117" cy="442431"/>
          </a:xfrm>
          <a:prstGeom prst="rect">
            <a:avLst/>
          </a:prstGeom>
          <a:solidFill>
            <a:srgbClr val="FFC000"/>
          </a:solidFill>
          <a:ln>
            <a:noFill/>
          </a:ln>
        </p:spPr>
        <p:style>
          <a:lnRef idx="2">
            <a:schemeClr val="dk1"/>
          </a:lnRef>
          <a:fillRef idx="1">
            <a:schemeClr val="lt1"/>
          </a:fillRef>
          <a:effectRef idx="0">
            <a:schemeClr val="dk1"/>
          </a:effectRef>
          <a:fontRef idx="minor">
            <a:schemeClr val="dk1"/>
          </a:fontRef>
        </p:style>
        <p:txBody>
          <a:bodyPr wrap="square" lIns="91435" tIns="45717" rIns="91435" bIns="45717"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03F90"/>
              </a:solidFill>
              <a:effectLst/>
              <a:uLnTx/>
              <a:uFillTx/>
              <a:latin typeface="Arial" panose="020B0604020202090204" pitchFamily="34" charset="0"/>
              <a:ea typeface="楷体" panose="02010609060101010101" pitchFamily="49" charset="-122"/>
              <a:cs typeface="Arial" panose="020B0604020202090204" pitchFamily="34" charset="0"/>
            </a:endParaRPr>
          </a:p>
        </p:txBody>
      </p:sp>
      <p:sp>
        <p:nvSpPr>
          <p:cNvPr id="23" name="文本框 22">
            <a:extLst>
              <a:ext uri="{FF2B5EF4-FFF2-40B4-BE49-F238E27FC236}">
                <a16:creationId xmlns:a16="http://schemas.microsoft.com/office/drawing/2014/main" id="{9044C4BF-D73A-6210-5411-3C3AFB1B290E}"/>
              </a:ext>
            </a:extLst>
          </p:cNvPr>
          <p:cNvSpPr txBox="1"/>
          <p:nvPr/>
        </p:nvSpPr>
        <p:spPr>
          <a:xfrm>
            <a:off x="216816" y="452487"/>
            <a:ext cx="3670428" cy="646331"/>
          </a:xfrm>
          <a:prstGeom prst="rect">
            <a:avLst/>
          </a:prstGeom>
          <a:noFill/>
        </p:spPr>
        <p:txBody>
          <a:bodyPr wrap="none" rtlCol="0">
            <a:spAutoFit/>
          </a:bodyPr>
          <a:lstStyle/>
          <a:p>
            <a:r>
              <a:rPr lang="en-US" altLang="zh-CN" sz="3600" b="1" dirty="0">
                <a:solidFill>
                  <a:srgbClr val="002060"/>
                </a:solidFill>
              </a:rPr>
              <a:t>2023 Expectations</a:t>
            </a:r>
            <a:endParaRPr lang="zh-CN" altLang="en-US" sz="3600" b="1" dirty="0">
              <a:solidFill>
                <a:srgbClr val="002060"/>
              </a:solidFill>
            </a:endParaRPr>
          </a:p>
        </p:txBody>
      </p:sp>
      <p:pic>
        <p:nvPicPr>
          <p:cNvPr id="2" name="图片 6" descr="图表&#10;&#10;描述已自动生成">
            <a:extLst>
              <a:ext uri="{FF2B5EF4-FFF2-40B4-BE49-F238E27FC236}">
                <a16:creationId xmlns:a16="http://schemas.microsoft.com/office/drawing/2014/main" id="{ECA35D36-8198-29EB-EDAE-506F2188F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44625"/>
            <a:ext cx="7747000" cy="3968750"/>
          </a:xfrm>
          <a:prstGeom prst="rect">
            <a:avLst/>
          </a:prstGeom>
        </p:spPr>
      </p:pic>
      <p:pic>
        <p:nvPicPr>
          <p:cNvPr id="4" name="图片占位符 18" descr="2">
            <a:extLst>
              <a:ext uri="{FF2B5EF4-FFF2-40B4-BE49-F238E27FC236}">
                <a16:creationId xmlns:a16="http://schemas.microsoft.com/office/drawing/2014/main" id="{DBC5100A-2A11-CA8D-657D-1FD303F3B770}"/>
              </a:ext>
            </a:extLst>
          </p:cNvPr>
          <p:cNvPicPr>
            <a:picLocks noChangeAspect="1"/>
          </p:cNvPicPr>
          <p:nvPr/>
        </p:nvPicPr>
        <p:blipFill>
          <a:blip r:embed="rId4"/>
          <a:stretch>
            <a:fillRect/>
          </a:stretch>
        </p:blipFill>
        <p:spPr>
          <a:xfrm>
            <a:off x="8656638" y="1444625"/>
            <a:ext cx="2697163" cy="3968750"/>
          </a:xfrm>
          <a:prstGeom prst="rect">
            <a:avLst/>
          </a:prstGeom>
        </p:spPr>
      </p:pic>
    </p:spTree>
    <p:extLst>
      <p:ext uri="{BB962C8B-B14F-4D97-AF65-F5344CB8AC3E}">
        <p14:creationId xmlns:p14="http://schemas.microsoft.com/office/powerpoint/2010/main" val="6356934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矩形 72">
            <a:extLst>
              <a:ext uri="{FF2B5EF4-FFF2-40B4-BE49-F238E27FC236}">
                <a16:creationId xmlns:a16="http://schemas.microsoft.com/office/drawing/2014/main" id="{D39256AA-4F58-74CC-B3B7-6E5A14EE6EE9}"/>
              </a:ext>
            </a:extLst>
          </p:cNvPr>
          <p:cNvSpPr/>
          <p:nvPr/>
        </p:nvSpPr>
        <p:spPr bwMode="auto">
          <a:xfrm>
            <a:off x="0" y="584462"/>
            <a:ext cx="179117" cy="442431"/>
          </a:xfrm>
          <a:prstGeom prst="rect">
            <a:avLst/>
          </a:prstGeom>
          <a:solidFill>
            <a:srgbClr val="FFC000"/>
          </a:solidFill>
          <a:ln>
            <a:noFill/>
          </a:ln>
        </p:spPr>
        <p:style>
          <a:lnRef idx="2">
            <a:schemeClr val="dk1"/>
          </a:lnRef>
          <a:fillRef idx="1">
            <a:schemeClr val="lt1"/>
          </a:fillRef>
          <a:effectRef idx="0">
            <a:schemeClr val="dk1"/>
          </a:effectRef>
          <a:fontRef idx="minor">
            <a:schemeClr val="dk1"/>
          </a:fontRef>
        </p:style>
        <p:txBody>
          <a:bodyPr wrap="square" lIns="91435" tIns="45717" rIns="91435" bIns="45717"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03F90"/>
              </a:solidFill>
              <a:effectLst/>
              <a:uLnTx/>
              <a:uFillTx/>
              <a:latin typeface="Arial" panose="020B0604020202090204" pitchFamily="34" charset="0"/>
              <a:ea typeface="楷体" panose="02010609060101010101" pitchFamily="49" charset="-122"/>
              <a:cs typeface="Arial" panose="020B0604020202090204" pitchFamily="34" charset="0"/>
            </a:endParaRPr>
          </a:p>
        </p:txBody>
      </p:sp>
      <p:sp>
        <p:nvSpPr>
          <p:cNvPr id="23" name="文本框 22">
            <a:extLst>
              <a:ext uri="{FF2B5EF4-FFF2-40B4-BE49-F238E27FC236}">
                <a16:creationId xmlns:a16="http://schemas.microsoft.com/office/drawing/2014/main" id="{9044C4BF-D73A-6210-5411-3C3AFB1B290E}"/>
              </a:ext>
            </a:extLst>
          </p:cNvPr>
          <p:cNvSpPr txBox="1"/>
          <p:nvPr/>
        </p:nvSpPr>
        <p:spPr>
          <a:xfrm>
            <a:off x="216816" y="452487"/>
            <a:ext cx="11697241" cy="646331"/>
          </a:xfrm>
          <a:prstGeom prst="rect">
            <a:avLst/>
          </a:prstGeom>
          <a:noFill/>
        </p:spPr>
        <p:txBody>
          <a:bodyPr wrap="none" rtlCol="0">
            <a:spAutoFit/>
          </a:bodyPr>
          <a:lstStyle/>
          <a:p>
            <a:r>
              <a:rPr lang="en-US" sz="3600" b="1" dirty="0">
                <a:solidFill>
                  <a:srgbClr val="002060"/>
                </a:solidFill>
              </a:rPr>
              <a:t>Minister of Manpower Committee of Supply Highlights 2023</a:t>
            </a:r>
            <a:endParaRPr lang="zh-CN" altLang="en-US" sz="3600" b="1" dirty="0">
              <a:solidFill>
                <a:srgbClr val="002060"/>
              </a:solidFill>
            </a:endParaRPr>
          </a:p>
        </p:txBody>
      </p:sp>
      <p:pic>
        <p:nvPicPr>
          <p:cNvPr id="3" name="Picture 2" descr="Graphical user interface, application, Teams&#10;&#10;Description automatically generated">
            <a:extLst>
              <a:ext uri="{FF2B5EF4-FFF2-40B4-BE49-F238E27FC236}">
                <a16:creationId xmlns:a16="http://schemas.microsoft.com/office/drawing/2014/main" id="{B996C018-72DB-0778-DC8D-12F23C5909CC}"/>
              </a:ext>
            </a:extLst>
          </p:cNvPr>
          <p:cNvPicPr>
            <a:picLocks noChangeAspect="1"/>
          </p:cNvPicPr>
          <p:nvPr/>
        </p:nvPicPr>
        <p:blipFill rotWithShape="1">
          <a:blip r:embed="rId3">
            <a:extLst>
              <a:ext uri="{28A0092B-C50C-407E-A947-70E740481C1C}">
                <a14:useLocalDpi xmlns:a14="http://schemas.microsoft.com/office/drawing/2010/main" val="0"/>
              </a:ext>
            </a:extLst>
          </a:blip>
          <a:srcRect l="13987" t="8713" r="11577" b="6666"/>
          <a:stretch/>
        </p:blipFill>
        <p:spPr>
          <a:xfrm>
            <a:off x="216816" y="1554480"/>
            <a:ext cx="3344177" cy="5303520"/>
          </a:xfrm>
          <a:prstGeom prst="rect">
            <a:avLst/>
          </a:prstGeom>
        </p:spPr>
      </p:pic>
      <p:pic>
        <p:nvPicPr>
          <p:cNvPr id="5" name="Picture 4" descr="Graphical user interface, application, Word&#10;&#10;Description automatically generated">
            <a:extLst>
              <a:ext uri="{FF2B5EF4-FFF2-40B4-BE49-F238E27FC236}">
                <a16:creationId xmlns:a16="http://schemas.microsoft.com/office/drawing/2014/main" id="{66D59AEA-0B75-3F0E-D305-95A06629E13D}"/>
              </a:ext>
            </a:extLst>
          </p:cNvPr>
          <p:cNvPicPr>
            <a:picLocks noChangeAspect="1"/>
          </p:cNvPicPr>
          <p:nvPr/>
        </p:nvPicPr>
        <p:blipFill rotWithShape="1">
          <a:blip r:embed="rId4">
            <a:extLst>
              <a:ext uri="{28A0092B-C50C-407E-A947-70E740481C1C}">
                <a14:useLocalDpi xmlns:a14="http://schemas.microsoft.com/office/drawing/2010/main" val="0"/>
              </a:ext>
            </a:extLst>
          </a:blip>
          <a:srcRect l="11695" t="8713" r="10264" b="8713"/>
          <a:stretch/>
        </p:blipFill>
        <p:spPr>
          <a:xfrm>
            <a:off x="4351979" y="1632296"/>
            <a:ext cx="3488042" cy="5225704"/>
          </a:xfrm>
          <a:prstGeom prst="rect">
            <a:avLst/>
          </a:prstGeom>
        </p:spPr>
      </p:pic>
      <p:pic>
        <p:nvPicPr>
          <p:cNvPr id="8" name="Picture 7" descr="Graphical user interface, application, Word&#10;&#10;Description automatically generated">
            <a:extLst>
              <a:ext uri="{FF2B5EF4-FFF2-40B4-BE49-F238E27FC236}">
                <a16:creationId xmlns:a16="http://schemas.microsoft.com/office/drawing/2014/main" id="{09AFA168-0DE1-7BE7-DF1E-92C6B89EEA6E}"/>
              </a:ext>
            </a:extLst>
          </p:cNvPr>
          <p:cNvPicPr>
            <a:picLocks noChangeAspect="1"/>
          </p:cNvPicPr>
          <p:nvPr/>
        </p:nvPicPr>
        <p:blipFill rotWithShape="1">
          <a:blip r:embed="rId5">
            <a:extLst>
              <a:ext uri="{28A0092B-C50C-407E-A947-70E740481C1C}">
                <a14:useLocalDpi xmlns:a14="http://schemas.microsoft.com/office/drawing/2010/main" val="0"/>
              </a:ext>
            </a:extLst>
          </a:blip>
          <a:srcRect l="13553" t="8523" r="11718" b="10502"/>
          <a:stretch/>
        </p:blipFill>
        <p:spPr>
          <a:xfrm>
            <a:off x="8426015" y="1632296"/>
            <a:ext cx="3488042" cy="5351594"/>
          </a:xfrm>
          <a:prstGeom prst="rect">
            <a:avLst/>
          </a:prstGeom>
        </p:spPr>
      </p:pic>
    </p:spTree>
    <p:extLst>
      <p:ext uri="{BB962C8B-B14F-4D97-AF65-F5344CB8AC3E}">
        <p14:creationId xmlns:p14="http://schemas.microsoft.com/office/powerpoint/2010/main" val="208551337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矩形 72">
            <a:extLst>
              <a:ext uri="{FF2B5EF4-FFF2-40B4-BE49-F238E27FC236}">
                <a16:creationId xmlns:a16="http://schemas.microsoft.com/office/drawing/2014/main" id="{D39256AA-4F58-74CC-B3B7-6E5A14EE6EE9}"/>
              </a:ext>
            </a:extLst>
          </p:cNvPr>
          <p:cNvSpPr/>
          <p:nvPr/>
        </p:nvSpPr>
        <p:spPr bwMode="auto">
          <a:xfrm>
            <a:off x="0" y="584462"/>
            <a:ext cx="179117" cy="442431"/>
          </a:xfrm>
          <a:prstGeom prst="rect">
            <a:avLst/>
          </a:prstGeom>
          <a:solidFill>
            <a:srgbClr val="FFC000"/>
          </a:solidFill>
          <a:ln>
            <a:noFill/>
          </a:ln>
        </p:spPr>
        <p:style>
          <a:lnRef idx="2">
            <a:schemeClr val="dk1"/>
          </a:lnRef>
          <a:fillRef idx="1">
            <a:schemeClr val="lt1"/>
          </a:fillRef>
          <a:effectRef idx="0">
            <a:schemeClr val="dk1"/>
          </a:effectRef>
          <a:fontRef idx="minor">
            <a:schemeClr val="dk1"/>
          </a:fontRef>
        </p:style>
        <p:txBody>
          <a:bodyPr wrap="square" lIns="91435" tIns="45717" rIns="91435" bIns="45717"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03F90"/>
              </a:solidFill>
              <a:effectLst/>
              <a:uLnTx/>
              <a:uFillTx/>
              <a:latin typeface="Arial" panose="020B0604020202090204" pitchFamily="34" charset="0"/>
              <a:ea typeface="楷体" panose="02010609060101010101" pitchFamily="49" charset="-122"/>
              <a:cs typeface="Arial" panose="020B0604020202090204" pitchFamily="34" charset="0"/>
            </a:endParaRPr>
          </a:p>
        </p:txBody>
      </p:sp>
      <p:sp>
        <p:nvSpPr>
          <p:cNvPr id="23" name="文本框 22">
            <a:extLst>
              <a:ext uri="{FF2B5EF4-FFF2-40B4-BE49-F238E27FC236}">
                <a16:creationId xmlns:a16="http://schemas.microsoft.com/office/drawing/2014/main" id="{9044C4BF-D73A-6210-5411-3C3AFB1B290E}"/>
              </a:ext>
            </a:extLst>
          </p:cNvPr>
          <p:cNvSpPr txBox="1"/>
          <p:nvPr/>
        </p:nvSpPr>
        <p:spPr>
          <a:xfrm>
            <a:off x="216816" y="452487"/>
            <a:ext cx="11697241" cy="646331"/>
          </a:xfrm>
          <a:prstGeom prst="rect">
            <a:avLst/>
          </a:prstGeom>
          <a:noFill/>
        </p:spPr>
        <p:txBody>
          <a:bodyPr wrap="none" rtlCol="0">
            <a:spAutoFit/>
          </a:bodyPr>
          <a:lstStyle/>
          <a:p>
            <a:r>
              <a:rPr lang="en-US" sz="3600" b="1" dirty="0">
                <a:solidFill>
                  <a:srgbClr val="002060"/>
                </a:solidFill>
              </a:rPr>
              <a:t>Minister of Manpower Committee of Supply Highlights 2023</a:t>
            </a:r>
            <a:endParaRPr lang="zh-CN" altLang="en-US" sz="3600" b="1" dirty="0">
              <a:solidFill>
                <a:srgbClr val="002060"/>
              </a:solidFill>
            </a:endParaRPr>
          </a:p>
        </p:txBody>
      </p:sp>
      <p:pic>
        <p:nvPicPr>
          <p:cNvPr id="7" name="Picture 6" descr="Graphical user interface, application&#10;&#10;Description automatically generated">
            <a:extLst>
              <a:ext uri="{FF2B5EF4-FFF2-40B4-BE49-F238E27FC236}">
                <a16:creationId xmlns:a16="http://schemas.microsoft.com/office/drawing/2014/main" id="{A9DC2659-2FED-5C46-1BB4-0C90408EB210}"/>
              </a:ext>
            </a:extLst>
          </p:cNvPr>
          <p:cNvPicPr>
            <a:picLocks noChangeAspect="1"/>
          </p:cNvPicPr>
          <p:nvPr/>
        </p:nvPicPr>
        <p:blipFill rotWithShape="1">
          <a:blip r:embed="rId3">
            <a:extLst>
              <a:ext uri="{28A0092B-C50C-407E-A947-70E740481C1C}">
                <a14:useLocalDpi xmlns:a14="http://schemas.microsoft.com/office/drawing/2010/main" val="0"/>
              </a:ext>
            </a:extLst>
          </a:blip>
          <a:srcRect l="15912" t="8522" r="11193" b="6598"/>
          <a:stretch/>
        </p:blipFill>
        <p:spPr>
          <a:xfrm>
            <a:off x="216816" y="1295400"/>
            <a:ext cx="3373844" cy="5562600"/>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EB0554E3-5C39-FFAA-4A8E-B0BCB2C26340}"/>
              </a:ext>
            </a:extLst>
          </p:cNvPr>
          <p:cNvPicPr>
            <a:picLocks noChangeAspect="1"/>
          </p:cNvPicPr>
          <p:nvPr/>
        </p:nvPicPr>
        <p:blipFill rotWithShape="1">
          <a:blip r:embed="rId4">
            <a:extLst>
              <a:ext uri="{28A0092B-C50C-407E-A947-70E740481C1C}">
                <a14:useLocalDpi xmlns:a14="http://schemas.microsoft.com/office/drawing/2010/main" val="0"/>
              </a:ext>
            </a:extLst>
          </a:blip>
          <a:srcRect l="12930" t="8522" r="9980" b="6598"/>
          <a:stretch/>
        </p:blipFill>
        <p:spPr>
          <a:xfrm>
            <a:off x="3951293" y="1295400"/>
            <a:ext cx="3568022" cy="5562600"/>
          </a:xfrm>
          <a:prstGeom prst="rect">
            <a:avLst/>
          </a:prstGeom>
        </p:spPr>
      </p:pic>
      <p:sp>
        <p:nvSpPr>
          <p:cNvPr id="11" name="Lorem ipsum dolor sit amet, consectetur adipiscing elit, sed do incididunt ut labore et dolore magna aliqua orci porta non.">
            <a:extLst>
              <a:ext uri="{FF2B5EF4-FFF2-40B4-BE49-F238E27FC236}">
                <a16:creationId xmlns:a16="http://schemas.microsoft.com/office/drawing/2014/main" id="{333D0C58-1699-EF63-BDB9-174BFDA72B27}"/>
              </a:ext>
            </a:extLst>
          </p:cNvPr>
          <p:cNvSpPr txBox="1"/>
          <p:nvPr/>
        </p:nvSpPr>
        <p:spPr>
          <a:xfrm>
            <a:off x="7731927" y="1847372"/>
            <a:ext cx="4243257" cy="4458656"/>
          </a:xfrm>
          <a:prstGeom prst="rect">
            <a:avLst/>
          </a:prstGeom>
          <a:ln w="12700">
            <a:miter lim="400000"/>
          </a:ln>
        </p:spPr>
        <p:txBody>
          <a:bodyPr wrap="square" lIns="25400" tIns="25400" rIns="25400" bIns="25400">
            <a:spAutoFit/>
          </a:bodyPr>
          <a:lstStyle>
            <a:lvl1pPr defTabSz="457200">
              <a:lnSpc>
                <a:spcPct val="120000"/>
              </a:lnSpc>
              <a:defRPr sz="2200" b="0">
                <a:solidFill>
                  <a:srgbClr val="7F8189"/>
                </a:solidFill>
                <a:latin typeface="Arial" panose="020B0604020202090204"/>
                <a:ea typeface="Arial" panose="020B0604020202090204"/>
                <a:cs typeface="Arial" panose="020B0604020202090204"/>
                <a:sym typeface="Arial" panose="020B0604020202090204"/>
              </a:defRPr>
            </a:lvl1pPr>
          </a:lstStyle>
          <a:p>
            <a:pPr marL="342900" indent="-342900" algn="l">
              <a:buFont typeface="Arial" panose="020B0604020202020204" pitchFamily="34" charset="0"/>
              <a:buChar char="•"/>
            </a:pPr>
            <a:r>
              <a:rPr lang="en-US" altLang="zh-CN" sz="2000" dirty="0">
                <a:solidFill>
                  <a:schemeClr val="tx1"/>
                </a:solidFill>
                <a:latin typeface="+mj-lt"/>
              </a:rPr>
              <a:t>Minimum qualifying salary for EP and S Pass renewals will increase from 1 Sep 2023 </a:t>
            </a:r>
          </a:p>
          <a:p>
            <a:pPr marL="342900" indent="-342900" algn="l">
              <a:buFont typeface="Arial" panose="020B0604020202020204" pitchFamily="34" charset="0"/>
              <a:buChar char="•"/>
            </a:pPr>
            <a:r>
              <a:rPr lang="en-US" altLang="zh-CN" sz="2000" b="0" dirty="0">
                <a:solidFill>
                  <a:schemeClr val="tx1"/>
                </a:solidFill>
                <a:latin typeface="+mj-lt"/>
              </a:rPr>
              <a:t>Complementary Assessment Framework in for</a:t>
            </a:r>
            <a:r>
              <a:rPr lang="en-US" altLang="zh-CN" sz="2000" dirty="0">
                <a:solidFill>
                  <a:schemeClr val="tx1"/>
                </a:solidFill>
                <a:latin typeface="+mj-lt"/>
              </a:rPr>
              <a:t>ce for new applications from 1 Sep 2023</a:t>
            </a:r>
          </a:p>
          <a:p>
            <a:pPr marL="342900" indent="-342900" algn="l">
              <a:buFont typeface="Arial" panose="020B0604020202020204" pitchFamily="34" charset="0"/>
              <a:buChar char="•"/>
            </a:pPr>
            <a:r>
              <a:rPr lang="en-US" altLang="zh-CN" sz="2000" b="0" dirty="0">
                <a:solidFill>
                  <a:schemeClr val="tx1"/>
                </a:solidFill>
                <a:latin typeface="+mj-lt"/>
              </a:rPr>
              <a:t>New points-based system</a:t>
            </a:r>
          </a:p>
          <a:p>
            <a:pPr marL="342900" indent="-342900" algn="l">
              <a:buFont typeface="Arial" panose="020B0604020202020204" pitchFamily="34" charset="0"/>
              <a:buChar char="•"/>
            </a:pPr>
            <a:r>
              <a:rPr lang="en-US" altLang="zh-CN" sz="2000" dirty="0">
                <a:solidFill>
                  <a:schemeClr val="tx1"/>
                </a:solidFill>
                <a:latin typeface="+mj-lt"/>
              </a:rPr>
              <a:t>Foundational criteria</a:t>
            </a:r>
          </a:p>
          <a:p>
            <a:pPr marL="342900" indent="-342900" algn="l">
              <a:buFont typeface="Arial" panose="020B0604020202020204" pitchFamily="34" charset="0"/>
              <a:buChar char="•"/>
            </a:pPr>
            <a:r>
              <a:rPr lang="en-US" altLang="zh-CN" sz="2000" b="0" dirty="0">
                <a:solidFill>
                  <a:schemeClr val="tx1"/>
                </a:solidFill>
                <a:latin typeface="+mj-lt"/>
              </a:rPr>
              <a:t>Bonus criteria</a:t>
            </a:r>
          </a:p>
          <a:p>
            <a:pPr marL="342900" indent="-342900" algn="l">
              <a:buFont typeface="Arial" panose="020B0604020202020204" pitchFamily="34" charset="0"/>
              <a:buChar char="•"/>
            </a:pPr>
            <a:r>
              <a:rPr lang="en-US" altLang="zh-CN" sz="2000" dirty="0">
                <a:solidFill>
                  <a:schemeClr val="tx1"/>
                </a:solidFill>
                <a:latin typeface="+mj-lt"/>
              </a:rPr>
              <a:t>Exemptions apply for high-earning candidates</a:t>
            </a:r>
          </a:p>
          <a:p>
            <a:pPr marL="342900" indent="-342900" algn="l">
              <a:buFont typeface="Arial" panose="020B0604020202020204" pitchFamily="34" charset="0"/>
              <a:buChar char="•"/>
            </a:pPr>
            <a:r>
              <a:rPr lang="en-US" altLang="zh-CN" sz="2000" b="0" dirty="0">
                <a:solidFill>
                  <a:schemeClr val="tx1"/>
                </a:solidFill>
                <a:latin typeface="+mj-lt"/>
              </a:rPr>
              <a:t>New “ONE Pass” for top talents</a:t>
            </a:r>
          </a:p>
        </p:txBody>
      </p:sp>
    </p:spTree>
    <p:extLst>
      <p:ext uri="{BB962C8B-B14F-4D97-AF65-F5344CB8AC3E}">
        <p14:creationId xmlns:p14="http://schemas.microsoft.com/office/powerpoint/2010/main" val="254889008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userDrawn="1"/>
        </p:nvSpPr>
        <p:spPr>
          <a:xfrm>
            <a:off x="8383270" y="-5715"/>
            <a:ext cx="3816985" cy="6918325"/>
          </a:xfrm>
          <a:prstGeom prst="rect">
            <a:avLst/>
          </a:prstGeom>
          <a:gradFill>
            <a:gsLst>
              <a:gs pos="0">
                <a:srgbClr val="0E1A5A"/>
              </a:gs>
              <a:gs pos="100000">
                <a:srgbClr val="00094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6" name="图片 5" descr="BIPO_LOGO_white"/>
          <p:cNvPicPr>
            <a:picLocks noChangeAspect="1"/>
          </p:cNvPicPr>
          <p:nvPr userDrawn="1"/>
        </p:nvPicPr>
        <p:blipFill>
          <a:blip r:embed="rId4"/>
          <a:stretch>
            <a:fillRect/>
          </a:stretch>
        </p:blipFill>
        <p:spPr>
          <a:xfrm>
            <a:off x="11203940" y="6337300"/>
            <a:ext cx="668020" cy="231140"/>
          </a:xfrm>
          <a:prstGeom prst="rect">
            <a:avLst/>
          </a:prstGeom>
        </p:spPr>
      </p:pic>
      <p:sp>
        <p:nvSpPr>
          <p:cNvPr id="24" name="直角三角形 23"/>
          <p:cNvSpPr/>
          <p:nvPr userDrawn="1"/>
        </p:nvSpPr>
        <p:spPr>
          <a:xfrm>
            <a:off x="6728460" y="3497580"/>
            <a:ext cx="6196965" cy="3415665"/>
          </a:xfrm>
          <a:prstGeom prst="rtTriangle">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995" name="Lorem ipsum dolor sit amet, consectetur adipiscing elit, sed do incididunt ut labore et dolore magna aliqua orci porta non."/>
          <p:cNvSpPr txBox="1"/>
          <p:nvPr/>
        </p:nvSpPr>
        <p:spPr>
          <a:xfrm>
            <a:off x="381127" y="1937423"/>
            <a:ext cx="7104415" cy="4089325"/>
          </a:xfrm>
          <a:prstGeom prst="rect">
            <a:avLst/>
          </a:prstGeom>
          <a:ln w="12700">
            <a:miter lim="400000"/>
          </a:ln>
        </p:spPr>
        <p:txBody>
          <a:bodyPr wrap="square" lIns="25400" tIns="25400" rIns="25400" bIns="25400">
            <a:spAutoFit/>
          </a:bodyPr>
          <a:lstStyle>
            <a:lvl1pPr defTabSz="457200">
              <a:lnSpc>
                <a:spcPct val="120000"/>
              </a:lnSpc>
              <a:defRPr sz="2200" b="0">
                <a:solidFill>
                  <a:srgbClr val="7F8189"/>
                </a:solidFill>
                <a:latin typeface="Arial" panose="020B0604020202090204"/>
                <a:ea typeface="Arial" panose="020B0604020202090204"/>
                <a:cs typeface="Arial" panose="020B0604020202090204"/>
                <a:sym typeface="Arial" panose="020B0604020202090204"/>
              </a:defRPr>
            </a:lvl1pPr>
          </a:lstStyle>
          <a:p>
            <a:pPr marL="342900" indent="-342900" algn="l">
              <a:buFont typeface="Arial" panose="020B0604020202020204" pitchFamily="34" charset="0"/>
              <a:buChar char="•"/>
            </a:pPr>
            <a:r>
              <a:rPr lang="fr-FR" altLang="zh-CN" sz="2000" dirty="0" err="1">
                <a:solidFill>
                  <a:schemeClr val="tx1"/>
                </a:solidFill>
                <a:latin typeface="+mj-lt"/>
              </a:rPr>
              <a:t>Fighting</a:t>
            </a:r>
            <a:r>
              <a:rPr lang="fr-FR" altLang="zh-CN" sz="2000" dirty="0">
                <a:solidFill>
                  <a:schemeClr val="tx1"/>
                </a:solidFill>
                <a:latin typeface="+mj-lt"/>
              </a:rPr>
              <a:t> the talent </a:t>
            </a:r>
            <a:r>
              <a:rPr lang="fr-FR" altLang="zh-CN" sz="2000" dirty="0" err="1">
                <a:solidFill>
                  <a:schemeClr val="tx1"/>
                </a:solidFill>
                <a:latin typeface="+mj-lt"/>
              </a:rPr>
              <a:t>war</a:t>
            </a:r>
            <a:endParaRPr lang="fr-FR" altLang="zh-CN" sz="2000" dirty="0">
              <a:solidFill>
                <a:schemeClr val="tx1"/>
              </a:solidFill>
              <a:latin typeface="+mj-lt"/>
            </a:endParaRPr>
          </a:p>
          <a:p>
            <a:pPr marL="342900" indent="-342900" algn="l">
              <a:buFont typeface="Arial" panose="020B0604020202020204" pitchFamily="34" charset="0"/>
              <a:buChar char="•"/>
            </a:pPr>
            <a:endParaRPr lang="fr-FR" altLang="zh-CN" sz="2000" dirty="0">
              <a:solidFill>
                <a:schemeClr val="tx1"/>
              </a:solidFill>
              <a:latin typeface="+mj-lt"/>
            </a:endParaRPr>
          </a:p>
          <a:p>
            <a:pPr marL="342900" indent="-342900" algn="l">
              <a:buFont typeface="Arial" panose="020B0604020202020204" pitchFamily="34" charset="0"/>
              <a:buChar char="•"/>
            </a:pPr>
            <a:r>
              <a:rPr lang="fr-FR" altLang="zh-CN" sz="2000" dirty="0" err="1">
                <a:solidFill>
                  <a:schemeClr val="tx1"/>
                </a:solidFill>
                <a:latin typeface="+mj-lt"/>
              </a:rPr>
              <a:t>R</a:t>
            </a:r>
            <a:r>
              <a:rPr lang="fr-FR" altLang="zh-CN" sz="2000" i="0" dirty="0" err="1">
                <a:solidFill>
                  <a:schemeClr val="tx1"/>
                </a:solidFill>
                <a:effectLst/>
                <a:latin typeface="+mj-lt"/>
              </a:rPr>
              <a:t>emote</a:t>
            </a:r>
            <a:r>
              <a:rPr lang="fr-FR" altLang="zh-CN" sz="2000" i="0" dirty="0">
                <a:solidFill>
                  <a:schemeClr val="tx1"/>
                </a:solidFill>
                <a:effectLst/>
                <a:latin typeface="+mj-lt"/>
              </a:rPr>
              <a:t> and </a:t>
            </a:r>
            <a:r>
              <a:rPr lang="fr-FR" altLang="zh-CN" sz="2000" i="0" dirty="0" err="1">
                <a:solidFill>
                  <a:schemeClr val="tx1"/>
                </a:solidFill>
                <a:effectLst/>
                <a:latin typeface="+mj-lt"/>
              </a:rPr>
              <a:t>Hybrid</a:t>
            </a:r>
            <a:r>
              <a:rPr lang="fr-FR" altLang="zh-CN" sz="2000" i="0" dirty="0">
                <a:solidFill>
                  <a:schemeClr val="tx1"/>
                </a:solidFill>
                <a:effectLst/>
                <a:latin typeface="+mj-lt"/>
              </a:rPr>
              <a:t> </a:t>
            </a:r>
            <a:r>
              <a:rPr lang="fr-FR" altLang="zh-CN" sz="2000" dirty="0">
                <a:solidFill>
                  <a:schemeClr val="tx1"/>
                </a:solidFill>
                <a:latin typeface="+mj-lt"/>
              </a:rPr>
              <a:t>W</a:t>
            </a:r>
            <a:r>
              <a:rPr lang="fr-FR" altLang="zh-CN" sz="2000" i="0" dirty="0">
                <a:solidFill>
                  <a:schemeClr val="tx1"/>
                </a:solidFill>
                <a:effectLst/>
                <a:latin typeface="+mj-lt"/>
              </a:rPr>
              <a:t>ork</a:t>
            </a:r>
          </a:p>
          <a:p>
            <a:pPr marL="342900" indent="-342900">
              <a:buFont typeface="Arial" panose="020B0604020202020204" pitchFamily="34" charset="0"/>
              <a:buChar char="•"/>
            </a:pPr>
            <a:endParaRPr lang="en-US" altLang="zh-CN" sz="2000" dirty="0">
              <a:solidFill>
                <a:schemeClr val="tx1"/>
              </a:solidFill>
              <a:latin typeface="+mj-lt"/>
            </a:endParaRPr>
          </a:p>
          <a:p>
            <a:pPr marL="342900" indent="-342900">
              <a:buFont typeface="Arial" panose="020B0604020202020204" pitchFamily="34" charset="0"/>
              <a:buChar char="•"/>
            </a:pPr>
            <a:r>
              <a:rPr lang="en-US" altLang="zh-CN" sz="2000" dirty="0">
                <a:solidFill>
                  <a:schemeClr val="tx1"/>
                </a:solidFill>
                <a:latin typeface="+mj-lt"/>
              </a:rPr>
              <a:t>Foster mental health and well-being for employees</a:t>
            </a:r>
          </a:p>
          <a:p>
            <a:pPr marL="342900" indent="-342900">
              <a:buFont typeface="Arial" panose="020B0604020202020204" pitchFamily="34" charset="0"/>
              <a:buChar char="•"/>
            </a:pPr>
            <a:endParaRPr lang="en-US" altLang="zh-CN" sz="2000" i="0" dirty="0">
              <a:solidFill>
                <a:schemeClr val="tx1"/>
              </a:solidFill>
              <a:effectLst/>
              <a:latin typeface="+mj-lt"/>
            </a:endParaRPr>
          </a:p>
          <a:p>
            <a:pPr marL="342900" indent="-342900">
              <a:buFont typeface="Arial" panose="020B0604020202020204" pitchFamily="34" charset="0"/>
              <a:buChar char="•"/>
            </a:pPr>
            <a:r>
              <a:rPr lang="en-US" altLang="zh-CN" sz="2000" i="0" dirty="0">
                <a:solidFill>
                  <a:schemeClr val="tx1"/>
                </a:solidFill>
                <a:effectLst/>
                <a:latin typeface="+mj-lt"/>
              </a:rPr>
              <a:t>Provide upskilling and learning opportunities for employees</a:t>
            </a:r>
          </a:p>
          <a:p>
            <a:pPr marL="342900" indent="-342900">
              <a:buFont typeface="Arial" panose="020B0604020202020204" pitchFamily="34" charset="0"/>
              <a:buChar char="•"/>
            </a:pPr>
            <a:endParaRPr lang="en-US" altLang="zh-CN" sz="2000" b="0" dirty="0">
              <a:solidFill>
                <a:schemeClr val="tx1"/>
              </a:solidFill>
              <a:latin typeface="+mj-lt"/>
            </a:endParaRPr>
          </a:p>
          <a:p>
            <a:pPr marL="342900" indent="-342900">
              <a:buFont typeface="Arial" panose="020B0604020202020204" pitchFamily="34" charset="0"/>
              <a:buChar char="•"/>
            </a:pPr>
            <a:r>
              <a:rPr lang="en-US" altLang="zh-CN" sz="2000" b="0" dirty="0">
                <a:solidFill>
                  <a:schemeClr val="tx1"/>
                </a:solidFill>
                <a:latin typeface="+mj-lt"/>
              </a:rPr>
              <a:t>Increased focus on Diversity, Equity, and Inclusion (DE&amp;I)</a:t>
            </a:r>
          </a:p>
          <a:p>
            <a:pPr marL="342900" indent="-342900">
              <a:buFont typeface="Arial" panose="020B0604020202020204" pitchFamily="34" charset="0"/>
              <a:buChar char="•"/>
            </a:pPr>
            <a:endParaRPr lang="en-US" altLang="zh-CN" sz="2000" b="0" dirty="0">
              <a:solidFill>
                <a:schemeClr val="tx1"/>
              </a:solidFill>
              <a:latin typeface="+mj-lt"/>
            </a:endParaRPr>
          </a:p>
          <a:p>
            <a:pPr marL="342900" indent="-342900">
              <a:buFont typeface="Arial" panose="020B0604020202020204" pitchFamily="34" charset="0"/>
              <a:buChar char="•"/>
            </a:pPr>
            <a:r>
              <a:rPr lang="en-US" altLang="zh-CN" sz="2000" b="0" dirty="0">
                <a:solidFill>
                  <a:schemeClr val="tx1"/>
                </a:solidFill>
                <a:latin typeface="+mj-lt"/>
              </a:rPr>
              <a:t>Address quiet quitting</a:t>
            </a:r>
          </a:p>
        </p:txBody>
      </p:sp>
      <p:sp>
        <p:nvSpPr>
          <p:cNvPr id="47" name="TextBox 5"/>
          <p:cNvSpPr txBox="1"/>
          <p:nvPr userDrawn="1"/>
        </p:nvSpPr>
        <p:spPr>
          <a:xfrm>
            <a:off x="273384" y="410977"/>
            <a:ext cx="8109886" cy="10895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zh-CN" sz="3600" b="1" dirty="0">
                <a:solidFill>
                  <a:srgbClr val="002060"/>
                </a:solidFill>
                <a:latin typeface="+mj-lt"/>
                <a:ea typeface="宋体" panose="02010600030101010101" pitchFamily="2" charset="-122"/>
                <a:sym typeface="+mn-ea"/>
              </a:rPr>
              <a:t>Singapore</a:t>
            </a:r>
            <a:r>
              <a:rPr lang="zh-CN" altLang="en-US" sz="3600" b="1" dirty="0">
                <a:solidFill>
                  <a:srgbClr val="002060"/>
                </a:solidFill>
                <a:latin typeface="+mj-lt"/>
                <a:ea typeface="宋体" panose="02010600030101010101" pitchFamily="2" charset="-122"/>
                <a:sym typeface="+mn-ea"/>
              </a:rPr>
              <a:t> </a:t>
            </a:r>
            <a:r>
              <a:rPr lang="en-US" altLang="zh-CN" sz="3600" b="1" dirty="0">
                <a:solidFill>
                  <a:srgbClr val="002060"/>
                </a:solidFill>
                <a:latin typeface="+mj-lt"/>
                <a:ea typeface="宋体" panose="02010600030101010101" pitchFamily="2" charset="-122"/>
                <a:sym typeface="+mn-ea"/>
              </a:rPr>
              <a:t>HR trends and issues to look out for in 2023</a:t>
            </a:r>
            <a:endParaRPr kumimoji="0" lang="en-US" altLang="zh-CN" sz="3600" b="1" i="0" u="none" strike="noStrike" kern="1200" cap="none" spc="0" normalizeH="0" baseline="0" noProof="0" dirty="0">
              <a:ln>
                <a:noFill/>
              </a:ln>
              <a:solidFill>
                <a:srgbClr val="002060"/>
              </a:solidFill>
              <a:effectLst/>
              <a:uLnTx/>
              <a:uFillTx/>
              <a:latin typeface="+mj-lt"/>
              <a:ea typeface="造字工房朗宋（非商用）常规体" pitchFamily="2" charset="-122"/>
              <a:cs typeface="Lato Heavy" panose="020F0902020204030203" pitchFamily="34" charset="0"/>
              <a:sym typeface="+mn-ea"/>
            </a:endParaRPr>
          </a:p>
        </p:txBody>
      </p:sp>
      <p:sp>
        <p:nvSpPr>
          <p:cNvPr id="2" name="矩形 1">
            <a:extLst>
              <a:ext uri="{FF2B5EF4-FFF2-40B4-BE49-F238E27FC236}">
                <a16:creationId xmlns:a16="http://schemas.microsoft.com/office/drawing/2014/main" id="{3E7AD99C-CBF9-DD5F-BA02-210854B48F44}"/>
              </a:ext>
            </a:extLst>
          </p:cNvPr>
          <p:cNvSpPr/>
          <p:nvPr/>
        </p:nvSpPr>
        <p:spPr bwMode="auto">
          <a:xfrm>
            <a:off x="0" y="584462"/>
            <a:ext cx="179117" cy="442431"/>
          </a:xfrm>
          <a:prstGeom prst="rect">
            <a:avLst/>
          </a:prstGeom>
          <a:solidFill>
            <a:srgbClr val="FFC000"/>
          </a:solidFill>
          <a:ln>
            <a:noFill/>
          </a:ln>
        </p:spPr>
        <p:style>
          <a:lnRef idx="2">
            <a:schemeClr val="dk1"/>
          </a:lnRef>
          <a:fillRef idx="1">
            <a:schemeClr val="lt1"/>
          </a:fillRef>
          <a:effectRef idx="0">
            <a:schemeClr val="dk1"/>
          </a:effectRef>
          <a:fontRef idx="minor">
            <a:schemeClr val="dk1"/>
          </a:fontRef>
        </p:style>
        <p:txBody>
          <a:bodyPr wrap="square" lIns="91435" tIns="45717" rIns="91435" bIns="45717"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03F90"/>
              </a:solidFill>
              <a:effectLst/>
              <a:uLnTx/>
              <a:uFillTx/>
              <a:latin typeface="Arial" panose="020B0604020202090204" pitchFamily="34" charset="0"/>
              <a:ea typeface="楷体" panose="02010609060101010101" pitchFamily="49" charset="-122"/>
              <a:cs typeface="Arial" panose="020B0604020202090204" pitchFamily="34" charset="0"/>
            </a:endParaRPr>
          </a:p>
        </p:txBody>
      </p:sp>
      <p:sp>
        <p:nvSpPr>
          <p:cNvPr id="8" name="Lorem ipsum dolor sit amet, consectetur adipiscing elit, sed do incididunt ut labore et dolore magna aliqua orci porta non.">
            <a:extLst>
              <a:ext uri="{FF2B5EF4-FFF2-40B4-BE49-F238E27FC236}">
                <a16:creationId xmlns:a16="http://schemas.microsoft.com/office/drawing/2014/main" id="{45BD7CE4-FE69-6FC3-2412-D29A5F6CFFCA}"/>
              </a:ext>
            </a:extLst>
          </p:cNvPr>
          <p:cNvSpPr txBox="1"/>
          <p:nvPr/>
        </p:nvSpPr>
        <p:spPr>
          <a:xfrm>
            <a:off x="869624" y="2489517"/>
            <a:ext cx="5858836" cy="396006"/>
          </a:xfrm>
          <a:prstGeom prst="rect">
            <a:avLst/>
          </a:prstGeom>
          <a:ln w="12700">
            <a:miter lim="400000"/>
          </a:ln>
        </p:spPr>
        <p:txBody>
          <a:bodyPr wrap="square" lIns="25400" tIns="25400" rIns="25400" bIns="25400">
            <a:spAutoFit/>
          </a:bodyPr>
          <a:lstStyle>
            <a:lvl1pPr defTabSz="457200">
              <a:lnSpc>
                <a:spcPct val="120000"/>
              </a:lnSpc>
              <a:defRPr sz="2200" b="0">
                <a:solidFill>
                  <a:srgbClr val="7F8189"/>
                </a:solidFill>
                <a:latin typeface="Arial" panose="020B0604020202090204"/>
                <a:ea typeface="Arial" panose="020B0604020202090204"/>
                <a:cs typeface="Arial" panose="020B0604020202090204"/>
                <a:sym typeface="Arial" panose="020B0604020202090204"/>
              </a:defRPr>
            </a:lvl1pPr>
          </a:lstStyle>
          <a:p>
            <a:pPr algn="l"/>
            <a:endParaRPr lang="fr-FR" altLang="zh-CN" sz="2000" i="0" dirty="0">
              <a:solidFill>
                <a:schemeClr val="tx1"/>
              </a:solidFill>
              <a:effectLst/>
              <a:latin typeface="+mj-lt"/>
            </a:endParaRPr>
          </a:p>
        </p:txBody>
      </p:sp>
      <p:sp>
        <p:nvSpPr>
          <p:cNvPr id="16" name="Lorem ipsum dolor sit amet, consectetur adipiscing elit, sed do incididunt ut labore et dolore magna aliqua orci porta non.">
            <a:extLst>
              <a:ext uri="{FF2B5EF4-FFF2-40B4-BE49-F238E27FC236}">
                <a16:creationId xmlns:a16="http://schemas.microsoft.com/office/drawing/2014/main" id="{605193F2-6FBD-2E75-B282-2B486B868463}"/>
              </a:ext>
            </a:extLst>
          </p:cNvPr>
          <p:cNvSpPr txBox="1"/>
          <p:nvPr/>
        </p:nvSpPr>
        <p:spPr>
          <a:xfrm>
            <a:off x="897902" y="3221597"/>
            <a:ext cx="6968593" cy="396006"/>
          </a:xfrm>
          <a:prstGeom prst="rect">
            <a:avLst/>
          </a:prstGeom>
          <a:ln w="12700">
            <a:miter lim="400000"/>
          </a:ln>
        </p:spPr>
        <p:txBody>
          <a:bodyPr wrap="square" lIns="25400" tIns="25400" rIns="25400" bIns="25400">
            <a:spAutoFit/>
          </a:bodyPr>
          <a:lstStyle>
            <a:lvl1pPr defTabSz="457200">
              <a:lnSpc>
                <a:spcPct val="120000"/>
              </a:lnSpc>
              <a:defRPr sz="2200" b="0">
                <a:solidFill>
                  <a:srgbClr val="7F8189"/>
                </a:solidFill>
                <a:latin typeface="Arial" panose="020B0604020202090204"/>
                <a:ea typeface="Arial" panose="020B0604020202090204"/>
                <a:cs typeface="Arial" panose="020B0604020202090204"/>
                <a:sym typeface="Arial" panose="020B0604020202090204"/>
              </a:defRPr>
            </a:lvl1pPr>
          </a:lstStyle>
          <a:p>
            <a:pPr algn="l"/>
            <a:endParaRPr lang="en-US" altLang="zh-CN" sz="2000" i="0" dirty="0">
              <a:solidFill>
                <a:schemeClr val="tx1"/>
              </a:solidFill>
              <a:effectLst/>
              <a:latin typeface="+mj-lt"/>
            </a:endParaRPr>
          </a:p>
        </p:txBody>
      </p:sp>
      <p:sp>
        <p:nvSpPr>
          <p:cNvPr id="20" name="文本框 19">
            <a:extLst>
              <a:ext uri="{FF2B5EF4-FFF2-40B4-BE49-F238E27FC236}">
                <a16:creationId xmlns:a16="http://schemas.microsoft.com/office/drawing/2014/main" id="{21AF7A6B-B657-7F92-2627-141C49F3EBE7}"/>
              </a:ext>
            </a:extLst>
          </p:cNvPr>
          <p:cNvSpPr txBox="1"/>
          <p:nvPr/>
        </p:nvSpPr>
        <p:spPr>
          <a:xfrm>
            <a:off x="848413" y="4877074"/>
            <a:ext cx="7093670" cy="396006"/>
          </a:xfrm>
          <a:prstGeom prst="rect">
            <a:avLst/>
          </a:prstGeom>
          <a:ln w="12700">
            <a:miter lim="400000"/>
          </a:ln>
        </p:spPr>
        <p:txBody>
          <a:bodyPr wrap="square" lIns="25400" tIns="25400" rIns="25400" bIns="25400">
            <a:spAutoFit/>
          </a:bodyPr>
          <a:lstStyle>
            <a:defPPr>
              <a:defRPr lang="zh-CN"/>
            </a:defPPr>
            <a:lvl1pPr defTabSz="457200">
              <a:lnSpc>
                <a:spcPct val="120000"/>
              </a:lnSpc>
              <a:defRPr sz="1400" b="1" i="0">
                <a:solidFill>
                  <a:srgbClr val="3E2487"/>
                </a:solidFill>
                <a:effectLst/>
                <a:latin typeface="+mj-lt"/>
                <a:ea typeface="Arial" panose="020B0604020202090204"/>
                <a:cs typeface="Arial" panose="020B0604020202090204"/>
              </a:defRPr>
            </a:lvl1pPr>
          </a:lstStyle>
          <a:p>
            <a:endParaRPr lang="en-US" altLang="zh-CN" sz="2000" b="0" dirty="0">
              <a:solidFill>
                <a:schemeClr val="tx1"/>
              </a:solidFill>
            </a:endParaRPr>
          </a:p>
        </p:txBody>
      </p:sp>
      <p:pic>
        <p:nvPicPr>
          <p:cNvPr id="3" name="Picture 2" descr="Workforce Planning: How To Meet Singapore’s Changing Economy">
            <a:extLst>
              <a:ext uri="{FF2B5EF4-FFF2-40B4-BE49-F238E27FC236}">
                <a16:creationId xmlns:a16="http://schemas.microsoft.com/office/drawing/2014/main" id="{A0F73110-F1E4-5854-4430-B64B71A716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7682" y="2724050"/>
            <a:ext cx="4199874" cy="21933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userDrawn="1"/>
        </p:nvSpPr>
        <p:spPr>
          <a:xfrm>
            <a:off x="8383270" y="-5715"/>
            <a:ext cx="3816985" cy="6918325"/>
          </a:xfrm>
          <a:prstGeom prst="rect">
            <a:avLst/>
          </a:prstGeom>
          <a:gradFill>
            <a:gsLst>
              <a:gs pos="0">
                <a:srgbClr val="0E1A5A"/>
              </a:gs>
              <a:gs pos="100000">
                <a:srgbClr val="00094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6" name="图片 5" descr="BIPO_LOGO_white"/>
          <p:cNvPicPr>
            <a:picLocks noChangeAspect="1"/>
          </p:cNvPicPr>
          <p:nvPr userDrawn="1"/>
        </p:nvPicPr>
        <p:blipFill>
          <a:blip r:embed="rId4"/>
          <a:stretch>
            <a:fillRect/>
          </a:stretch>
        </p:blipFill>
        <p:spPr>
          <a:xfrm>
            <a:off x="11203940" y="6337300"/>
            <a:ext cx="668020" cy="231140"/>
          </a:xfrm>
          <a:prstGeom prst="rect">
            <a:avLst/>
          </a:prstGeom>
        </p:spPr>
      </p:pic>
      <p:sp>
        <p:nvSpPr>
          <p:cNvPr id="47" name="TextBox 5"/>
          <p:cNvSpPr txBox="1"/>
          <p:nvPr userDrawn="1"/>
        </p:nvSpPr>
        <p:spPr>
          <a:xfrm>
            <a:off x="273384" y="525830"/>
            <a:ext cx="8109886" cy="5909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zh-CN" sz="3600" b="1" dirty="0">
                <a:solidFill>
                  <a:srgbClr val="002060"/>
                </a:solidFill>
                <a:latin typeface="+mj-lt"/>
                <a:ea typeface="宋体" panose="02010600030101010101" pitchFamily="2" charset="-122"/>
                <a:sym typeface="+mn-ea"/>
              </a:rPr>
              <a:t>Singapore Workplace Culture</a:t>
            </a:r>
            <a:endParaRPr kumimoji="0" lang="en-US" altLang="zh-CN" sz="3600" b="1" i="0" u="none" strike="noStrike" kern="1200" cap="none" spc="0" normalizeH="0" baseline="0" noProof="0" dirty="0">
              <a:ln>
                <a:noFill/>
              </a:ln>
              <a:solidFill>
                <a:srgbClr val="002060"/>
              </a:solidFill>
              <a:effectLst/>
              <a:uLnTx/>
              <a:uFillTx/>
              <a:latin typeface="+mj-lt"/>
              <a:ea typeface="造字工房朗宋（非商用）常规体" pitchFamily="2" charset="-122"/>
              <a:cs typeface="Lato Heavy" panose="020F0902020204030203" pitchFamily="34" charset="0"/>
              <a:sym typeface="+mn-ea"/>
            </a:endParaRPr>
          </a:p>
        </p:txBody>
      </p:sp>
      <p:sp>
        <p:nvSpPr>
          <p:cNvPr id="2" name="矩形 1">
            <a:extLst>
              <a:ext uri="{FF2B5EF4-FFF2-40B4-BE49-F238E27FC236}">
                <a16:creationId xmlns:a16="http://schemas.microsoft.com/office/drawing/2014/main" id="{3E7AD99C-CBF9-DD5F-BA02-210854B48F44}"/>
              </a:ext>
            </a:extLst>
          </p:cNvPr>
          <p:cNvSpPr/>
          <p:nvPr/>
        </p:nvSpPr>
        <p:spPr bwMode="auto">
          <a:xfrm>
            <a:off x="0" y="584462"/>
            <a:ext cx="179117" cy="442431"/>
          </a:xfrm>
          <a:prstGeom prst="rect">
            <a:avLst/>
          </a:prstGeom>
          <a:solidFill>
            <a:srgbClr val="FFC000"/>
          </a:solidFill>
          <a:ln>
            <a:noFill/>
          </a:ln>
        </p:spPr>
        <p:style>
          <a:lnRef idx="2">
            <a:schemeClr val="dk1"/>
          </a:lnRef>
          <a:fillRef idx="1">
            <a:schemeClr val="lt1"/>
          </a:fillRef>
          <a:effectRef idx="0">
            <a:schemeClr val="dk1"/>
          </a:effectRef>
          <a:fontRef idx="minor">
            <a:schemeClr val="dk1"/>
          </a:fontRef>
        </p:style>
        <p:txBody>
          <a:bodyPr wrap="square" lIns="91435" tIns="45717" rIns="91435" bIns="45717"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03F90"/>
              </a:solidFill>
              <a:effectLst/>
              <a:uLnTx/>
              <a:uFillTx/>
              <a:latin typeface="Arial" panose="020B0604020202090204" pitchFamily="34" charset="0"/>
              <a:ea typeface="楷体" panose="02010609060101010101" pitchFamily="49" charset="-122"/>
              <a:cs typeface="Arial" panose="020B0604020202090204" pitchFamily="34" charset="0"/>
            </a:endParaRPr>
          </a:p>
        </p:txBody>
      </p:sp>
      <p:sp>
        <p:nvSpPr>
          <p:cNvPr id="8" name="Lorem ipsum dolor sit amet, consectetur adipiscing elit, sed do incididunt ut labore et dolore magna aliqua orci porta non.">
            <a:extLst>
              <a:ext uri="{FF2B5EF4-FFF2-40B4-BE49-F238E27FC236}">
                <a16:creationId xmlns:a16="http://schemas.microsoft.com/office/drawing/2014/main" id="{45BD7CE4-FE69-6FC3-2412-D29A5F6CFFCA}"/>
              </a:ext>
            </a:extLst>
          </p:cNvPr>
          <p:cNvSpPr txBox="1"/>
          <p:nvPr/>
        </p:nvSpPr>
        <p:spPr>
          <a:xfrm>
            <a:off x="869624" y="2489517"/>
            <a:ext cx="5858836" cy="396006"/>
          </a:xfrm>
          <a:prstGeom prst="rect">
            <a:avLst/>
          </a:prstGeom>
          <a:ln w="12700">
            <a:miter lim="400000"/>
          </a:ln>
        </p:spPr>
        <p:txBody>
          <a:bodyPr wrap="square" lIns="25400" tIns="25400" rIns="25400" bIns="25400">
            <a:spAutoFit/>
          </a:bodyPr>
          <a:lstStyle>
            <a:lvl1pPr defTabSz="457200">
              <a:lnSpc>
                <a:spcPct val="120000"/>
              </a:lnSpc>
              <a:defRPr sz="2200" b="0">
                <a:solidFill>
                  <a:srgbClr val="7F8189"/>
                </a:solidFill>
                <a:latin typeface="Arial" panose="020B0604020202090204"/>
                <a:ea typeface="Arial" panose="020B0604020202090204"/>
                <a:cs typeface="Arial" panose="020B0604020202090204"/>
                <a:sym typeface="Arial" panose="020B0604020202090204"/>
              </a:defRPr>
            </a:lvl1pPr>
          </a:lstStyle>
          <a:p>
            <a:pPr algn="l"/>
            <a:endParaRPr lang="fr-FR" altLang="zh-CN" sz="2000" i="0" dirty="0">
              <a:solidFill>
                <a:schemeClr val="tx1"/>
              </a:solidFill>
              <a:effectLst/>
              <a:latin typeface="+mj-lt"/>
            </a:endParaRPr>
          </a:p>
        </p:txBody>
      </p:sp>
      <p:sp>
        <p:nvSpPr>
          <p:cNvPr id="20" name="文本框 19">
            <a:extLst>
              <a:ext uri="{FF2B5EF4-FFF2-40B4-BE49-F238E27FC236}">
                <a16:creationId xmlns:a16="http://schemas.microsoft.com/office/drawing/2014/main" id="{21AF7A6B-B657-7F92-2627-141C49F3EBE7}"/>
              </a:ext>
            </a:extLst>
          </p:cNvPr>
          <p:cNvSpPr txBox="1"/>
          <p:nvPr/>
        </p:nvSpPr>
        <p:spPr>
          <a:xfrm>
            <a:off x="848413" y="4877074"/>
            <a:ext cx="7093670" cy="396006"/>
          </a:xfrm>
          <a:prstGeom prst="rect">
            <a:avLst/>
          </a:prstGeom>
          <a:ln w="12700">
            <a:miter lim="400000"/>
          </a:ln>
        </p:spPr>
        <p:txBody>
          <a:bodyPr wrap="square" lIns="25400" tIns="25400" rIns="25400" bIns="25400">
            <a:spAutoFit/>
          </a:bodyPr>
          <a:lstStyle>
            <a:defPPr>
              <a:defRPr lang="zh-CN"/>
            </a:defPPr>
            <a:lvl1pPr defTabSz="457200">
              <a:lnSpc>
                <a:spcPct val="120000"/>
              </a:lnSpc>
              <a:defRPr sz="1400" b="1" i="0">
                <a:solidFill>
                  <a:srgbClr val="3E2487"/>
                </a:solidFill>
                <a:effectLst/>
                <a:latin typeface="+mj-lt"/>
                <a:ea typeface="Arial" panose="020B0604020202090204"/>
                <a:cs typeface="Arial" panose="020B0604020202090204"/>
              </a:defRPr>
            </a:lvl1pPr>
          </a:lstStyle>
          <a:p>
            <a:endParaRPr lang="en-US" altLang="zh-CN" sz="2000" b="0" dirty="0">
              <a:solidFill>
                <a:schemeClr val="tx1"/>
              </a:solidFill>
            </a:endParaRPr>
          </a:p>
        </p:txBody>
      </p:sp>
      <p:sp>
        <p:nvSpPr>
          <p:cNvPr id="4" name="Oval 31">
            <a:extLst>
              <a:ext uri="{FF2B5EF4-FFF2-40B4-BE49-F238E27FC236}">
                <a16:creationId xmlns:a16="http://schemas.microsoft.com/office/drawing/2014/main" id="{5BAEC93F-8866-7436-441F-399442EA6691}"/>
              </a:ext>
            </a:extLst>
          </p:cNvPr>
          <p:cNvSpPr/>
          <p:nvPr/>
        </p:nvSpPr>
        <p:spPr>
          <a:xfrm>
            <a:off x="2404425" y="1642316"/>
            <a:ext cx="3614232" cy="3614232"/>
          </a:xfrm>
          <a:prstGeom prst="ellipse">
            <a:avLst/>
          </a:prstGeom>
          <a:noFill/>
          <a:ln w="12700" cmpd="sng">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7" name="图片 9">
            <a:extLst>
              <a:ext uri="{FF2B5EF4-FFF2-40B4-BE49-F238E27FC236}">
                <a16:creationId xmlns:a16="http://schemas.microsoft.com/office/drawing/2014/main" id="{65F42522-DC73-59D4-3AFA-9990935C2D1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3177" r="13177"/>
          <a:stretch/>
        </p:blipFill>
        <p:spPr>
          <a:xfrm>
            <a:off x="2152137" y="1584920"/>
            <a:ext cx="3971083" cy="3971083"/>
          </a:xfrm>
          <a:prstGeom prst="ellipse">
            <a:avLst/>
          </a:prstGeom>
        </p:spPr>
      </p:pic>
      <p:sp>
        <p:nvSpPr>
          <p:cNvPr id="11" name="Oval 10">
            <a:extLst>
              <a:ext uri="{FF2B5EF4-FFF2-40B4-BE49-F238E27FC236}">
                <a16:creationId xmlns:a16="http://schemas.microsoft.com/office/drawing/2014/main" id="{DA08D0B7-0AE4-2387-9C7F-3C3CA24AA002}"/>
              </a:ext>
            </a:extLst>
          </p:cNvPr>
          <p:cNvSpPr/>
          <p:nvPr/>
        </p:nvSpPr>
        <p:spPr>
          <a:xfrm>
            <a:off x="3120222" y="2512325"/>
            <a:ext cx="2137249" cy="21372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B2F4392-882C-0EFA-318C-025763EF3AB0}"/>
              </a:ext>
            </a:extLst>
          </p:cNvPr>
          <p:cNvSpPr txBox="1"/>
          <p:nvPr/>
        </p:nvSpPr>
        <p:spPr>
          <a:xfrm>
            <a:off x="3206826" y="2765325"/>
            <a:ext cx="1926445" cy="1401602"/>
          </a:xfrm>
          <a:prstGeom prst="rect">
            <a:avLst/>
          </a:prstGeom>
          <a:noFill/>
        </p:spPr>
        <p:txBody>
          <a:bodyPr wrap="square" lIns="0" tIns="0" rIns="0" bIns="0" rtlCol="0">
            <a:spAutoFit/>
          </a:bodyPr>
          <a:lstStyle>
            <a:defPPr>
              <a:defRPr lang="en-US"/>
            </a:defPPr>
            <a:lvl1pPr algn="ctr">
              <a:lnSpc>
                <a:spcPct val="130000"/>
              </a:lnSpc>
              <a:defRPr>
                <a:solidFill>
                  <a:schemeClr val="tx1">
                    <a:lumMod val="65000"/>
                    <a:lumOff val="35000"/>
                  </a:schemeClr>
                </a:solidFill>
                <a:latin typeface="+mj-lt"/>
              </a:defRPr>
            </a:lvl1p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2400" b="1" i="1" dirty="0">
                <a:solidFill>
                  <a:srgbClr val="FFFFFF"/>
                </a:solidFill>
                <a:latin typeface="Calibri"/>
                <a:sym typeface="+mn-ea"/>
              </a:rPr>
              <a:t>Melting Talent Pot where East Meets West</a:t>
            </a:r>
            <a:endParaRPr kumimoji="0" lang="en-US" sz="2400" b="1" i="0" u="none" strike="noStrike" kern="1200" cap="none" spc="0" normalizeH="0" baseline="0" noProof="0" dirty="0">
              <a:ln>
                <a:noFill/>
              </a:ln>
              <a:solidFill>
                <a:srgbClr val="FFFFFF"/>
              </a:solidFill>
              <a:effectLst/>
              <a:uLnTx/>
              <a:uFillTx/>
              <a:latin typeface="Calibri"/>
              <a:ea typeface="+mn-ea"/>
              <a:cs typeface="+mn-cs"/>
              <a:sym typeface="+mn-ea"/>
            </a:endParaRPr>
          </a:p>
        </p:txBody>
      </p:sp>
      <p:grpSp>
        <p:nvGrpSpPr>
          <p:cNvPr id="31" name="Group 30">
            <a:extLst>
              <a:ext uri="{FF2B5EF4-FFF2-40B4-BE49-F238E27FC236}">
                <a16:creationId xmlns:a16="http://schemas.microsoft.com/office/drawing/2014/main" id="{B0EFD466-CD2F-B82C-52F8-A8512A673DCE}"/>
              </a:ext>
            </a:extLst>
          </p:cNvPr>
          <p:cNvGrpSpPr/>
          <p:nvPr/>
        </p:nvGrpSpPr>
        <p:grpSpPr>
          <a:xfrm>
            <a:off x="5296345" y="1145459"/>
            <a:ext cx="1949199" cy="1872000"/>
            <a:chOff x="5207938" y="1056599"/>
            <a:chExt cx="1949199" cy="1872000"/>
          </a:xfrm>
        </p:grpSpPr>
        <p:sp>
          <p:nvSpPr>
            <p:cNvPr id="12" name="Oval 11">
              <a:extLst>
                <a:ext uri="{FF2B5EF4-FFF2-40B4-BE49-F238E27FC236}">
                  <a16:creationId xmlns:a16="http://schemas.microsoft.com/office/drawing/2014/main" id="{D3188816-6C31-567A-9D9F-D3820764BD6D}"/>
                </a:ext>
              </a:extLst>
            </p:cNvPr>
            <p:cNvSpPr/>
            <p:nvPr/>
          </p:nvSpPr>
          <p:spPr>
            <a:xfrm>
              <a:off x="5285137" y="1056599"/>
              <a:ext cx="1872000" cy="1872000"/>
            </a:xfrm>
            <a:prstGeom prst="ellipse">
              <a:avLst/>
            </a:prstGeom>
            <a:solidFill>
              <a:srgbClr val="F3F3F3"/>
            </a:solidFill>
            <a:ln>
              <a:noFill/>
            </a:ln>
            <a:effectLst>
              <a:outerShdw blurRad="190500" dist="139700" dir="3600000" sx="93000" sy="93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52329879-F68F-422D-0888-F81568AE2888}"/>
                </a:ext>
              </a:extLst>
            </p:cNvPr>
            <p:cNvSpPr txBox="1"/>
            <p:nvPr/>
          </p:nvSpPr>
          <p:spPr>
            <a:xfrm>
              <a:off x="5207938" y="1716091"/>
              <a:ext cx="1926445" cy="441339"/>
            </a:xfrm>
            <a:prstGeom prst="rect">
              <a:avLst/>
            </a:prstGeom>
            <a:noFill/>
          </p:spPr>
          <p:txBody>
            <a:bodyPr wrap="square" lIns="0" tIns="0" rIns="0" bIns="0" rtlCol="0">
              <a:spAutoFit/>
            </a:bodyPr>
            <a:lstStyle>
              <a:defPPr>
                <a:defRPr lang="en-US"/>
              </a:defPPr>
              <a:lvl1pPr algn="ctr">
                <a:lnSpc>
                  <a:spcPct val="130000"/>
                </a:lnSpc>
                <a:defRPr>
                  <a:solidFill>
                    <a:schemeClr val="tx1">
                      <a:lumMod val="65000"/>
                      <a:lumOff val="35000"/>
                    </a:schemeClr>
                  </a:solidFill>
                  <a:latin typeface="+mj-lt"/>
                </a:defRPr>
              </a:lvl1p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2F2FA">
                      <a:lumMod val="25000"/>
                    </a:srgbClr>
                  </a:solidFill>
                  <a:effectLst/>
                  <a:uLnTx/>
                  <a:uFillTx/>
                  <a:latin typeface="Calibri"/>
                  <a:ea typeface="+mn-ea"/>
                  <a:cs typeface="+mn-cs"/>
                  <a:sym typeface="+mn-ea"/>
                </a:rPr>
                <a:t>Multiracial</a:t>
              </a:r>
            </a:p>
          </p:txBody>
        </p:sp>
      </p:grpSp>
      <p:sp>
        <p:nvSpPr>
          <p:cNvPr id="29" name="文本框 9">
            <a:extLst>
              <a:ext uri="{FF2B5EF4-FFF2-40B4-BE49-F238E27FC236}">
                <a16:creationId xmlns:a16="http://schemas.microsoft.com/office/drawing/2014/main" id="{74D13EF1-8826-24A9-4341-58EBF32D1E79}"/>
              </a:ext>
            </a:extLst>
          </p:cNvPr>
          <p:cNvSpPr txBox="1"/>
          <p:nvPr/>
        </p:nvSpPr>
        <p:spPr>
          <a:xfrm>
            <a:off x="8702044" y="1423484"/>
            <a:ext cx="3119489" cy="4093428"/>
          </a:xfrm>
          <a:prstGeom prst="rect">
            <a:avLst/>
          </a:prstGeom>
          <a:noFill/>
        </p:spPr>
        <p:txBody>
          <a:bodyPr wrap="square" rtlCol="0">
            <a:spAutoFit/>
          </a:bodyPr>
          <a:lstStyle/>
          <a:p>
            <a:pPr algn="ctr"/>
            <a:r>
              <a:rPr lang="en-US" altLang="zh-CN" sz="2000" b="0" i="1" dirty="0">
                <a:solidFill>
                  <a:schemeClr val="bg1"/>
                </a:solidFill>
                <a:effectLst/>
                <a:latin typeface="Mark W01 Light"/>
              </a:rPr>
              <a:t>Large western MNCs in Singapore will often exhibit predominantly western-style work culture.</a:t>
            </a:r>
          </a:p>
          <a:p>
            <a:pPr algn="ctr"/>
            <a:endParaRPr lang="en-US" altLang="zh-CN" sz="2000" i="1" dirty="0">
              <a:solidFill>
                <a:schemeClr val="bg1"/>
              </a:solidFill>
              <a:latin typeface="Mark W01 Light"/>
            </a:endParaRPr>
          </a:p>
          <a:p>
            <a:pPr algn="ctr"/>
            <a:endParaRPr lang="en-US" altLang="zh-CN" sz="2000" b="0" i="1" dirty="0">
              <a:solidFill>
                <a:schemeClr val="bg1"/>
              </a:solidFill>
              <a:effectLst/>
              <a:latin typeface="Mark W01 Light"/>
            </a:endParaRPr>
          </a:p>
          <a:p>
            <a:pPr algn="ctr"/>
            <a:endParaRPr lang="en-US" altLang="zh-CN" sz="2000" i="1" dirty="0">
              <a:solidFill>
                <a:schemeClr val="bg1"/>
              </a:solidFill>
              <a:latin typeface="Mark W01 Light"/>
            </a:endParaRPr>
          </a:p>
          <a:p>
            <a:pPr algn="ctr"/>
            <a:r>
              <a:rPr lang="en-US" altLang="zh-CN" sz="2000" b="0" i="1" dirty="0">
                <a:solidFill>
                  <a:schemeClr val="bg1"/>
                </a:solidFill>
                <a:effectLst/>
                <a:latin typeface="Mark W01 Light"/>
              </a:rPr>
              <a:t>Majority of local government and private companies will have greater influence of traditional Asian culture in their work environment.</a:t>
            </a:r>
            <a:endParaRPr lang="zh-CN" altLang="en-US" sz="2000" i="1" dirty="0">
              <a:solidFill>
                <a:schemeClr val="bg1"/>
              </a:solidFill>
            </a:endParaRPr>
          </a:p>
        </p:txBody>
      </p:sp>
      <p:grpSp>
        <p:nvGrpSpPr>
          <p:cNvPr id="32" name="Group 31">
            <a:extLst>
              <a:ext uri="{FF2B5EF4-FFF2-40B4-BE49-F238E27FC236}">
                <a16:creationId xmlns:a16="http://schemas.microsoft.com/office/drawing/2014/main" id="{EEE86B9E-35CE-7944-A655-4F59AA28F023}"/>
              </a:ext>
            </a:extLst>
          </p:cNvPr>
          <p:cNvGrpSpPr/>
          <p:nvPr/>
        </p:nvGrpSpPr>
        <p:grpSpPr>
          <a:xfrm>
            <a:off x="5863893" y="3247112"/>
            <a:ext cx="1926445" cy="1872000"/>
            <a:chOff x="5282004" y="1056599"/>
            <a:chExt cx="1926445" cy="1872000"/>
          </a:xfrm>
        </p:grpSpPr>
        <p:sp>
          <p:nvSpPr>
            <p:cNvPr id="33" name="Oval 32">
              <a:extLst>
                <a:ext uri="{FF2B5EF4-FFF2-40B4-BE49-F238E27FC236}">
                  <a16:creationId xmlns:a16="http://schemas.microsoft.com/office/drawing/2014/main" id="{C2AFE8B7-0E21-7024-F934-BEA42CF4B077}"/>
                </a:ext>
              </a:extLst>
            </p:cNvPr>
            <p:cNvSpPr/>
            <p:nvPr/>
          </p:nvSpPr>
          <p:spPr>
            <a:xfrm>
              <a:off x="5285137" y="1056599"/>
              <a:ext cx="1872000" cy="1872000"/>
            </a:xfrm>
            <a:prstGeom prst="ellipse">
              <a:avLst/>
            </a:prstGeom>
            <a:solidFill>
              <a:srgbClr val="F3F3F3"/>
            </a:solidFill>
            <a:ln>
              <a:noFill/>
            </a:ln>
            <a:effectLst>
              <a:outerShdw blurRad="190500" dist="139700" dir="3600000" sx="93000" sy="93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29728D3D-7BB6-166C-EBA5-BB165397BDDC}"/>
                </a:ext>
              </a:extLst>
            </p:cNvPr>
            <p:cNvSpPr txBox="1"/>
            <p:nvPr/>
          </p:nvSpPr>
          <p:spPr>
            <a:xfrm>
              <a:off x="5282004" y="1462935"/>
              <a:ext cx="1926445" cy="921471"/>
            </a:xfrm>
            <a:prstGeom prst="rect">
              <a:avLst/>
            </a:prstGeom>
            <a:noFill/>
          </p:spPr>
          <p:txBody>
            <a:bodyPr wrap="square" lIns="0" tIns="0" rIns="0" bIns="0" rtlCol="0">
              <a:spAutoFit/>
            </a:bodyPr>
            <a:lstStyle>
              <a:defPPr>
                <a:defRPr lang="en-US"/>
              </a:defPPr>
              <a:lvl1pPr algn="ctr">
                <a:lnSpc>
                  <a:spcPct val="130000"/>
                </a:lnSpc>
                <a:defRPr>
                  <a:solidFill>
                    <a:schemeClr val="tx1">
                      <a:lumMod val="65000"/>
                      <a:lumOff val="35000"/>
                    </a:schemeClr>
                  </a:solidFill>
                  <a:latin typeface="+mj-lt"/>
                </a:defRPr>
              </a:lvl1p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2F2FA">
                      <a:lumMod val="25000"/>
                    </a:srgbClr>
                  </a:solidFill>
                  <a:effectLst/>
                  <a:uLnTx/>
                  <a:uFillTx/>
                  <a:latin typeface="Calibri"/>
                  <a:ea typeface="+mn-ea"/>
                  <a:cs typeface="+mn-cs"/>
                  <a:sym typeface="+mn-ea"/>
                </a:rPr>
                <a:t>Diverse Workforce</a:t>
              </a:r>
            </a:p>
          </p:txBody>
        </p:sp>
      </p:grpSp>
      <p:grpSp>
        <p:nvGrpSpPr>
          <p:cNvPr id="35" name="Group 34">
            <a:extLst>
              <a:ext uri="{FF2B5EF4-FFF2-40B4-BE49-F238E27FC236}">
                <a16:creationId xmlns:a16="http://schemas.microsoft.com/office/drawing/2014/main" id="{53151E9A-AB70-6FC8-A7E9-13A38E2F14F4}"/>
              </a:ext>
            </a:extLst>
          </p:cNvPr>
          <p:cNvGrpSpPr/>
          <p:nvPr/>
        </p:nvGrpSpPr>
        <p:grpSpPr>
          <a:xfrm>
            <a:off x="3406593" y="4888689"/>
            <a:ext cx="1937678" cy="1872000"/>
            <a:chOff x="5285137" y="1056599"/>
            <a:chExt cx="1937678" cy="1872000"/>
          </a:xfrm>
        </p:grpSpPr>
        <p:sp>
          <p:nvSpPr>
            <p:cNvPr id="36" name="Oval 35">
              <a:extLst>
                <a:ext uri="{FF2B5EF4-FFF2-40B4-BE49-F238E27FC236}">
                  <a16:creationId xmlns:a16="http://schemas.microsoft.com/office/drawing/2014/main" id="{E23F70C3-1C56-D408-336C-820E248BE80A}"/>
                </a:ext>
              </a:extLst>
            </p:cNvPr>
            <p:cNvSpPr/>
            <p:nvPr/>
          </p:nvSpPr>
          <p:spPr>
            <a:xfrm>
              <a:off x="5285137" y="1056599"/>
              <a:ext cx="1872000" cy="1872000"/>
            </a:xfrm>
            <a:prstGeom prst="ellipse">
              <a:avLst/>
            </a:prstGeom>
            <a:solidFill>
              <a:srgbClr val="F3F3F3"/>
            </a:solidFill>
            <a:ln>
              <a:noFill/>
            </a:ln>
            <a:effectLst>
              <a:outerShdw blurRad="190500" dist="139700" dir="3600000" sx="93000" sy="93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558B8743-C07F-500E-05F9-0E6ABBBF2606}"/>
                </a:ext>
              </a:extLst>
            </p:cNvPr>
            <p:cNvSpPr txBox="1"/>
            <p:nvPr/>
          </p:nvSpPr>
          <p:spPr>
            <a:xfrm>
              <a:off x="5296370" y="1535938"/>
              <a:ext cx="1926445" cy="921471"/>
            </a:xfrm>
            <a:prstGeom prst="rect">
              <a:avLst/>
            </a:prstGeom>
            <a:noFill/>
          </p:spPr>
          <p:txBody>
            <a:bodyPr wrap="square" lIns="0" tIns="0" rIns="0" bIns="0" rtlCol="0">
              <a:spAutoFit/>
            </a:bodyPr>
            <a:lstStyle>
              <a:defPPr>
                <a:defRPr lang="en-US"/>
              </a:defPPr>
              <a:lvl1pPr algn="ctr">
                <a:lnSpc>
                  <a:spcPct val="130000"/>
                </a:lnSpc>
                <a:defRPr>
                  <a:solidFill>
                    <a:schemeClr val="tx1">
                      <a:lumMod val="65000"/>
                      <a:lumOff val="35000"/>
                    </a:schemeClr>
                  </a:solidFill>
                  <a:latin typeface="+mj-lt"/>
                </a:defRPr>
              </a:lvl1p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2F2FA">
                      <a:lumMod val="25000"/>
                    </a:srgbClr>
                  </a:solidFill>
                  <a:effectLst/>
                  <a:uLnTx/>
                  <a:uFillTx/>
                  <a:latin typeface="Calibri"/>
                  <a:ea typeface="+mn-ea"/>
                  <a:cs typeface="+mn-cs"/>
                  <a:sym typeface="+mn-ea"/>
                </a:rPr>
                <a:t>Gateway to SEA</a:t>
              </a:r>
            </a:p>
          </p:txBody>
        </p:sp>
      </p:grpSp>
      <p:grpSp>
        <p:nvGrpSpPr>
          <p:cNvPr id="38" name="Group 37">
            <a:extLst>
              <a:ext uri="{FF2B5EF4-FFF2-40B4-BE49-F238E27FC236}">
                <a16:creationId xmlns:a16="http://schemas.microsoft.com/office/drawing/2014/main" id="{11F959D8-ABBA-A9ED-5285-5EBD4ABBC7D7}"/>
              </a:ext>
            </a:extLst>
          </p:cNvPr>
          <p:cNvGrpSpPr/>
          <p:nvPr/>
        </p:nvGrpSpPr>
        <p:grpSpPr>
          <a:xfrm>
            <a:off x="555211" y="3281352"/>
            <a:ext cx="1926445" cy="1872000"/>
            <a:chOff x="5244907" y="1056599"/>
            <a:chExt cx="1926445" cy="1872000"/>
          </a:xfrm>
        </p:grpSpPr>
        <p:sp>
          <p:nvSpPr>
            <p:cNvPr id="39" name="Oval 38">
              <a:extLst>
                <a:ext uri="{FF2B5EF4-FFF2-40B4-BE49-F238E27FC236}">
                  <a16:creationId xmlns:a16="http://schemas.microsoft.com/office/drawing/2014/main" id="{D1A50FB6-FC6C-A175-244F-97C215E6A1FA}"/>
                </a:ext>
              </a:extLst>
            </p:cNvPr>
            <p:cNvSpPr/>
            <p:nvPr/>
          </p:nvSpPr>
          <p:spPr>
            <a:xfrm>
              <a:off x="5285137" y="1056599"/>
              <a:ext cx="1872000" cy="1872000"/>
            </a:xfrm>
            <a:prstGeom prst="ellipse">
              <a:avLst/>
            </a:prstGeom>
            <a:solidFill>
              <a:srgbClr val="F3F3F3"/>
            </a:solidFill>
            <a:ln>
              <a:noFill/>
            </a:ln>
            <a:effectLst>
              <a:outerShdw blurRad="190500" dist="139700" dir="3600000" sx="93000" sy="93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0" name="TextBox 39">
              <a:extLst>
                <a:ext uri="{FF2B5EF4-FFF2-40B4-BE49-F238E27FC236}">
                  <a16:creationId xmlns:a16="http://schemas.microsoft.com/office/drawing/2014/main" id="{21FE009F-E06A-4F0A-962F-87954E3E994E}"/>
                </a:ext>
              </a:extLst>
            </p:cNvPr>
            <p:cNvSpPr txBox="1"/>
            <p:nvPr/>
          </p:nvSpPr>
          <p:spPr>
            <a:xfrm>
              <a:off x="5244907" y="1145398"/>
              <a:ext cx="1926445" cy="1401602"/>
            </a:xfrm>
            <a:prstGeom prst="rect">
              <a:avLst/>
            </a:prstGeom>
            <a:noFill/>
          </p:spPr>
          <p:txBody>
            <a:bodyPr wrap="square" lIns="0" tIns="0" rIns="0" bIns="0" rtlCol="0">
              <a:spAutoFit/>
            </a:bodyPr>
            <a:lstStyle>
              <a:defPPr>
                <a:defRPr lang="en-US"/>
              </a:defPPr>
              <a:lvl1pPr algn="ctr">
                <a:lnSpc>
                  <a:spcPct val="130000"/>
                </a:lnSpc>
                <a:defRPr>
                  <a:solidFill>
                    <a:schemeClr val="tx1">
                      <a:lumMod val="65000"/>
                      <a:lumOff val="35000"/>
                    </a:schemeClr>
                  </a:solidFill>
                  <a:latin typeface="+mj-lt"/>
                </a:defRPr>
              </a:lvl1p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2F2FA">
                      <a:lumMod val="25000"/>
                    </a:srgbClr>
                  </a:solidFill>
                  <a:effectLst/>
                  <a:uLnTx/>
                  <a:uFillTx/>
                  <a:latin typeface="Calibri"/>
                  <a:ea typeface="+mn-ea"/>
                  <a:cs typeface="+mn-cs"/>
                  <a:sym typeface="+mn-ea"/>
                </a:rPr>
                <a:t>Globally renowned “Hub” status</a:t>
              </a:r>
            </a:p>
          </p:txBody>
        </p:sp>
      </p:grpSp>
      <p:grpSp>
        <p:nvGrpSpPr>
          <p:cNvPr id="41" name="Group 40">
            <a:extLst>
              <a:ext uri="{FF2B5EF4-FFF2-40B4-BE49-F238E27FC236}">
                <a16:creationId xmlns:a16="http://schemas.microsoft.com/office/drawing/2014/main" id="{70189180-F8C7-A8D8-4FA2-40C54CB1328E}"/>
              </a:ext>
            </a:extLst>
          </p:cNvPr>
          <p:cNvGrpSpPr/>
          <p:nvPr/>
        </p:nvGrpSpPr>
        <p:grpSpPr>
          <a:xfrm>
            <a:off x="1001148" y="1143588"/>
            <a:ext cx="1949199" cy="1872000"/>
            <a:chOff x="5207938" y="1056599"/>
            <a:chExt cx="1949199" cy="1872000"/>
          </a:xfrm>
        </p:grpSpPr>
        <p:sp>
          <p:nvSpPr>
            <p:cNvPr id="42" name="Oval 41">
              <a:extLst>
                <a:ext uri="{FF2B5EF4-FFF2-40B4-BE49-F238E27FC236}">
                  <a16:creationId xmlns:a16="http://schemas.microsoft.com/office/drawing/2014/main" id="{5B133DB1-3D87-702C-6080-5114BA7C51D3}"/>
                </a:ext>
              </a:extLst>
            </p:cNvPr>
            <p:cNvSpPr/>
            <p:nvPr/>
          </p:nvSpPr>
          <p:spPr>
            <a:xfrm>
              <a:off x="5285137" y="1056599"/>
              <a:ext cx="1872000" cy="1872000"/>
            </a:xfrm>
            <a:prstGeom prst="ellipse">
              <a:avLst/>
            </a:prstGeom>
            <a:solidFill>
              <a:srgbClr val="F3F3F3"/>
            </a:solidFill>
            <a:ln>
              <a:noFill/>
            </a:ln>
            <a:effectLst>
              <a:outerShdw blurRad="190500" dist="139700" dir="3600000" sx="93000" sy="93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3" name="TextBox 42">
              <a:extLst>
                <a:ext uri="{FF2B5EF4-FFF2-40B4-BE49-F238E27FC236}">
                  <a16:creationId xmlns:a16="http://schemas.microsoft.com/office/drawing/2014/main" id="{82B3C36D-573C-D3EE-1BE3-1374F3B5AC81}"/>
                </a:ext>
              </a:extLst>
            </p:cNvPr>
            <p:cNvSpPr txBox="1"/>
            <p:nvPr/>
          </p:nvSpPr>
          <p:spPr>
            <a:xfrm>
              <a:off x="5207938" y="1716091"/>
              <a:ext cx="1926445" cy="441339"/>
            </a:xfrm>
            <a:prstGeom prst="rect">
              <a:avLst/>
            </a:prstGeom>
            <a:noFill/>
          </p:spPr>
          <p:txBody>
            <a:bodyPr wrap="square" lIns="0" tIns="0" rIns="0" bIns="0" rtlCol="0">
              <a:spAutoFit/>
            </a:bodyPr>
            <a:lstStyle>
              <a:defPPr>
                <a:defRPr lang="en-US"/>
              </a:defPPr>
              <a:lvl1pPr algn="ctr">
                <a:lnSpc>
                  <a:spcPct val="130000"/>
                </a:lnSpc>
                <a:defRPr>
                  <a:solidFill>
                    <a:schemeClr val="tx1">
                      <a:lumMod val="65000"/>
                      <a:lumOff val="35000"/>
                    </a:schemeClr>
                  </a:solidFill>
                  <a:latin typeface="+mj-lt"/>
                </a:defRPr>
              </a:lvl1p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2F2FA">
                      <a:lumMod val="25000"/>
                    </a:srgbClr>
                  </a:solidFill>
                  <a:effectLst/>
                  <a:uLnTx/>
                  <a:uFillTx/>
                  <a:latin typeface="Calibri"/>
                  <a:ea typeface="+mn-ea"/>
                  <a:cs typeface="+mn-cs"/>
                  <a:sym typeface="+mn-ea"/>
                </a:rPr>
                <a:t>Cosmopolitan</a:t>
              </a:r>
            </a:p>
          </p:txBody>
        </p:sp>
      </p:grpSp>
    </p:spTree>
    <p:custDataLst>
      <p:tags r:id="rId1"/>
    </p:custDataLst>
    <p:extLst>
      <p:ext uri="{BB962C8B-B14F-4D97-AF65-F5344CB8AC3E}">
        <p14:creationId xmlns:p14="http://schemas.microsoft.com/office/powerpoint/2010/main" val="4149156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5D9FC6AC-4A12-4825-8ABE-0732B8EF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52" name="Picture 12" descr="Singapore landmarks, marina bay sands and art science museum">
            <a:extLst>
              <a:ext uri="{FF2B5EF4-FFF2-40B4-BE49-F238E27FC236}">
                <a16:creationId xmlns:a16="http://schemas.microsoft.com/office/drawing/2014/main" id="{DFB892D6-2035-6C14-3539-A9BEE3A1A3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69" t="19490" r="47453" b="10958"/>
          <a:stretch/>
        </p:blipFill>
        <p:spPr bwMode="auto">
          <a:xfrm>
            <a:off x="632926" y="1187484"/>
            <a:ext cx="4693733" cy="49073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9" name="TextBox 28">
            <a:extLst>
              <a:ext uri="{FF2B5EF4-FFF2-40B4-BE49-F238E27FC236}">
                <a16:creationId xmlns:a16="http://schemas.microsoft.com/office/drawing/2014/main" id="{21AE8F6D-E99E-D342-51E5-049200DDA313}"/>
              </a:ext>
            </a:extLst>
          </p:cNvPr>
          <p:cNvSpPr txBox="1"/>
          <p:nvPr/>
        </p:nvSpPr>
        <p:spPr>
          <a:xfrm>
            <a:off x="5319417" y="1821184"/>
            <a:ext cx="2289207" cy="147732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zh-CN"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General positions</a:t>
            </a:r>
            <a:endParaRPr kumimoji="0" lang="en-SG" altLang="zh-CN"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altLang="zh-CN"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Linked</a:t>
            </a:r>
            <a:r>
              <a:rPr kumimoji="0" lang="en-US" altLang="zh-CN"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I</a:t>
            </a:r>
            <a:r>
              <a:rPr kumimoji="0" lang="en-SG" altLang="zh-CN"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altLang="zh-CN"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SG" altLang="zh-CN"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JobStreet</a:t>
            </a:r>
            <a:endParaRPr kumimoji="0" lang="en-SG" altLang="zh-CN"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altLang="zh-CN"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SG" altLang="zh-CN"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JobsCentral</a:t>
            </a:r>
            <a:endParaRPr kumimoji="0" lang="en-SG" altLang="zh-CN"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altLang="zh-CN"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SG" altLang="zh-CN"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MyCareersFuture</a:t>
            </a:r>
            <a:endParaRPr kumimoji="0" lang="en-SG" altLang="zh-CN"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0" name="Text Placeholder 1">
            <a:extLst>
              <a:ext uri="{FF2B5EF4-FFF2-40B4-BE49-F238E27FC236}">
                <a16:creationId xmlns:a16="http://schemas.microsoft.com/office/drawing/2014/main" id="{220BEFBE-727F-C315-D03B-793E579FC3B4}"/>
              </a:ext>
            </a:extLst>
          </p:cNvPr>
          <p:cNvSpPr txBox="1">
            <a:spLocks/>
          </p:cNvSpPr>
          <p:nvPr/>
        </p:nvSpPr>
        <p:spPr>
          <a:xfrm>
            <a:off x="5213854" y="1323198"/>
            <a:ext cx="3543951" cy="769740"/>
          </a:xfrm>
          <a:prstGeom prst="rect">
            <a:avLst/>
          </a:prstGeom>
        </p:spPr>
        <p:txBody>
          <a:bodyPr>
            <a:noAutofit/>
          </a:bodyPr>
          <a:lstStyle>
            <a:lvl1pPr marL="0" indent="0" algn="ctr" defTabSz="457200" rtl="0" eaLnBrk="1" latinLnBrk="0" hangingPunct="1">
              <a:spcBef>
                <a:spcPct val="20000"/>
              </a:spcBef>
              <a:buFont typeface="Arial"/>
              <a:buNone/>
              <a:defRPr sz="3200" kern="1200">
                <a:solidFill>
                  <a:schemeClr val="tx1">
                    <a:lumMod val="85000"/>
                    <a:lumOff val="15000"/>
                  </a:schemeClr>
                </a:solidFill>
                <a:latin typeface="Tertre Med" panose="02040906030600000004"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ertre Med" panose="02040906030600000004"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ertre Med" panose="02040906030600000004"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ertre Med" panose="02040906030600000004"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ertre Med" panose="02040906030600000004"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Helvetica"/>
              </a:rPr>
              <a:t>Job searching platforms:</a:t>
            </a:r>
            <a:endParaRPr kumimoji="0" lang="en-MY"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Helvetica"/>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Helvetica"/>
              </a:rPr>
              <a:t> </a:t>
            </a:r>
            <a:r>
              <a:rPr kumimoji="0" lang="en-US" altLang="zh-CN" sz="1800" b="1" i="0" u="none" strike="noStrike" kern="1200" cap="all" spc="0" normalizeH="0" baseline="0" noProof="0" dirty="0">
                <a:ln>
                  <a:noFill/>
                </a:ln>
                <a:solidFill>
                  <a:prstClr val="black"/>
                </a:solidFill>
                <a:effectLst/>
                <a:uLnTx/>
                <a:uFillTx/>
                <a:latin typeface="Calibri"/>
                <a:ea typeface="宋体" panose="02010600030101010101" pitchFamily="2" charset="-122"/>
                <a:cs typeface="Helvetica"/>
              </a:rPr>
              <a:t> </a:t>
            </a:r>
            <a:endParaRPr kumimoji="0" lang="en-MY"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Helvetica"/>
            </a:endParaRPr>
          </a:p>
        </p:txBody>
      </p:sp>
      <p:sp>
        <p:nvSpPr>
          <p:cNvPr id="31" name="TextBox 30">
            <a:extLst>
              <a:ext uri="{FF2B5EF4-FFF2-40B4-BE49-F238E27FC236}">
                <a16:creationId xmlns:a16="http://schemas.microsoft.com/office/drawing/2014/main" id="{33573A4E-D918-B8A2-2A4F-7DB9DEFA42F2}"/>
              </a:ext>
            </a:extLst>
          </p:cNvPr>
          <p:cNvSpPr txBox="1"/>
          <p:nvPr/>
        </p:nvSpPr>
        <p:spPr>
          <a:xfrm>
            <a:off x="5889898" y="3509477"/>
            <a:ext cx="6007540"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333333"/>
              </a:solidFill>
              <a:effectLst/>
              <a:uLnTx/>
              <a:uFillTx/>
              <a:latin typeface="Calibri"/>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Job advertisements cannot discriminate against job applicants on the basis of age, gender, race, religion, marital status, language or disability.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Job seekers who find unfair or discriminatory language in a job advertisement can report it directly to TAFEP (Tripartite Alliance for Fair and Progressive Employment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3" name="TextBox 32">
            <a:extLst>
              <a:ext uri="{FF2B5EF4-FFF2-40B4-BE49-F238E27FC236}">
                <a16:creationId xmlns:a16="http://schemas.microsoft.com/office/drawing/2014/main" id="{1D0A4D7B-1C5A-E5A4-CF7B-BF03D28DB33D}"/>
              </a:ext>
            </a:extLst>
          </p:cNvPr>
          <p:cNvSpPr txBox="1"/>
          <p:nvPr/>
        </p:nvSpPr>
        <p:spPr>
          <a:xfrm>
            <a:off x="7412433" y="1832519"/>
            <a:ext cx="2289207" cy="147732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zh-CN"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Start-ups</a:t>
            </a:r>
            <a:endParaRPr kumimoji="0" lang="en-SG" altLang="zh-CN"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e27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Tech in Asia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StarUp</a:t>
            </a:r>
            <a:r>
              <a:rPr kumimoji="0" lang="en-US" altLang="zh-CN"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Jobs Asia</a:t>
            </a:r>
            <a:endParaRPr kumimoji="0" lang="en-SG" altLang="zh-CN"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SG" b="0" i="0" u="none" strike="noStrike" kern="1200" cap="none" spc="0" normalizeH="0" baseline="0" noProof="0" dirty="0">
              <a:ln>
                <a:noFill/>
              </a:ln>
              <a:solidFill>
                <a:prstClr val="black"/>
              </a:solidFill>
              <a:effectLst/>
              <a:uLnTx/>
              <a:uFillTx/>
              <a:latin typeface="Calibri"/>
              <a:cs typeface="+mn-cs"/>
            </a:endParaRPr>
          </a:p>
        </p:txBody>
      </p:sp>
      <p:sp>
        <p:nvSpPr>
          <p:cNvPr id="34" name="TextBox 15">
            <a:extLst>
              <a:ext uri="{FF2B5EF4-FFF2-40B4-BE49-F238E27FC236}">
                <a16:creationId xmlns:a16="http://schemas.microsoft.com/office/drawing/2014/main" id="{87A90A48-22C7-3E8F-DBEC-25A49BD80E6C}"/>
              </a:ext>
            </a:extLst>
          </p:cNvPr>
          <p:cNvSpPr txBox="1"/>
          <p:nvPr/>
        </p:nvSpPr>
        <p:spPr>
          <a:xfrm>
            <a:off x="9269867" y="1805925"/>
            <a:ext cx="2289207" cy="92333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zh-CN"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Part-time</a:t>
            </a:r>
            <a:endParaRPr kumimoji="0" lang="en-SG" altLang="zh-CN"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altLang="zh-CN"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FastJobs</a:t>
            </a:r>
            <a:endParaRPr kumimoji="0" lang="en-US" altLang="zh-CN"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Freeboh</a:t>
            </a:r>
            <a:endParaRPr kumimoji="0" lang="en-SG" b="0" i="0" u="none" strike="noStrike" kern="1200" cap="none" spc="0" normalizeH="0" baseline="0" noProof="0" dirty="0">
              <a:ln>
                <a:noFill/>
              </a:ln>
              <a:solidFill>
                <a:prstClr val="black"/>
              </a:solidFill>
              <a:effectLst/>
              <a:uLnTx/>
              <a:uFillTx/>
              <a:latin typeface="Calibri"/>
              <a:cs typeface="+mn-cs"/>
            </a:endParaRPr>
          </a:p>
        </p:txBody>
      </p:sp>
      <p:sp>
        <p:nvSpPr>
          <p:cNvPr id="35" name="TextBox 15">
            <a:extLst>
              <a:ext uri="{FF2B5EF4-FFF2-40B4-BE49-F238E27FC236}">
                <a16:creationId xmlns:a16="http://schemas.microsoft.com/office/drawing/2014/main" id="{3501EAD5-6A0F-A986-4DD3-C15DFE39352E}"/>
              </a:ext>
            </a:extLst>
          </p:cNvPr>
          <p:cNvSpPr txBox="1"/>
          <p:nvPr/>
        </p:nvSpPr>
        <p:spPr>
          <a:xfrm>
            <a:off x="10752834" y="1816169"/>
            <a:ext cx="2289207"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zh-CN" b="1" i="0" u="none" strike="noStrike" kern="1200" cap="none" spc="0" normalizeH="0" baseline="0" noProof="0" dirty="0">
                <a:ln>
                  <a:noFill/>
                </a:ln>
                <a:solidFill>
                  <a:prstClr val="black"/>
                </a:solidFill>
                <a:effectLst/>
                <a:uLnTx/>
                <a:uFillTx/>
                <a:latin typeface="-apple-system"/>
                <a:ea typeface="宋体" panose="02010600030101010101" pitchFamily="2" charset="-122"/>
                <a:cs typeface="+mn-cs"/>
              </a:rPr>
              <a:t>Interns</a:t>
            </a:r>
            <a:endParaRPr kumimoji="0" lang="en-SG" altLang="zh-CN" b="1" i="0" u="none" strike="noStrike" kern="1200" cap="none" spc="0" normalizeH="0" baseline="0" noProof="0" dirty="0">
              <a:ln>
                <a:noFill/>
              </a:ln>
              <a:solidFill>
                <a:prstClr val="black"/>
              </a:solidFill>
              <a:effectLst/>
              <a:uLnTx/>
              <a:uFillTx/>
              <a:latin typeface="-apple-system"/>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altLang="zh-CN" b="0" i="0" u="none" strike="noStrike" kern="1200" cap="none" spc="0" normalizeH="0" baseline="0" noProof="0" dirty="0">
                <a:ln>
                  <a:noFill/>
                </a:ln>
                <a:solidFill>
                  <a:prstClr val="black"/>
                </a:solidFill>
                <a:effectLst/>
                <a:uLnTx/>
                <a:uFillTx/>
                <a:latin typeface="-apple-system"/>
                <a:ea typeface="宋体" panose="02010600030101010101" pitchFamily="2" charset="-122"/>
                <a:cs typeface="+mn-cs"/>
              </a:rPr>
              <a:t>        </a:t>
            </a:r>
            <a:r>
              <a:rPr kumimoji="0" lang="en-SG" altLang="zh-CN" b="0" i="0" u="none" strike="noStrike" kern="1200" cap="none" spc="0" normalizeH="0" baseline="0" noProof="0" dirty="0" err="1">
                <a:ln>
                  <a:noFill/>
                </a:ln>
                <a:solidFill>
                  <a:prstClr val="black"/>
                </a:solidFill>
                <a:effectLst/>
                <a:uLnTx/>
                <a:uFillTx/>
                <a:latin typeface="-apple-system"/>
                <a:ea typeface="宋体" panose="02010600030101010101" pitchFamily="2" charset="-122"/>
                <a:cs typeface="+mn-cs"/>
              </a:rPr>
              <a:t>InternSG</a:t>
            </a:r>
            <a:endParaRPr kumimoji="0" lang="en-SG" altLang="zh-CN" b="0" i="0" u="none" strike="noStrike" kern="1200" cap="none" spc="0" normalizeH="0" baseline="0" noProof="0" dirty="0">
              <a:ln>
                <a:noFill/>
              </a:ln>
              <a:solidFill>
                <a:prstClr val="black"/>
              </a:solidFill>
              <a:effectLst/>
              <a:uLnTx/>
              <a:uFillTx/>
              <a:latin typeface="-apple-system"/>
              <a:ea typeface="宋体" panose="02010600030101010101" pitchFamily="2" charset="-122"/>
              <a:cs typeface="+mn-cs"/>
            </a:endParaRPr>
          </a:p>
        </p:txBody>
      </p:sp>
      <p:pic>
        <p:nvPicPr>
          <p:cNvPr id="16" name="Picture 15">
            <a:extLst>
              <a:ext uri="{FF2B5EF4-FFF2-40B4-BE49-F238E27FC236}">
                <a16:creationId xmlns:a16="http://schemas.microsoft.com/office/drawing/2014/main" id="{B3D0453B-8730-1FE3-20E3-E4AF23C9BEE8}"/>
              </a:ext>
            </a:extLst>
          </p:cNvPr>
          <p:cNvPicPr>
            <a:picLocks noChangeAspect="1"/>
          </p:cNvPicPr>
          <p:nvPr/>
        </p:nvPicPr>
        <p:blipFill rotWithShape="1">
          <a:blip r:embed="rId4"/>
          <a:srcRect l="70833" t="84010" r="10000" b="9630"/>
          <a:stretch/>
        </p:blipFill>
        <p:spPr>
          <a:xfrm>
            <a:off x="9225477" y="6297732"/>
            <a:ext cx="2976698" cy="555647"/>
          </a:xfrm>
          <a:prstGeom prst="rect">
            <a:avLst/>
          </a:prstGeom>
        </p:spPr>
      </p:pic>
      <p:sp>
        <p:nvSpPr>
          <p:cNvPr id="2" name="TextBox 5">
            <a:extLst>
              <a:ext uri="{FF2B5EF4-FFF2-40B4-BE49-F238E27FC236}">
                <a16:creationId xmlns:a16="http://schemas.microsoft.com/office/drawing/2014/main" id="{64369AF5-FBEF-92F3-9AE0-59AA18918AB4}"/>
              </a:ext>
            </a:extLst>
          </p:cNvPr>
          <p:cNvSpPr txBox="1"/>
          <p:nvPr/>
        </p:nvSpPr>
        <p:spPr>
          <a:xfrm>
            <a:off x="429358" y="370247"/>
            <a:ext cx="8031630" cy="5909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002060"/>
                </a:solidFill>
                <a:effectLst/>
                <a:uLnTx/>
                <a:uFillTx/>
                <a:latin typeface="+mj-lt"/>
                <a:ea typeface="宋体" panose="02010600030101010101" pitchFamily="2" charset="-122"/>
                <a:cs typeface="Lato Heavy" panose="020F0902020204030203" pitchFamily="34" charset="0"/>
                <a:sym typeface="+mn-ea"/>
              </a:rPr>
              <a:t>Searching for Tal</a:t>
            </a:r>
            <a:r>
              <a:rPr lang="en-US" altLang="zh-CN" sz="3600" b="1" dirty="0" err="1">
                <a:solidFill>
                  <a:srgbClr val="002060"/>
                </a:solidFill>
                <a:latin typeface="+mj-lt"/>
                <a:ea typeface="宋体" panose="02010600030101010101" pitchFamily="2" charset="-122"/>
                <a:cs typeface="Lato Heavy" panose="020F0902020204030203" pitchFamily="34" charset="0"/>
                <a:sym typeface="+mn-ea"/>
              </a:rPr>
              <a:t>ent</a:t>
            </a:r>
            <a:r>
              <a:rPr lang="en-US" altLang="zh-CN" sz="3600" b="1" dirty="0">
                <a:solidFill>
                  <a:srgbClr val="002060"/>
                </a:solidFill>
                <a:latin typeface="+mj-lt"/>
                <a:ea typeface="宋体" panose="02010600030101010101" pitchFamily="2" charset="-122"/>
                <a:cs typeface="Lato Heavy" panose="020F0902020204030203" pitchFamily="34" charset="0"/>
                <a:sym typeface="+mn-ea"/>
              </a:rPr>
              <a:t> in Singapore</a:t>
            </a:r>
            <a:endParaRPr kumimoji="0" lang="en-US" altLang="zh-CN" sz="3600" b="1" i="0" u="none" strike="noStrike" kern="1200" cap="none" spc="0" normalizeH="0" baseline="0" noProof="0" dirty="0">
              <a:ln>
                <a:noFill/>
              </a:ln>
              <a:solidFill>
                <a:srgbClr val="002060"/>
              </a:solidFill>
              <a:effectLst/>
              <a:uLnTx/>
              <a:uFillTx/>
              <a:latin typeface="+mj-lt"/>
              <a:ea typeface="造字工房朗宋（非商用）常规体" pitchFamily="2" charset="-122"/>
              <a:cs typeface="Lato Heavy" panose="020F0902020204030203" pitchFamily="34" charset="0"/>
              <a:sym typeface="+mn-ea"/>
            </a:endParaRPr>
          </a:p>
        </p:txBody>
      </p:sp>
    </p:spTree>
    <p:extLst>
      <p:ext uri="{BB962C8B-B14F-4D97-AF65-F5344CB8AC3E}">
        <p14:creationId xmlns:p14="http://schemas.microsoft.com/office/powerpoint/2010/main" val="197793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5D9FC6AC-4A12-4825-8ABE-0732B8EF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2" descr="Collaborative meeting table">
            <a:extLst>
              <a:ext uri="{FF2B5EF4-FFF2-40B4-BE49-F238E27FC236}">
                <a16:creationId xmlns:a16="http://schemas.microsoft.com/office/drawing/2014/main" id="{83D6D27F-1631-ABD3-FE7B-142F322212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289" r="31289"/>
          <a:stretch/>
        </p:blipFill>
        <p:spPr bwMode="auto">
          <a:xfrm>
            <a:off x="797925" y="859409"/>
            <a:ext cx="3814813" cy="57344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a:extLst>
              <a:ext uri="{FF2B5EF4-FFF2-40B4-BE49-F238E27FC236}">
                <a16:creationId xmlns:a16="http://schemas.microsoft.com/office/drawing/2014/main" id="{D3FEEC2B-73BB-E481-139F-7BC162A1179C}"/>
              </a:ext>
            </a:extLst>
          </p:cNvPr>
          <p:cNvPicPr>
            <a:picLocks noChangeAspect="1"/>
          </p:cNvPicPr>
          <p:nvPr/>
        </p:nvPicPr>
        <p:blipFill rotWithShape="1">
          <a:blip r:embed="rId4"/>
          <a:srcRect l="70833" t="84010" r="10000" b="9630"/>
          <a:stretch/>
        </p:blipFill>
        <p:spPr>
          <a:xfrm>
            <a:off x="9225477" y="6297732"/>
            <a:ext cx="2976698" cy="555647"/>
          </a:xfrm>
          <a:prstGeom prst="rect">
            <a:avLst/>
          </a:prstGeom>
        </p:spPr>
      </p:pic>
      <p:graphicFrame>
        <p:nvGraphicFramePr>
          <p:cNvPr id="6" name="表格 1">
            <a:extLst>
              <a:ext uri="{FF2B5EF4-FFF2-40B4-BE49-F238E27FC236}">
                <a16:creationId xmlns:a16="http://schemas.microsoft.com/office/drawing/2014/main" id="{0138995D-26D7-E53C-6A2C-D7EB879F339F}"/>
              </a:ext>
            </a:extLst>
          </p:cNvPr>
          <p:cNvGraphicFramePr>
            <a:graphicFrameLocks noGrp="1"/>
          </p:cNvGraphicFramePr>
          <p:nvPr>
            <p:extLst>
              <p:ext uri="{D42A27DB-BD31-4B8C-83A1-F6EECF244321}">
                <p14:modId xmlns:p14="http://schemas.microsoft.com/office/powerpoint/2010/main" val="2974978888"/>
              </p:ext>
            </p:extLst>
          </p:nvPr>
        </p:nvGraphicFramePr>
        <p:xfrm>
          <a:off x="4981305" y="961178"/>
          <a:ext cx="7036523" cy="5566985"/>
        </p:xfrm>
        <a:graphic>
          <a:graphicData uri="http://schemas.openxmlformats.org/drawingml/2006/table">
            <a:tbl>
              <a:tblPr firstRow="1" bandRow="1">
                <a:tableStyleId>{5C22544A-7EE6-4342-B048-85BDC9FD1C3A}</a:tableStyleId>
              </a:tblPr>
              <a:tblGrid>
                <a:gridCol w="1680525">
                  <a:extLst>
                    <a:ext uri="{9D8B030D-6E8A-4147-A177-3AD203B41FA5}">
                      <a16:colId xmlns:a16="http://schemas.microsoft.com/office/drawing/2014/main" val="16667630"/>
                    </a:ext>
                  </a:extLst>
                </a:gridCol>
                <a:gridCol w="5355998">
                  <a:extLst>
                    <a:ext uri="{9D8B030D-6E8A-4147-A177-3AD203B41FA5}">
                      <a16:colId xmlns:a16="http://schemas.microsoft.com/office/drawing/2014/main" val="982702383"/>
                    </a:ext>
                  </a:extLst>
                </a:gridCol>
              </a:tblGrid>
              <a:tr h="262409">
                <a:tc>
                  <a:txBody>
                    <a:bodyPr/>
                    <a:lstStyle/>
                    <a:p>
                      <a:pPr algn="ctr"/>
                      <a:r>
                        <a:rPr lang="en-US" sz="1150" dirty="0">
                          <a:latin typeface="+mj-lt"/>
                          <a:ea typeface="+mj-ea"/>
                        </a:rPr>
                        <a:t>Item</a:t>
                      </a:r>
                      <a:endParaRPr lang="en-MY" sz="1150" dirty="0">
                        <a:latin typeface="+mj-lt"/>
                        <a:ea typeface="+mj-ea"/>
                      </a:endParaRPr>
                    </a:p>
                  </a:txBody>
                  <a:tcPr>
                    <a:solidFill>
                      <a:srgbClr val="002060"/>
                    </a:solidFill>
                  </a:tcPr>
                </a:tc>
                <a:tc>
                  <a:txBody>
                    <a:bodyPr/>
                    <a:lstStyle/>
                    <a:p>
                      <a:pPr algn="ctr"/>
                      <a:r>
                        <a:rPr lang="en-US" altLang="zh-CN" sz="1150" dirty="0">
                          <a:latin typeface="+mj-lt"/>
                          <a:ea typeface="+mj-ea"/>
                        </a:rPr>
                        <a:t>Laws and Regulations</a:t>
                      </a:r>
                      <a:endParaRPr lang="en-MY" sz="1150" dirty="0">
                        <a:latin typeface="+mj-lt"/>
                        <a:ea typeface="+mj-ea"/>
                      </a:endParaRPr>
                    </a:p>
                  </a:txBody>
                  <a:tcPr>
                    <a:solidFill>
                      <a:srgbClr val="002060"/>
                    </a:solidFill>
                  </a:tcPr>
                </a:tc>
                <a:extLst>
                  <a:ext uri="{0D108BD9-81ED-4DB2-BD59-A6C34878D82A}">
                    <a16:rowId xmlns:a16="http://schemas.microsoft.com/office/drawing/2014/main" val="1550183360"/>
                  </a:ext>
                </a:extLst>
              </a:tr>
              <a:tr h="408192">
                <a:tc>
                  <a:txBody>
                    <a:bodyPr/>
                    <a:lstStyle/>
                    <a:p>
                      <a:pPr marL="0" algn="l" defTabSz="457200" rtl="0" eaLnBrk="1" latinLnBrk="0" hangingPunct="1"/>
                      <a:r>
                        <a:rPr lang="fr-FR" altLang="zh-CN" sz="1150" kern="1200" dirty="0">
                          <a:solidFill>
                            <a:schemeClr val="tx1"/>
                          </a:solidFill>
                          <a:latin typeface="+mj-lt"/>
                          <a:ea typeface="+mj-ea"/>
                          <a:cs typeface="+mn-cs"/>
                        </a:rPr>
                        <a:t>Duration of employment contract</a:t>
                      </a:r>
                      <a:endParaRPr lang="en-MY" sz="1150" kern="1200" dirty="0">
                        <a:solidFill>
                          <a:schemeClr val="tx1"/>
                        </a:solidFill>
                        <a:latin typeface="+mj-lt"/>
                        <a:ea typeface="+mj-ea"/>
                        <a:cs typeface="+mn-cs"/>
                      </a:endParaRPr>
                    </a:p>
                  </a:txBody>
                  <a:tcPr marL="57600"/>
                </a:tc>
                <a:tc>
                  <a:txBody>
                    <a:bodyPr/>
                    <a:lstStyle/>
                    <a:p>
                      <a:pPr marL="0" algn="l" defTabSz="457200" rtl="0" eaLnBrk="1" latinLnBrk="0" hangingPunct="1"/>
                      <a:r>
                        <a:rPr lang="en-US" altLang="zh-CN" sz="1150" kern="1200" dirty="0">
                          <a:solidFill>
                            <a:schemeClr val="tx1"/>
                          </a:solidFill>
                          <a:latin typeface="+mj-lt"/>
                          <a:ea typeface="+mj-ea"/>
                          <a:cs typeface="+mn-cs"/>
                        </a:rPr>
                        <a:t>Generally open-ended contracts</a:t>
                      </a:r>
                      <a:endParaRPr lang="en-MY" sz="1150" kern="1200" dirty="0">
                        <a:solidFill>
                          <a:schemeClr val="tx1"/>
                        </a:solidFill>
                        <a:latin typeface="+mj-lt"/>
                        <a:ea typeface="+mj-ea"/>
                        <a:cs typeface="+mn-cs"/>
                      </a:endParaRPr>
                    </a:p>
                  </a:txBody>
                  <a:tcPr marL="57600"/>
                </a:tc>
                <a:extLst>
                  <a:ext uri="{0D108BD9-81ED-4DB2-BD59-A6C34878D82A}">
                    <a16:rowId xmlns:a16="http://schemas.microsoft.com/office/drawing/2014/main" val="1919423717"/>
                  </a:ext>
                </a:extLst>
              </a:tr>
              <a:tr h="362525">
                <a:tc>
                  <a:txBody>
                    <a:bodyPr/>
                    <a:lstStyle/>
                    <a:p>
                      <a:pPr algn="l"/>
                      <a:r>
                        <a:rPr lang="en-US" altLang="zh-CN" sz="1150" kern="1200" dirty="0">
                          <a:solidFill>
                            <a:schemeClr val="tx1"/>
                          </a:solidFill>
                          <a:latin typeface="+mj-lt"/>
                          <a:ea typeface="+mj-ea"/>
                          <a:cs typeface="+mn-cs"/>
                        </a:rPr>
                        <a:t>Probation</a:t>
                      </a:r>
                      <a:endParaRPr lang="en-MY" sz="1150" kern="1200" dirty="0">
                        <a:solidFill>
                          <a:schemeClr val="tx1"/>
                        </a:solidFill>
                        <a:latin typeface="+mj-lt"/>
                        <a:ea typeface="+mj-ea"/>
                        <a:cs typeface="+mn-cs"/>
                      </a:endParaRPr>
                    </a:p>
                  </a:txBody>
                  <a:tcPr marL="57600"/>
                </a:tc>
                <a:tc>
                  <a:txBody>
                    <a:bodyPr/>
                    <a:lstStyle/>
                    <a:p>
                      <a:pPr algn="l"/>
                      <a:r>
                        <a:rPr lang="en-US" altLang="zh-CN" sz="1150" kern="1200" dirty="0">
                          <a:solidFill>
                            <a:schemeClr val="tx1"/>
                          </a:solidFill>
                          <a:latin typeface="+mj-lt"/>
                          <a:ea typeface="+mj-ea"/>
                          <a:cs typeface="+mn-cs"/>
                        </a:rPr>
                        <a:t>No specific provisions, subject to the consensus of employment parties</a:t>
                      </a:r>
                    </a:p>
                  </a:txBody>
                  <a:tcPr marL="57600"/>
                </a:tc>
                <a:extLst>
                  <a:ext uri="{0D108BD9-81ED-4DB2-BD59-A6C34878D82A}">
                    <a16:rowId xmlns:a16="http://schemas.microsoft.com/office/drawing/2014/main" val="1734525684"/>
                  </a:ext>
                </a:extLst>
              </a:tr>
              <a:tr h="274320">
                <a:tc>
                  <a:txBody>
                    <a:bodyPr/>
                    <a:lstStyle/>
                    <a:p>
                      <a:pPr algn="l"/>
                      <a:r>
                        <a:rPr lang="en-US" sz="1150" kern="1200" dirty="0">
                          <a:solidFill>
                            <a:schemeClr val="tx1"/>
                          </a:solidFill>
                          <a:latin typeface="+mj-lt"/>
                          <a:ea typeface="+mj-ea"/>
                          <a:cs typeface="+mn-cs"/>
                        </a:rPr>
                        <a:t>Minimum monthly salary</a:t>
                      </a:r>
                      <a:endParaRPr lang="en-MY" sz="1150" kern="1200" dirty="0">
                        <a:solidFill>
                          <a:schemeClr val="tx1"/>
                        </a:solidFill>
                        <a:latin typeface="+mj-lt"/>
                        <a:ea typeface="+mj-ea"/>
                        <a:cs typeface="+mn-cs"/>
                      </a:endParaRPr>
                    </a:p>
                  </a:txBody>
                  <a:tcPr/>
                </a:tc>
                <a:tc>
                  <a:txBody>
                    <a:bodyPr/>
                    <a:lstStyle/>
                    <a:p>
                      <a:pPr algn="l"/>
                      <a:r>
                        <a:rPr lang="en-US" altLang="zh-CN" sz="1150" kern="1200" dirty="0">
                          <a:solidFill>
                            <a:schemeClr val="tx1"/>
                          </a:solidFill>
                          <a:latin typeface="+mj-lt"/>
                          <a:ea typeface="+mn-ea"/>
                          <a:cs typeface="+mn-cs"/>
                        </a:rPr>
                        <a:t>No specific provisions</a:t>
                      </a:r>
                      <a:endParaRPr lang="en-MY" sz="1150" kern="1200" dirty="0">
                        <a:solidFill>
                          <a:schemeClr val="tx1"/>
                        </a:solidFill>
                        <a:latin typeface="+mj-lt"/>
                        <a:ea typeface="+mj-ea"/>
                        <a:cs typeface="+mn-cs"/>
                      </a:endParaRPr>
                    </a:p>
                  </a:txBody>
                  <a:tcPr/>
                </a:tc>
                <a:extLst>
                  <a:ext uri="{0D108BD9-81ED-4DB2-BD59-A6C34878D82A}">
                    <a16:rowId xmlns:a16="http://schemas.microsoft.com/office/drawing/2014/main" val="1330731908"/>
                  </a:ext>
                </a:extLst>
              </a:tr>
              <a:tr h="1370357">
                <a:tc>
                  <a:txBody>
                    <a:bodyPr/>
                    <a:lstStyle/>
                    <a:p>
                      <a:pPr algn="l"/>
                      <a:r>
                        <a:rPr lang="en-US" altLang="zh-CN" sz="1150" kern="1200" dirty="0">
                          <a:solidFill>
                            <a:schemeClr val="tx1"/>
                          </a:solidFill>
                          <a:latin typeface="+mj-lt"/>
                          <a:ea typeface="+mj-ea"/>
                          <a:cs typeface="+mn-cs"/>
                        </a:rPr>
                        <a:t>Social Security and Central Provident Fund (CPF)</a:t>
                      </a:r>
                      <a:endParaRPr lang="en-MY" sz="1150" kern="1200" dirty="0">
                        <a:solidFill>
                          <a:schemeClr val="tx1"/>
                        </a:solidFill>
                        <a:latin typeface="+mj-lt"/>
                        <a:ea typeface="+mj-ea"/>
                        <a:cs typeface="+mn-cs"/>
                      </a:endParaRPr>
                    </a:p>
                  </a:txBody>
                  <a:tcPr marL="57600"/>
                </a:tc>
                <a:tc>
                  <a:txBody>
                    <a:bodyPr/>
                    <a:lstStyle/>
                    <a:p>
                      <a:pPr algn="l"/>
                      <a:r>
                        <a:rPr lang="en-US" altLang="zh-CN" sz="1150" kern="1200" dirty="0">
                          <a:solidFill>
                            <a:schemeClr val="tx1"/>
                          </a:solidFill>
                          <a:latin typeface="+mj-lt"/>
                          <a:ea typeface="+mj-ea"/>
                          <a:cs typeface="+mn-cs"/>
                        </a:rPr>
                        <a:t>Singapore citizens and Singapore PR holders, not applicable to foreign worker visa holders or other pass holders</a:t>
                      </a:r>
                    </a:p>
                    <a:p>
                      <a:pPr algn="l"/>
                      <a:r>
                        <a:rPr lang="en-US" altLang="zh-CN" sz="1150" kern="1200" dirty="0">
                          <a:solidFill>
                            <a:schemeClr val="tx1"/>
                          </a:solidFill>
                          <a:latin typeface="+mj-lt"/>
                          <a:ea typeface="+mj-ea"/>
                          <a:cs typeface="+mn-cs"/>
                        </a:rPr>
                        <a:t>Central Provident Fund (CPF)</a:t>
                      </a:r>
                    </a:p>
                    <a:p>
                      <a:pPr algn="l"/>
                      <a:r>
                        <a:rPr lang="en-US" altLang="zh-CN" sz="1150" kern="1200" dirty="0">
                          <a:solidFill>
                            <a:schemeClr val="tx1"/>
                          </a:solidFill>
                          <a:latin typeface="+mj-lt"/>
                          <a:ea typeface="+mj-ea"/>
                          <a:cs typeface="+mn-cs"/>
                        </a:rPr>
                        <a:t> ≤ 55 years old: 17% for company; 20% for employee</a:t>
                      </a:r>
                    </a:p>
                    <a:p>
                      <a:pPr algn="l"/>
                      <a:r>
                        <a:rPr lang="zh-CN" altLang="en-US" sz="1150" kern="1200" dirty="0">
                          <a:solidFill>
                            <a:schemeClr val="tx1"/>
                          </a:solidFill>
                          <a:latin typeface="+mj-lt"/>
                          <a:ea typeface="+mj-ea"/>
                          <a:cs typeface="+mn-cs"/>
                        </a:rPr>
                        <a:t>＞</a:t>
                      </a:r>
                      <a:r>
                        <a:rPr lang="en-US" altLang="zh-CN" sz="1150" kern="1200" dirty="0">
                          <a:solidFill>
                            <a:schemeClr val="tx1"/>
                          </a:solidFill>
                          <a:latin typeface="+mj-lt"/>
                          <a:ea typeface="+mj-ea"/>
                          <a:cs typeface="+mn-cs"/>
                        </a:rPr>
                        <a:t>Age &gt; 55, ≤ 60: Company 14%; Employee 14%</a:t>
                      </a:r>
                    </a:p>
                    <a:p>
                      <a:pPr algn="l"/>
                      <a:r>
                        <a:rPr lang="zh-CN" altLang="en-US" sz="1150" kern="1200" dirty="0">
                          <a:solidFill>
                            <a:schemeClr val="tx1"/>
                          </a:solidFill>
                          <a:latin typeface="+mj-lt"/>
                          <a:ea typeface="+mj-ea"/>
                          <a:cs typeface="+mn-cs"/>
                        </a:rPr>
                        <a:t>＞</a:t>
                      </a:r>
                      <a:r>
                        <a:rPr lang="en-US" altLang="zh-CN" sz="1150" kern="1200" dirty="0">
                          <a:solidFill>
                            <a:schemeClr val="tx1"/>
                          </a:solidFill>
                          <a:latin typeface="+mj-lt"/>
                          <a:ea typeface="+mj-ea"/>
                          <a:cs typeface="+mn-cs"/>
                        </a:rPr>
                        <a:t>60, ≤ 65 years old: Company 10%; Employee 8.5%</a:t>
                      </a:r>
                    </a:p>
                    <a:p>
                      <a:pPr algn="l"/>
                      <a:r>
                        <a:rPr lang="zh-CN" altLang="en-US" sz="1150" kern="1200" dirty="0">
                          <a:solidFill>
                            <a:schemeClr val="tx1"/>
                          </a:solidFill>
                          <a:latin typeface="+mj-lt"/>
                          <a:ea typeface="+mj-ea"/>
                          <a:cs typeface="+mn-cs"/>
                        </a:rPr>
                        <a:t>＞</a:t>
                      </a:r>
                      <a:r>
                        <a:rPr lang="en-US" altLang="zh-CN" sz="1150" kern="1200" dirty="0">
                          <a:solidFill>
                            <a:schemeClr val="tx1"/>
                          </a:solidFill>
                          <a:latin typeface="+mj-lt"/>
                          <a:ea typeface="+mj-ea"/>
                          <a:cs typeface="+mn-cs"/>
                        </a:rPr>
                        <a:t>65, ≤ 70 years old: 8% of the company; 6% of the employees</a:t>
                      </a:r>
                    </a:p>
                    <a:p>
                      <a:pPr algn="l"/>
                      <a:r>
                        <a:rPr lang="en-US" altLang="zh-CN" sz="1150" kern="1200" dirty="0">
                          <a:solidFill>
                            <a:schemeClr val="tx1"/>
                          </a:solidFill>
                          <a:latin typeface="+mj-lt"/>
                          <a:ea typeface="+mj-ea"/>
                          <a:cs typeface="+mn-cs"/>
                        </a:rPr>
                        <a:t>&gt; 70 years old: company 7.5%; employees 5%</a:t>
                      </a:r>
                    </a:p>
                  </a:txBody>
                  <a:tcPr marL="57600"/>
                </a:tc>
                <a:extLst>
                  <a:ext uri="{0D108BD9-81ED-4DB2-BD59-A6C34878D82A}">
                    <a16:rowId xmlns:a16="http://schemas.microsoft.com/office/drawing/2014/main" val="1609846571"/>
                  </a:ext>
                </a:extLst>
              </a:tr>
              <a:tr h="1209996">
                <a:tc>
                  <a:txBody>
                    <a:bodyPr/>
                    <a:lstStyle/>
                    <a:p>
                      <a:pPr marL="0" algn="l" defTabSz="457200" rtl="0" eaLnBrk="1" latinLnBrk="0" hangingPunct="1"/>
                      <a:r>
                        <a:rPr lang="en-US" altLang="zh-CN" sz="1150" kern="1200" dirty="0">
                          <a:solidFill>
                            <a:schemeClr val="dk1"/>
                          </a:solidFill>
                          <a:latin typeface="+mj-lt"/>
                          <a:ea typeface="+mj-ea"/>
                          <a:cs typeface="+mn-cs"/>
                        </a:rPr>
                        <a:t>Corporate Insurance</a:t>
                      </a:r>
                      <a:endParaRPr lang="en-MY" sz="1150" kern="1200" dirty="0">
                        <a:solidFill>
                          <a:schemeClr val="dk1"/>
                        </a:solidFill>
                        <a:latin typeface="+mj-lt"/>
                        <a:ea typeface="+mj-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150" kern="1200" baseline="0" dirty="0">
                          <a:solidFill>
                            <a:schemeClr val="dk1"/>
                          </a:solidFill>
                          <a:latin typeface="+mj-lt"/>
                          <a:ea typeface="+mj-ea"/>
                          <a:cs typeface="+mn-cs"/>
                        </a:rPr>
                        <a:t>1. Work Injury Insurance (WIC)</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150" kern="1200" baseline="0" dirty="0">
                          <a:solidFill>
                            <a:schemeClr val="dk1"/>
                          </a:solidFill>
                          <a:latin typeface="+mj-lt"/>
                          <a:ea typeface="+mj-ea"/>
                          <a:cs typeface="+mn-cs"/>
                        </a:rPr>
                        <a:t>For all local and foreign employees, the company must pay 1.5% of the employee's monthly income.</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sz="1150" kern="1200" baseline="0" dirty="0">
                        <a:solidFill>
                          <a:schemeClr val="dk1"/>
                        </a:solidFill>
                        <a:latin typeface="+mj-lt"/>
                        <a:ea typeface="+mj-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150" kern="1200" baseline="0" dirty="0">
                          <a:solidFill>
                            <a:schemeClr val="dk1"/>
                          </a:solidFill>
                          <a:latin typeface="+mj-lt"/>
                          <a:ea typeface="+mj-ea"/>
                          <a:cs typeface="+mn-cs"/>
                        </a:rPr>
                        <a:t>2. Skills Development Grant (SDL)</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150" kern="1200" baseline="0" dirty="0">
                          <a:solidFill>
                            <a:schemeClr val="dk1"/>
                          </a:solidFill>
                          <a:latin typeface="+mj-lt"/>
                          <a:ea typeface="+mj-ea"/>
                          <a:cs typeface="+mn-cs"/>
                        </a:rPr>
                        <a:t>For employee skill enhancement, full time, part time and foreign employees, the company is required to pay SGD 2 to SGD 11.25 based on the employee's monthly income x 0.25%.</a:t>
                      </a:r>
                    </a:p>
                  </a:txBody>
                  <a:tcPr/>
                </a:tc>
                <a:extLst>
                  <a:ext uri="{0D108BD9-81ED-4DB2-BD59-A6C34878D82A}">
                    <a16:rowId xmlns:a16="http://schemas.microsoft.com/office/drawing/2014/main" val="1285248297"/>
                  </a:ext>
                </a:extLst>
              </a:tr>
              <a:tr h="441190">
                <a:tc>
                  <a:txBody>
                    <a:bodyPr/>
                    <a:lstStyle/>
                    <a:p>
                      <a:pPr marL="0" algn="l" defTabSz="457200" rtl="0" eaLnBrk="1" latinLnBrk="0" hangingPunct="1"/>
                      <a:r>
                        <a:rPr lang="en-US" altLang="zh-CN" sz="1150" kern="1200" dirty="0">
                          <a:solidFill>
                            <a:schemeClr val="dk1"/>
                          </a:solidFill>
                          <a:latin typeface="+mj-lt"/>
                          <a:ea typeface="+mj-ea"/>
                          <a:cs typeface="+mn-cs"/>
                        </a:rPr>
                        <a:t>Other benefits</a:t>
                      </a:r>
                      <a:endParaRPr lang="en-MY" sz="1150" kern="1200" dirty="0">
                        <a:solidFill>
                          <a:schemeClr val="dk1"/>
                        </a:solidFill>
                        <a:latin typeface="+mj-lt"/>
                        <a:ea typeface="+mj-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150" kern="1200" dirty="0">
                          <a:solidFill>
                            <a:schemeClr val="tx1"/>
                          </a:solidFill>
                          <a:latin typeface="+mj-lt"/>
                          <a:ea typeface="+mn-ea"/>
                          <a:cs typeface="+mn-cs"/>
                        </a:rPr>
                        <a:t>Company group commercial insurance: outpatient, hospitalization, dental and accident and death insurance</a:t>
                      </a:r>
                      <a:endParaRPr lang="en-MY" sz="1150" kern="1200" baseline="0" dirty="0">
                        <a:solidFill>
                          <a:schemeClr val="tx1"/>
                        </a:solidFill>
                        <a:latin typeface="+mj-lt"/>
                        <a:ea typeface="+mn-ea"/>
                        <a:cs typeface="+mn-cs"/>
                      </a:endParaRPr>
                    </a:p>
                  </a:txBody>
                  <a:tcPr/>
                </a:tc>
                <a:extLst>
                  <a:ext uri="{0D108BD9-81ED-4DB2-BD59-A6C34878D82A}">
                    <a16:rowId xmlns:a16="http://schemas.microsoft.com/office/drawing/2014/main" val="2788150205"/>
                  </a:ext>
                </a:extLst>
              </a:tr>
              <a:tr h="790239">
                <a:tc>
                  <a:txBody>
                    <a:bodyPr/>
                    <a:lstStyle/>
                    <a:p>
                      <a:pPr marL="0" algn="l" defTabSz="457200" rtl="0" eaLnBrk="1" latinLnBrk="0" hangingPunct="1"/>
                      <a:r>
                        <a:rPr lang="en-US" altLang="zh-CN" sz="1150" kern="1200" dirty="0">
                          <a:solidFill>
                            <a:schemeClr val="tx1"/>
                          </a:solidFill>
                          <a:latin typeface="+mj-lt"/>
                          <a:ea typeface="+mj-ea"/>
                          <a:cs typeface="+mn-cs"/>
                        </a:rPr>
                        <a:t>Annual Employee Personal Tax Return</a:t>
                      </a:r>
                      <a:endParaRPr lang="en-MY" sz="1150" kern="1200" dirty="0">
                        <a:solidFill>
                          <a:schemeClr val="tx1"/>
                        </a:solidFill>
                        <a:latin typeface="+mj-lt"/>
                        <a:ea typeface="+mj-ea"/>
                        <a:cs typeface="+mn-cs"/>
                      </a:endParaRPr>
                    </a:p>
                  </a:txBody>
                  <a:tcPr marL="57600"/>
                </a:tc>
                <a:tc>
                  <a:txBody>
                    <a:bodyPr/>
                    <a:lstStyle/>
                    <a:p>
                      <a:pPr marL="0" algn="l" defTabSz="457200" rtl="0" eaLnBrk="1" latinLnBrk="0" hangingPunct="1"/>
                      <a:r>
                        <a:rPr lang="en-US" altLang="zh-CN" sz="1150" kern="1200" dirty="0">
                          <a:solidFill>
                            <a:schemeClr val="tx1"/>
                          </a:solidFill>
                          <a:latin typeface="+mj-lt"/>
                          <a:ea typeface="+mj-ea"/>
                          <a:cs typeface="+mn-cs"/>
                        </a:rPr>
                        <a:t>The company must complete and submit to the Inland Revenue Authority of Singapore (IRAS) a return of salary-related income for the previous year for each eligible employee, and a return of salary-related income for foreign employees when the foreign work visa holder leaves the company and submit it to IRAS</a:t>
                      </a:r>
                      <a:endParaRPr lang="en-MY" sz="1150" kern="1200" dirty="0">
                        <a:solidFill>
                          <a:schemeClr val="tx1"/>
                        </a:solidFill>
                        <a:latin typeface="+mj-lt"/>
                        <a:ea typeface="+mj-ea"/>
                        <a:cs typeface="+mn-cs"/>
                      </a:endParaRPr>
                    </a:p>
                  </a:txBody>
                  <a:tcPr marL="57600"/>
                </a:tc>
                <a:extLst>
                  <a:ext uri="{0D108BD9-81ED-4DB2-BD59-A6C34878D82A}">
                    <a16:rowId xmlns:a16="http://schemas.microsoft.com/office/drawing/2014/main" val="1336578572"/>
                  </a:ext>
                </a:extLst>
              </a:tr>
            </a:tbl>
          </a:graphicData>
        </a:graphic>
      </p:graphicFrame>
      <p:sp>
        <p:nvSpPr>
          <p:cNvPr id="2" name="TextBox 5">
            <a:extLst>
              <a:ext uri="{FF2B5EF4-FFF2-40B4-BE49-F238E27FC236}">
                <a16:creationId xmlns:a16="http://schemas.microsoft.com/office/drawing/2014/main" id="{D0A25483-2329-842C-43F8-A524DF8B6D11}"/>
              </a:ext>
            </a:extLst>
          </p:cNvPr>
          <p:cNvSpPr txBox="1"/>
          <p:nvPr/>
        </p:nvSpPr>
        <p:spPr>
          <a:xfrm>
            <a:off x="429358" y="370247"/>
            <a:ext cx="8031630" cy="5909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2060"/>
                </a:solidFill>
                <a:effectLst/>
                <a:uLnTx/>
                <a:uFillTx/>
                <a:latin typeface="+mj-lt"/>
                <a:ea typeface="宋体" panose="02010600030101010101" pitchFamily="2" charset="-122"/>
                <a:cs typeface="Lato Heavy" panose="020F0902020204030203" pitchFamily="34" charset="0"/>
                <a:sym typeface="+mn-ea"/>
              </a:rPr>
              <a:t>Labour</a:t>
            </a:r>
            <a:r>
              <a:rPr kumimoji="0" lang="en-US" altLang="zh-CN" sz="3600" b="1" i="0" u="none" strike="noStrike" kern="1200" cap="none" spc="0" normalizeH="0" baseline="0" noProof="0" dirty="0">
                <a:ln>
                  <a:noFill/>
                </a:ln>
                <a:solidFill>
                  <a:srgbClr val="002060"/>
                </a:solidFill>
                <a:effectLst/>
                <a:uLnTx/>
                <a:uFillTx/>
                <a:latin typeface="+mj-lt"/>
                <a:ea typeface="宋体" panose="02010600030101010101" pitchFamily="2" charset="-122"/>
                <a:cs typeface="Lato Heavy" panose="020F0902020204030203" pitchFamily="34" charset="0"/>
                <a:sym typeface="+mn-ea"/>
              </a:rPr>
              <a:t> Laws and Regulations</a:t>
            </a:r>
            <a:endParaRPr kumimoji="0" lang="en-US" altLang="zh-CN" sz="3600" b="1" i="0" u="none" strike="noStrike" kern="1200" cap="none" spc="0" normalizeH="0" baseline="0" noProof="0" dirty="0">
              <a:ln>
                <a:noFill/>
              </a:ln>
              <a:solidFill>
                <a:srgbClr val="002060"/>
              </a:solidFill>
              <a:effectLst/>
              <a:uLnTx/>
              <a:uFillTx/>
              <a:latin typeface="+mj-lt"/>
              <a:ea typeface="造字工房朗宋（非商用）常规体" pitchFamily="2" charset="-122"/>
              <a:cs typeface="Lato Heavy" panose="020F0902020204030203" pitchFamily="34" charset="0"/>
              <a:sym typeface="+mn-ea"/>
            </a:endParaRPr>
          </a:p>
        </p:txBody>
      </p:sp>
    </p:spTree>
    <p:extLst>
      <p:ext uri="{BB962C8B-B14F-4D97-AF65-F5344CB8AC3E}">
        <p14:creationId xmlns:p14="http://schemas.microsoft.com/office/powerpoint/2010/main" val="33040267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8924"/>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8924"/>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8924"/>
</p:tagLst>
</file>

<file path=ppt/theme/theme1.xml><?xml version="1.0" encoding="utf-8"?>
<a:theme xmlns:a="http://schemas.openxmlformats.org/drawingml/2006/main" name="Custom Design">
  <a:themeElements>
    <a:clrScheme name="Custom 1">
      <a:dk1>
        <a:srgbClr val="000000"/>
      </a:dk1>
      <a:lt1>
        <a:srgbClr val="FFFFFF"/>
      </a:lt1>
      <a:dk2>
        <a:srgbClr val="303F90"/>
      </a:dk2>
      <a:lt2>
        <a:srgbClr val="F2F2FA"/>
      </a:lt2>
      <a:accent1>
        <a:srgbClr val="303F90"/>
      </a:accent1>
      <a:accent2>
        <a:srgbClr val="3060AC"/>
      </a:accent2>
      <a:accent3>
        <a:srgbClr val="69D1E3"/>
      </a:accent3>
      <a:accent4>
        <a:srgbClr val="FFC72C"/>
      </a:accent4>
      <a:accent5>
        <a:srgbClr val="D6D9E9"/>
      </a:accent5>
      <a:accent6>
        <a:srgbClr val="EDF2F5"/>
      </a:accent6>
      <a:hlink>
        <a:srgbClr val="303F90"/>
      </a:hlink>
      <a:folHlink>
        <a:srgbClr val="303F9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Custom 1">
      <a:dk1>
        <a:srgbClr val="000000"/>
      </a:dk1>
      <a:lt1>
        <a:srgbClr val="FFFFFF"/>
      </a:lt1>
      <a:dk2>
        <a:srgbClr val="303F90"/>
      </a:dk2>
      <a:lt2>
        <a:srgbClr val="F2F2FA"/>
      </a:lt2>
      <a:accent1>
        <a:srgbClr val="303F90"/>
      </a:accent1>
      <a:accent2>
        <a:srgbClr val="3060AC"/>
      </a:accent2>
      <a:accent3>
        <a:srgbClr val="69D1E3"/>
      </a:accent3>
      <a:accent4>
        <a:srgbClr val="FFC72C"/>
      </a:accent4>
      <a:accent5>
        <a:srgbClr val="D6D9E9"/>
      </a:accent5>
      <a:accent6>
        <a:srgbClr val="EDF2F5"/>
      </a:accent6>
      <a:hlink>
        <a:srgbClr val="303F90"/>
      </a:hlink>
      <a:folHlink>
        <a:srgbClr val="303F9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1882</Words>
  <Application>Microsoft Office PowerPoint</Application>
  <PresentationFormat>Breedbeeld</PresentationFormat>
  <Paragraphs>214</Paragraphs>
  <Slides>12</Slides>
  <Notes>8</Notes>
  <HiddenSlides>0</HiddenSlides>
  <MMClips>0</MMClips>
  <ScaleCrop>false</ScaleCrop>
  <HeadingPairs>
    <vt:vector size="8" baseType="variant">
      <vt:variant>
        <vt:lpstr>Gebruikte lettertypen</vt:lpstr>
      </vt:variant>
      <vt:variant>
        <vt:i4>10</vt:i4>
      </vt:variant>
      <vt:variant>
        <vt:lpstr>Thema</vt:lpstr>
      </vt:variant>
      <vt:variant>
        <vt:i4>4</vt:i4>
      </vt:variant>
      <vt:variant>
        <vt:lpstr>Ingesloten OLE-bronprogramma's</vt:lpstr>
      </vt:variant>
      <vt:variant>
        <vt:i4>1</vt:i4>
      </vt:variant>
      <vt:variant>
        <vt:lpstr>Diatitels</vt:lpstr>
      </vt:variant>
      <vt:variant>
        <vt:i4>12</vt:i4>
      </vt:variant>
    </vt:vector>
  </HeadingPairs>
  <TitlesOfParts>
    <vt:vector size="27" baseType="lpstr">
      <vt:lpstr>等线</vt:lpstr>
      <vt:lpstr>等线 Light</vt:lpstr>
      <vt:lpstr>微软雅黑</vt:lpstr>
      <vt:lpstr>-apple-system</vt:lpstr>
      <vt:lpstr>Arial</vt:lpstr>
      <vt:lpstr>Calibri</vt:lpstr>
      <vt:lpstr>Liberation Sans</vt:lpstr>
      <vt:lpstr>Mark W01 Light</vt:lpstr>
      <vt:lpstr>Tertre Med</vt:lpstr>
      <vt:lpstr>Wingdings</vt:lpstr>
      <vt:lpstr>Custom Design</vt:lpstr>
      <vt:lpstr>1_Office Theme</vt:lpstr>
      <vt:lpstr>1_Custom Design</vt:lpstr>
      <vt:lpstr>Office Theme</vt:lpstr>
      <vt:lpstr>think-cell 幻灯片</vt:lpstr>
      <vt:lpstr>Labour Market in Singapore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 Market in Singapore</dc:title>
  <dc:creator>Catherine HUANG</dc:creator>
  <cp:lastModifiedBy>Lien Vanreusel</cp:lastModifiedBy>
  <cp:revision>8</cp:revision>
  <dcterms:created xsi:type="dcterms:W3CDTF">2023-03-06T07:47:10Z</dcterms:created>
  <dcterms:modified xsi:type="dcterms:W3CDTF">2023-03-09T07:46:22Z</dcterms:modified>
</cp:coreProperties>
</file>