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12" r:id="rId2"/>
    <p:sldMasterId id="2147483724" r:id="rId3"/>
    <p:sldMasterId id="2147483736" r:id="rId4"/>
    <p:sldMasterId id="2147483748" r:id="rId5"/>
  </p:sldMasterIdLst>
  <p:notesMasterIdLst>
    <p:notesMasterId r:id="rId24"/>
  </p:notesMasterIdLst>
  <p:sldIdLst>
    <p:sldId id="404" r:id="rId6"/>
    <p:sldId id="395" r:id="rId7"/>
    <p:sldId id="391" r:id="rId8"/>
    <p:sldId id="414" r:id="rId9"/>
    <p:sldId id="429" r:id="rId10"/>
    <p:sldId id="411" r:id="rId11"/>
    <p:sldId id="409" r:id="rId12"/>
    <p:sldId id="438" r:id="rId13"/>
    <p:sldId id="432" r:id="rId14"/>
    <p:sldId id="433" r:id="rId15"/>
    <p:sldId id="434" r:id="rId16"/>
    <p:sldId id="421" r:id="rId17"/>
    <p:sldId id="422" r:id="rId18"/>
    <p:sldId id="424" r:id="rId19"/>
    <p:sldId id="423" r:id="rId20"/>
    <p:sldId id="435" r:id="rId21"/>
    <p:sldId id="436" r:id="rId22"/>
    <p:sldId id="402" r:id="rId2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2CC4B5"/>
    <a:srgbClr val="5F6766"/>
    <a:srgbClr val="D8DCDD"/>
    <a:srgbClr val="2AB3A6"/>
    <a:srgbClr val="47CEBF"/>
    <a:srgbClr val="006699"/>
    <a:srgbClr val="606262"/>
    <a:srgbClr val="F0F0F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05" autoAdjust="0"/>
    <p:restoredTop sz="94660"/>
  </p:normalViewPr>
  <p:slideViewPr>
    <p:cSldViewPr snapToGrid="0">
      <p:cViewPr varScale="1">
        <p:scale>
          <a:sx n="61" d="100"/>
          <a:sy n="61" d="100"/>
        </p:scale>
        <p:origin x="552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25:28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25:5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25:56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25:57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25:59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25:59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25:59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26:00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26:00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26:01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26:14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25:33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26:15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26:15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26:15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26:17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26:17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26:24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26:24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26:24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  <inkml:trace contextRef="#ctx0" brushRef="#br0" timeOffset="1">1 0 24575,'0'0'-8191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26:25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26:25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25:33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26:26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26:26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26:27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26:27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26:2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  <inkml:trace contextRef="#ctx0" brushRef="#br0" timeOffset="1">1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25:41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25:47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25:47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25:4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25:48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8T16:25:49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fld id="{9BD45CC5-FF71-4803-A647-48F0A92C084B}" type="datetimeFigureOut">
              <a:rPr lang="nl-BE" smtClean="0"/>
              <a:t>9/03/2023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1675" y="4473576"/>
            <a:ext cx="5607050" cy="3660775"/>
          </a:xfrm>
          <a:prstGeom prst="rect">
            <a:avLst/>
          </a:prstGeom>
        </p:spPr>
        <p:txBody>
          <a:bodyPr vert="horz" lIns="91425" tIns="45713" rIns="91425" bIns="45713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fld id="{5A3E003C-D712-4CB6-9AA2-501E5C15069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6409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E003C-D712-4CB6-9AA2-501E5C150698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5807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E003C-D712-4CB6-9AA2-501E5C150698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8879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E003C-D712-4CB6-9AA2-501E5C150698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5940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E003C-D712-4CB6-9AA2-501E5C150698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1567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E003C-D712-4CB6-9AA2-501E5C150698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2987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E003C-D712-4CB6-9AA2-501E5C150698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6053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E003C-D712-4CB6-9AA2-501E5C150698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3555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E003C-D712-4CB6-9AA2-501E5C150698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9130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1B41-022F-418E-90B1-3E0485367C55}" type="datetimeFigureOut">
              <a:rPr lang="nl-BE" smtClean="0"/>
              <a:t>9/03/2023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2612-E3B2-4FD7-9B6B-19FC969E687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84817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1B41-022F-418E-90B1-3E0485367C55}" type="datetimeFigureOut">
              <a:rPr lang="nl-BE" smtClean="0"/>
              <a:t>9/03/2023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2612-E3B2-4FD7-9B6B-19FC969E687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6956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1B41-022F-418E-90B1-3E0485367C55}" type="datetimeFigureOut">
              <a:rPr lang="nl-BE" smtClean="0"/>
              <a:t>9/03/2023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2612-E3B2-4FD7-9B6B-19FC969E687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5745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C51106-0032-2548-A5E7-35155B291A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5E9D0F-F240-7A4B-8014-35387B106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89EDD5-5CD2-C14E-83F0-17BDBC7B0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FD68-CC19-DC4C-8685-926389B10CE9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478C76-F82D-D54B-8F78-EA983FFFA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886AEA-59D1-CD42-BEEF-4D964B32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317A-C8FF-D94A-A05D-1414012861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6726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E6AFD9-99DF-8B41-AE13-F092A71C8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1C2B6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6F9965-5744-4548-9483-B03974995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9EA8D8-6922-834F-9533-8204BCE00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FD68-CC19-DC4C-8685-926389B10CE9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B1BC1B-801A-9B43-B258-FE996474E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1ACF89A-A53C-EC4B-AB27-B22CB8C70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317A-C8FF-D94A-A05D-1414012861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9011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967901-81DA-194E-972D-3495D975E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1226C22-2D47-3748-AD9F-0D2F66A2E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CEF2E0-C3AB-D342-9556-ADCF80E44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FD68-CC19-DC4C-8685-926389B10CE9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A6348F-1835-7A47-AD86-CE49E2C25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0D48A6-BEA8-4C46-A714-01D4D32B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317A-C8FF-D94A-A05D-1414012861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8602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D7553C-A344-9B4E-A3C5-6EEECC15A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BA64CF-4650-7A42-9C64-3D90FD5FF7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294B4B1-464D-D245-8BAD-705842922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E3F73DB-C157-FF44-86C9-55DB9D9A4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FD68-CC19-DC4C-8685-926389B10CE9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AE7B7DE-4BAB-D742-B34B-BD3DAB4A0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AA49D5-6DE9-2B47-90E6-78BAC60FF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317A-C8FF-D94A-A05D-1414012861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5717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BC7C31-6888-F140-9B31-A0E0CC834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94AD5D4-79E7-334C-BF98-AE588E87F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69F9DFA-198C-094F-935D-3058CD4A2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E3F3289-C1D9-DA46-850F-3A777044B9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87430BF-6FD2-264B-BD2B-1BCBDE3611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CFA7972-44C9-AE4E-81FA-404A8CD31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FD68-CC19-DC4C-8685-926389B10CE9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8437594-B923-F847-8972-C80FD3996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970ABB8-3CAA-5F4C-872D-150E89B8F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317A-C8FF-D94A-A05D-1414012861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8886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3FA86C-69FA-7D42-A5F0-8CE7EC03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8DCACB1-42E9-2C46-9501-E7DE40D69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FD68-CC19-DC4C-8685-926389B10CE9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2A3DB63-9A8E-3A4D-B7E5-F2FF62AEB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4CC8E7D-96D2-8246-BE21-5E6FD572E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317A-C8FF-D94A-A05D-1414012861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3685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5D25529-0A72-474C-A5A6-209349CD5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FD68-CC19-DC4C-8685-926389B10CE9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FDDD113-F619-EE49-B644-4417F1C0F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6A06DA7-8C4D-6A41-889B-37C20A605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317A-C8FF-D94A-A05D-1414012861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173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A5BC00-DD34-2445-A850-67E7185D7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5ABDE7-C3DF-6B49-8D1C-4B829B71F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D5958B1-DE0F-AF4E-8907-DAFECE1C6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4EDB786-12F7-414E-88F9-8518B37B7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FD68-CC19-DC4C-8685-926389B10CE9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3DFFF01-E015-9E45-BBDA-E847FE087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E58C447-333F-374D-BC2A-5CCAB3A64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317A-C8FF-D94A-A05D-1414012861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6659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1B41-022F-418E-90B1-3E0485367C55}" type="datetimeFigureOut">
              <a:rPr lang="nl-BE" smtClean="0"/>
              <a:t>9/03/2023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2612-E3B2-4FD7-9B6B-19FC969E687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4263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D13AD-0461-344C-A765-B26C3F917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E915CBE-9C5A-904C-8EA6-4E30342866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E24582-60CF-364F-9696-8EC024B98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6F08A7C-0B15-424A-85F5-3505BA88A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FD68-CC19-DC4C-8685-926389B10CE9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34A8476-5610-994C-8917-3696FB373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F255A65-8C67-6F4B-BDBC-A02C0AC3C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317A-C8FF-D94A-A05D-1414012861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3931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2AA0BD-3A4A-0C4F-9C52-5CA975F18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C9EA23B-E371-E74C-B9BD-7019F7220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61F402-92FE-2B4E-BA34-AD6A141F3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FD68-CC19-DC4C-8685-926389B10CE9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F67E59-00B1-814B-BF09-8D70E47EC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5D9C10-51DC-B343-97F1-273D8100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317A-C8FF-D94A-A05D-1414012861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7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2F2EBCC-AB43-334C-8777-4CA8C3E6EE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4A7D70B-700E-4443-8B08-A6DC7352A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D9BC02-FDE0-5447-AB94-38C9B516F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FD68-CC19-DC4C-8685-926389B10CE9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F3BF01-A6DC-6F4F-B5DD-5939700D7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D988E5-07B6-E243-A650-EF5528C7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317A-C8FF-D94A-A05D-1414012861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579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58A578-6F01-504F-99AE-99B637DCA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49E1C32-7341-0845-904A-4F98FD8EB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94BA77-4646-8940-9BCB-2FE1BD4F9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6D1F-6BAB-2943-9323-D514BFA58188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2837F36-5FE8-1347-A618-976755872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C29ACDF-A26B-C940-BCB7-F2FDD562B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392B-1126-0A4B-83DD-99100A0432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9770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B09C0B-0F02-434A-9DFC-0D4539BB9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4EF21F-147C-9640-9443-CA9D476C8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7430CD-6EA7-DA4B-8A61-C1D2DEFC0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6D1F-6BAB-2943-9323-D514BFA58188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84B474-F7E0-DD41-A7D9-6B3B38CD7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B2FAE1-3D34-2C4E-B522-906CF41B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392B-1126-0A4B-83DD-99100A0432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2549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2DB77D-D632-774A-8540-639E81D7B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03BC4B2-3AC2-A446-A479-5E89CAC66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3526D0-C3FF-434A-B03F-910B3A233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6D1F-6BAB-2943-9323-D514BFA58188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976A98-53AE-3840-8C69-B54D10C79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FE3C62B-0073-5E40-96B2-89C867394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392B-1126-0A4B-83DD-99100A0432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9634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8EE6EF-89B9-1945-940C-9CC408BC3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28E1E6-99FD-E146-99B8-45A12FFC8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8BE48BD-2BEB-3642-9221-5D18AD1F5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CDB16DC-A1D4-FD42-8A1A-69D7A2D4D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6D1F-6BAB-2943-9323-D514BFA58188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64E417A-A73C-3D43-B843-05FE808F1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BA16DC3-BB51-D447-B061-B698FDAFB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392B-1126-0A4B-83DD-99100A0432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26011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2CCCDB-54E8-0B4A-A110-CBD62917A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4EE7A78-4F43-0A49-862E-34CE1C547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6B6670D-0F67-9640-A982-ED231A0EF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372EEA8-55F0-5846-AE80-E01E4DD603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4E97D35-4605-994E-8F95-388228567F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8387F-3D79-A943-8656-C6048947D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6D1F-6BAB-2943-9323-D514BFA58188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C85E860-5EED-C845-9CFA-2D4434F1C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7EDB36F-488C-E443-8E79-2973EA7EE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392B-1126-0A4B-83DD-99100A0432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0239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FD16EC-B207-3247-A64C-95B2D5329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35EF037-9F3E-DB43-A5E3-3B64BCF86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6D1F-6BAB-2943-9323-D514BFA58188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0664FD2-03D1-0E4C-BA2D-568C1FC1E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5979D11-8494-E24A-89C0-4FEEEBF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392B-1126-0A4B-83DD-99100A0432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41328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311266D-D622-0F4A-B90C-641F9C44D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6D1F-6BAB-2943-9323-D514BFA58188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B4C2D45-2C3C-3640-A34C-C4305CCB7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1F709FA-ADD8-864C-8F47-95F4F9014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392B-1126-0A4B-83DD-99100A0432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6614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1B41-022F-418E-90B1-3E0485367C55}" type="datetimeFigureOut">
              <a:rPr lang="nl-BE" smtClean="0"/>
              <a:t>9/03/2023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2612-E3B2-4FD7-9B6B-19FC969E687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7227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4EA522-B511-6B41-A70B-F764EFE6C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9CE84E-D5DF-0E4D-9694-7D1FC1CC8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4E8B2A5-1113-F145-A85B-9F4A1EAA7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51A6AC1-B3BC-7B4B-8127-C243C9447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6D1F-6BAB-2943-9323-D514BFA58188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CF55D01-A9A6-384B-ACBD-71338E61D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25FA208-66C9-1A42-B8AC-6A1B1A260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392B-1126-0A4B-83DD-99100A0432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63609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664D81-5783-244F-8B59-A74377FA6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620D28A-400F-C74C-AF6E-3B84E9DF21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7E10898-3092-774D-93E5-CEA812780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D0447E3-9AE7-0E40-AC27-9473D0685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6D1F-6BAB-2943-9323-D514BFA58188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5452251-306C-6C46-8968-8FA3051CD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AA82B45-782B-FF46-BEFD-35750E678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392B-1126-0A4B-83DD-99100A0432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8029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BF07EB-F981-E443-AD0B-AA4AC48B8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C86A537-A23F-0A4E-8DB9-02199AF002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49545E-1BA8-2144-9C13-A6DF92AE3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6D1F-6BAB-2943-9323-D514BFA58188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C6899F-BC5E-8E45-BD9E-741EDE070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D84C8FA-0359-0A4C-A2C3-095FA47F9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392B-1126-0A4B-83DD-99100A0432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42855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8F248BC-1775-CD4F-8818-6CCB421AC0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636D650-D749-CD4B-960B-4AD1F0F66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BC4626-9CE5-8F4F-BCB4-C8BEF79B3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6D1F-6BAB-2943-9323-D514BFA58188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BBAD7B-D27A-5240-9900-E907E1B8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E8566C-746C-C642-B117-B34F66A69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392B-1126-0A4B-83DD-99100A0432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06798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9CE1DF-2359-F846-B35D-D33D8265B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0FE1D06-FBB2-C54C-AA0E-1F2596584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948443-9245-B64E-8C88-0657550D9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B944-953A-DD40-AF09-6164FD12A032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8FF621-45B4-064C-9414-2C0992EF9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DB86E4-39FD-0649-8029-97158202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3954-FD80-A44A-ABA3-AFA46183EB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65795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6506CD-5EF7-584E-BCD5-22773E3FB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910879-9577-4E42-86DE-8CE28FC1F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CD3AB3-BEE8-9347-9A0E-2DF44DA65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B944-953A-DD40-AF09-6164FD12A032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0A03BE-817D-6741-BB9F-5E056C76C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A13CBE-B7C6-F143-A672-1FB4DD0FA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3954-FD80-A44A-ABA3-AFA46183EB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11941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D81821-6AB2-0E4C-8AAD-7B5554D0F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CE7A0B-67B9-714C-8E70-3A5B2E071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04BD30-6CD6-2B4F-98B8-736D9138E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B944-953A-DD40-AF09-6164FD12A032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6D9A62-BB2B-C348-A65A-A83CD7F9E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ACAC8F-6D04-AE4D-8280-489DBA510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3954-FD80-A44A-ABA3-AFA46183EB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95353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F0F4EE-358B-AE44-9669-211330F13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C1799C-2674-994E-A7C7-370BF67C7D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3DBAB19-3938-2A47-9F01-640A71EE2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D40ECCF-2E92-AC48-8E43-BE066010D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B944-953A-DD40-AF09-6164FD12A032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39A47CA-F927-9341-B53C-4C56C49FA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E942DB-3087-C546-B252-E16A838CB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3954-FD80-A44A-ABA3-AFA46183EB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26024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97FB4E-1CD5-824D-8D19-76F585FBB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E396731-7E07-8040-96EB-52012F65C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865B827-DDC2-BD4E-836A-A197D5BDC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2DD94CC-94A0-7544-83BE-CF48E53FBF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A538093-95A8-6B42-82C6-A6E2D6C01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63C5F86-3C74-9B41-9627-E7A99CEDE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B944-953A-DD40-AF09-6164FD12A032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FA5F43A-1F03-0641-8DEB-25BD8F427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017638B-CB01-4245-8DF1-870C6BC6A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3954-FD80-A44A-ABA3-AFA46183EB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20264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8350E2-CB81-E845-B5F8-6F3D6101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994F6FF-1A9B-2649-9116-7C15EC131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B944-953A-DD40-AF09-6164FD12A032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609940C-FEEF-1148-8535-A3EE893FB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2455B3F-4BAF-E74E-A13C-84A59DB44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3954-FD80-A44A-ABA3-AFA46183EB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897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1B41-022F-418E-90B1-3E0485367C55}" type="datetimeFigureOut">
              <a:rPr lang="nl-BE" smtClean="0"/>
              <a:t>9/03/2023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2612-E3B2-4FD7-9B6B-19FC969E687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68231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A498E48-9E0D-BE4A-A9ED-1D9D8AB7E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B944-953A-DD40-AF09-6164FD12A032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7DCD529-FE38-DF41-AEBF-6B72AC253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064D579-C49C-8E4A-A5E0-797104055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3954-FD80-A44A-ABA3-AFA46183EB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96614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C80976-0956-1D43-82CA-BA9453E56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674E4F-610F-A445-BFB6-85105CA03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3A6267E-10AC-6D45-9618-DCE2D0EB9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A5A402A-F4DB-3A47-B00F-DBFC478F4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B944-953A-DD40-AF09-6164FD12A032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AB79FD8-0F65-A341-98FF-27AB6ABFA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1CF83F7-B936-E64C-BF15-A722B1597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3954-FD80-A44A-ABA3-AFA46183EB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61033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F350C8-C6D7-6842-A902-3D96889DF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8BA6580-B1CE-094A-9CAF-C7BEF6E20D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8A88F03-72DF-1C45-943B-F7B0AAE67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A874A39-3FE3-8542-9C15-6A70D80B7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B944-953A-DD40-AF09-6164FD12A032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570D257-6E4F-5C4B-9ED2-0C7761BD0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E6D1AFE-4883-E04D-A379-46B338909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3954-FD80-A44A-ABA3-AFA46183EB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584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A7507E-90A4-BE45-A33E-A07BDEB00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1C7E57E-249B-0046-8AB2-B7CE4CA32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0D2F50-D3DE-414F-B0A3-EC9BAFDF1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B944-953A-DD40-AF09-6164FD12A032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1841D5-A39F-2649-82A8-8476ED66C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B087922-4387-3B43-ADD0-6B4C6035F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3954-FD80-A44A-ABA3-AFA46183EB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88005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4B7B78F-A5F5-C443-8BF6-32FFF00651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AAC4115-E14E-D74A-831E-88DAAC073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B7671E-16F3-3C41-838C-46A2F051C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B944-953A-DD40-AF09-6164FD12A032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BD2619-6180-9C4E-97E3-86275E76A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7A9609-BF3A-9E4E-9233-455989513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3954-FD80-A44A-ABA3-AFA46183EB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17970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6F6EC8-0FC5-6E40-AF6D-37456B6D3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0218C01-897D-A446-BC8C-4A74D1EE2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A363BF-77DF-F04D-A37C-D83659109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079F-5DF9-4D4C-8A06-D7CED37BD826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CAF0C6-AC65-A446-AB57-2F1F78E43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EDD0AB-4039-9D48-BE5D-51524C856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8EE1-73B4-354B-A197-E03C5674EE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1822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7EC4AF-4205-3342-95A1-F25B20038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486EE9-757F-7542-B77A-706986C88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F9AF65-4D20-D347-B7B0-5945AE8E5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079F-5DF9-4D4C-8A06-D7CED37BD826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7640D35-0CB1-6D41-90D4-84A719ED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DAC324-AA24-1047-83B3-F97E30151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8EE1-73B4-354B-A197-E03C5674EE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01086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CDCF5B-926E-A84C-8A43-5FCF158A5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552EB5-CCC9-C440-846B-4B6EB500E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66A976-FC4E-2440-8858-8519A5836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079F-5DF9-4D4C-8A06-D7CED37BD826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17AAB2-C834-0440-9A2D-87A0FFA8D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1065064-7D41-1E4C-B63F-B0662BEFD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8EE1-73B4-354B-A197-E03C5674EE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26720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86FE2E-8AB5-7A41-B748-F6B996528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79F7B3-8D82-CE46-BE09-30CD1D9F69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90AB604-3C6A-614F-A71F-544331077B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59D19BD-25EC-D24E-AF6D-5B105634A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079F-5DF9-4D4C-8A06-D7CED37BD826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143044D-48E9-7140-9AE3-0854698B6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FECB215-F222-A043-9E13-BAC9B382D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8EE1-73B4-354B-A197-E03C5674EE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13773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8F74CC-A6B7-4746-8ADF-266382B12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649C3C5-2AFE-6746-819D-97D64346A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AB77A0C-50BB-5C4B-A645-F3B86AB3C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C6957C2-DC7D-2E4B-A14B-863B549852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4FAE850-2A52-344B-9573-B9B8D05749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4986402-CFA6-DE40-A5A3-2D5146D6F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079F-5DF9-4D4C-8A06-D7CED37BD826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DFF8C08-27A0-C841-9D96-87338BF3A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529DA7F-EFA0-B542-B718-859A40382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8EE1-73B4-354B-A197-E03C5674EE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713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1B41-022F-418E-90B1-3E0485367C55}" type="datetimeFigureOut">
              <a:rPr lang="nl-BE" smtClean="0"/>
              <a:t>9/03/2023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2612-E3B2-4FD7-9B6B-19FC969E687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62930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0B19AF-BEC2-2D46-AA37-67DC34246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986D28C-F7D2-E54F-B842-94283CC6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079F-5DF9-4D4C-8A06-D7CED37BD826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40C94B9-46DA-1546-A3BF-9C8882249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02DAF97-5D3E-5946-8B8D-DD283AF49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8EE1-73B4-354B-A197-E03C5674EE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09451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CDE5F09-90D4-A846-8ACB-F08AC1865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079F-5DF9-4D4C-8A06-D7CED37BD826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BF123B9-28E9-5842-87D2-39925BCCE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0AFEA25-0EBF-C843-AB30-1BEA58124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8EE1-73B4-354B-A197-E03C5674EE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42594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24A68E-AD1F-BF43-9AD5-501D598C8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51DF6C-5F90-9E47-8F7A-5D4D2447E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075286-9749-8D4F-9EE7-87B48954E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C29C8A2-E1E8-8141-8B11-55FC55AE5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079F-5DF9-4D4C-8A06-D7CED37BD826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9F4C300-CFAB-DE46-A9B4-C3CBBA24C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3400126-D4A7-1E4D-939E-67096911F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8EE1-73B4-354B-A197-E03C5674EE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35710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6DEC82-3518-0144-B581-494465E74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8020595-0FC6-B14E-93B6-478DF6F151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4C284A1-D34A-AB44-8932-0B28520E1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EAE4394-70B7-A04C-AA4D-0D4B5408A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079F-5DF9-4D4C-8A06-D7CED37BD826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7066BEE-C0EE-1742-AAD7-453638D86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E9991B3-7EF4-E349-8F03-894AC409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8EE1-73B4-354B-A197-E03C5674EE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65616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18D79D-4502-8C4D-978F-4A5C801AE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36DC6BF-401D-BA43-86E0-04F0939AF0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B05E154-C082-9A48-895F-FF672EAA3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079F-5DF9-4D4C-8A06-D7CED37BD826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C40D4E-2DFA-D148-A26B-6B46EABC1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C6F351-6E5C-4846-A3CE-B20682558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8EE1-73B4-354B-A197-E03C5674EE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75596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15AD8D4-35B4-5B42-8D21-20C5DD0301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D142AD5-254D-954D-B533-24E6BA417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7C2EA4-9327-2546-8F13-9412B728C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079F-5DF9-4D4C-8A06-D7CED37BD826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87D7FCA-8FF4-5D42-BAE3-F0642B5B3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F6103E-6D85-034D-B53D-9A02D5F2D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E8EE1-73B4-354B-A197-E03C5674EE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6125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1B41-022F-418E-90B1-3E0485367C55}" type="datetimeFigureOut">
              <a:rPr lang="nl-BE" smtClean="0"/>
              <a:t>9/03/2023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2612-E3B2-4FD7-9B6B-19FC969E687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806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1B41-022F-418E-90B1-3E0485367C55}" type="datetimeFigureOut">
              <a:rPr lang="nl-BE" smtClean="0"/>
              <a:t>9/03/2023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2612-E3B2-4FD7-9B6B-19FC969E687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1051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1B41-022F-418E-90B1-3E0485367C55}" type="datetimeFigureOut">
              <a:rPr lang="nl-BE" smtClean="0"/>
              <a:t>9/03/2023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2612-E3B2-4FD7-9B6B-19FC969E687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3306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1B41-022F-418E-90B1-3E0485367C55}" type="datetimeFigureOut">
              <a:rPr lang="nl-BE" smtClean="0"/>
              <a:t>9/03/2023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D2612-E3B2-4FD7-9B6B-19FC969E687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9815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61B41-022F-418E-90B1-3E0485367C55}" type="datetimeFigureOut">
              <a:rPr lang="nl-BE" smtClean="0"/>
              <a:t>9/03/2023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D2612-E3B2-4FD7-9B6B-19FC969E687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468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609A90F-D3C2-2942-88A6-74A0C0DB0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363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FD519BE-E2BA-E442-A852-C6A2907E2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2363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C2F480-4E98-D140-9B43-7ADE4D07F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CFD68-CC19-DC4C-8685-926389B10CE9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D06A4A-505B-D84F-95EF-91075562D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6024F19-EB71-0045-8816-A9A18472B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7317A-C8FF-D94A-A05D-1414012861E4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81D24D6-BE49-3C47-9B24-B40AED985AB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biLevel thresh="25000"/>
            <a:alphaModFix amt="50000"/>
          </a:blip>
          <a:stretch>
            <a:fillRect/>
          </a:stretch>
        </p:blipFill>
        <p:spPr>
          <a:xfrm>
            <a:off x="8980029" y="5750411"/>
            <a:ext cx="1034595" cy="97836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5D4C9D0-98AE-3742-AFFE-DF89735F710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334001" y="1790501"/>
            <a:ext cx="6857999" cy="5048915"/>
          </a:xfrm>
          <a:prstGeom prst="triangle">
            <a:avLst/>
          </a:prstGeom>
        </p:spPr>
      </p:pic>
      <p:sp>
        <p:nvSpPr>
          <p:cNvPr id="14" name="Rechthoekige driehoek 13">
            <a:extLst>
              <a:ext uri="{FF2B5EF4-FFF2-40B4-BE49-F238E27FC236}">
                <a16:creationId xmlns:a16="http://schemas.microsoft.com/office/drawing/2014/main" id="{B436360D-3D3A-8C4E-8599-FA7960A700EF}"/>
              </a:ext>
            </a:extLst>
          </p:cNvPr>
          <p:cNvSpPr/>
          <p:nvPr userDrawn="1"/>
        </p:nvSpPr>
        <p:spPr>
          <a:xfrm rot="10800000">
            <a:off x="6858000" y="18585"/>
            <a:ext cx="5334000" cy="6855953"/>
          </a:xfrm>
          <a:prstGeom prst="rtTriangle">
            <a:avLst/>
          </a:prstGeom>
          <a:solidFill>
            <a:srgbClr val="61C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AFA2617C-8556-C24F-A367-EE91882A8F6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biLevel thresh="25000"/>
          </a:blip>
          <a:stretch>
            <a:fillRect/>
          </a:stretch>
        </p:blipFill>
        <p:spPr>
          <a:xfrm>
            <a:off x="10795731" y="5472112"/>
            <a:ext cx="112811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2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61C2B6"/>
          </a:solidFill>
          <a:latin typeface="Beba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E4C0B87-24C1-364F-8947-FEDA8857B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E529643-B474-834D-B798-382006908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B0EDE14-92FC-1245-A429-3F7ABA672C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B6D1F-6BAB-2943-9323-D514BFA58188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5D7A2D-7F6D-5249-B9E5-10185E4FA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BC5367-5DC1-8B41-A38B-D616601AB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D392B-1126-0A4B-83DD-99100A043284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6B2568C-E5A0-424B-BE44-E219FADA58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35169"/>
            <a:ext cx="5515988" cy="6858000"/>
          </a:xfrm>
          <a:prstGeom prst="rtTriangle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8B6398B-2E52-F84B-B10F-24600294E0A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68054" y="5472112"/>
            <a:ext cx="112811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8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61C2B6"/>
          </a:solidFill>
          <a:latin typeface="Beba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91CCD761-BEA9-0E4C-A4FA-D7C8763165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flipH="1">
            <a:off x="6703493" y="0"/>
            <a:ext cx="5488507" cy="6858000"/>
          </a:xfrm>
          <a:prstGeom prst="rtTriangle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A248E11-1340-FE47-9AFE-859D40E3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7A45A4-6496-844A-8443-73372D95C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CE89EA-9D7F-5848-AC47-3EC6B3DAC3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6B944-953A-DD40-AF09-6164FD12A032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CFFE94-AB0A-B34C-BBC8-C68DD11C27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8C41B89-26A3-7746-A621-E41BE6D50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E3954-FD80-A44A-ABA3-AFA46183EB5D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7B3B719-4A96-2E47-9613-3F1C781D0F7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95731" y="5472112"/>
            <a:ext cx="112811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2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61C2B6"/>
          </a:solidFill>
          <a:latin typeface="Beba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C9A6FE1-B28D-B84F-A967-668EDCB0F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9C2B7E-CA14-E64B-8F70-6748DE308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693383-3E2F-8B4E-A466-34C4D110BE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C079F-5DF9-4D4C-8A06-D7CED37BD826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E9043A-1130-CF40-BD5D-2172080F1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66A6FB-C777-364E-85EC-49F94D5CC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E8EE1-73B4-354B-A197-E03C5674EEE8}" type="slidenum">
              <a:rPr lang="nl-NL" smtClean="0"/>
              <a:t>‹nr.›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C0F9DC7-474B-A347-B585-72A8A5959E2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610" y="1"/>
            <a:ext cx="5482800" cy="6856141"/>
          </a:xfrm>
          <a:prstGeom prst="rtTriangle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2BB1B79-265E-D84B-BD9A-948FCA3CDEF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68054" y="5472112"/>
            <a:ext cx="112811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4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61C2B6"/>
          </a:solidFill>
          <a:latin typeface="Beba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4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hyperlink" Target="https://stalburg.net/Sewer_monitor_code" TargetMode="Externa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.xml"/><Relationship Id="rId18" Type="http://schemas.openxmlformats.org/officeDocument/2006/relationships/customXml" Target="../ink/ink9.xml"/><Relationship Id="rId26" Type="http://schemas.openxmlformats.org/officeDocument/2006/relationships/customXml" Target="../ink/ink17.xml"/><Relationship Id="rId39" Type="http://schemas.openxmlformats.org/officeDocument/2006/relationships/customXml" Target="../ink/ink30.xml"/><Relationship Id="rId21" Type="http://schemas.openxmlformats.org/officeDocument/2006/relationships/customXml" Target="../ink/ink12.xml"/><Relationship Id="rId34" Type="http://schemas.openxmlformats.org/officeDocument/2006/relationships/customXml" Target="../ink/ink25.xml"/><Relationship Id="rId42" Type="http://schemas.openxmlformats.org/officeDocument/2006/relationships/customXml" Target="../ink/ink33.xml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7.xml"/><Relationship Id="rId20" Type="http://schemas.openxmlformats.org/officeDocument/2006/relationships/customXml" Target="../ink/ink11.xml"/><Relationship Id="rId29" Type="http://schemas.openxmlformats.org/officeDocument/2006/relationships/customXml" Target="../ink/ink20.xml"/><Relationship Id="rId41" Type="http://schemas.openxmlformats.org/officeDocument/2006/relationships/customXml" Target="../ink/ink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customXml" Target="../ink/ink2.xml"/><Relationship Id="rId24" Type="http://schemas.openxmlformats.org/officeDocument/2006/relationships/customXml" Target="../ink/ink15.xml"/><Relationship Id="rId32" Type="http://schemas.openxmlformats.org/officeDocument/2006/relationships/customXml" Target="../ink/ink23.xml"/><Relationship Id="rId37" Type="http://schemas.openxmlformats.org/officeDocument/2006/relationships/customXml" Target="../ink/ink28.xml"/><Relationship Id="rId40" Type="http://schemas.openxmlformats.org/officeDocument/2006/relationships/customXml" Target="../ink/ink31.xml"/><Relationship Id="rId5" Type="http://schemas.microsoft.com/office/2007/relationships/hdphoto" Target="../media/hdphoto1.wdp"/><Relationship Id="rId15" Type="http://schemas.openxmlformats.org/officeDocument/2006/relationships/customXml" Target="../ink/ink6.xml"/><Relationship Id="rId23" Type="http://schemas.openxmlformats.org/officeDocument/2006/relationships/customXml" Target="../ink/ink14.xml"/><Relationship Id="rId28" Type="http://schemas.openxmlformats.org/officeDocument/2006/relationships/customXml" Target="../ink/ink19.xml"/><Relationship Id="rId36" Type="http://schemas.openxmlformats.org/officeDocument/2006/relationships/customXml" Target="../ink/ink27.xml"/><Relationship Id="rId10" Type="http://schemas.openxmlformats.org/officeDocument/2006/relationships/image" Target="../media/image22.png"/><Relationship Id="rId19" Type="http://schemas.openxmlformats.org/officeDocument/2006/relationships/customXml" Target="../ink/ink10.xml"/><Relationship Id="rId31" Type="http://schemas.openxmlformats.org/officeDocument/2006/relationships/customXml" Target="../ink/ink22.xml"/><Relationship Id="rId4" Type="http://schemas.openxmlformats.org/officeDocument/2006/relationships/image" Target="../media/image19.png"/><Relationship Id="rId9" Type="http://schemas.openxmlformats.org/officeDocument/2006/relationships/customXml" Target="../ink/ink1.xml"/><Relationship Id="rId14" Type="http://schemas.openxmlformats.org/officeDocument/2006/relationships/customXml" Target="../ink/ink5.xml"/><Relationship Id="rId22" Type="http://schemas.openxmlformats.org/officeDocument/2006/relationships/customXml" Target="../ink/ink13.xml"/><Relationship Id="rId27" Type="http://schemas.openxmlformats.org/officeDocument/2006/relationships/customXml" Target="../ink/ink18.xml"/><Relationship Id="rId30" Type="http://schemas.openxmlformats.org/officeDocument/2006/relationships/customXml" Target="../ink/ink21.xml"/><Relationship Id="rId35" Type="http://schemas.openxmlformats.org/officeDocument/2006/relationships/customXml" Target="../ink/ink26.xml"/><Relationship Id="rId43" Type="http://schemas.openxmlformats.org/officeDocument/2006/relationships/customXml" Target="../ink/ink34.xml"/><Relationship Id="rId8" Type="http://schemas.openxmlformats.org/officeDocument/2006/relationships/image" Target="../media/image1.png"/><Relationship Id="rId3" Type="http://schemas.openxmlformats.org/officeDocument/2006/relationships/image" Target="../media/image18.png"/><Relationship Id="rId12" Type="http://schemas.openxmlformats.org/officeDocument/2006/relationships/customXml" Target="../ink/ink3.xml"/><Relationship Id="rId17" Type="http://schemas.openxmlformats.org/officeDocument/2006/relationships/customXml" Target="../ink/ink8.xml"/><Relationship Id="rId25" Type="http://schemas.openxmlformats.org/officeDocument/2006/relationships/customXml" Target="../ink/ink16.xml"/><Relationship Id="rId33" Type="http://schemas.openxmlformats.org/officeDocument/2006/relationships/customXml" Target="../ink/ink24.xml"/><Relationship Id="rId38" Type="http://schemas.openxmlformats.org/officeDocument/2006/relationships/customXml" Target="../ink/ink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PSD tropical green leaves background">
            <a:extLst>
              <a:ext uri="{FF2B5EF4-FFF2-40B4-BE49-F238E27FC236}">
                <a16:creationId xmlns:a16="http://schemas.microsoft.com/office/drawing/2014/main" id="{8E03CE3C-C634-AC6A-CBBE-E2A673F65A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" r="9402" b="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Tijdelijke aanduiding voor inhoud 2">
            <a:extLst>
              <a:ext uri="{FF2B5EF4-FFF2-40B4-BE49-F238E27FC236}">
                <a16:creationId xmlns:a16="http://schemas.microsoft.com/office/drawing/2014/main" id="{5B336244-8CB2-DEBF-61DA-C67E4CFCC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101" y="2752118"/>
            <a:ext cx="7983432" cy="2191538"/>
          </a:xfrm>
        </p:spPr>
        <p:txBody>
          <a:bodyPr anchor="t">
            <a:normAutofit fontScale="92500"/>
          </a:bodyPr>
          <a:lstStyle/>
          <a:p>
            <a:pPr marL="0" indent="0" algn="ctr">
              <a:buNone/>
            </a:pPr>
            <a:r>
              <a:rPr lang="nl-NL" sz="6000" b="1" i="0" cap="small" dirty="0">
                <a:solidFill>
                  <a:srgbClr val="FFFFFF"/>
                </a:solidFill>
                <a:effectLst/>
                <a:latin typeface="Alegreya Sans SC"/>
              </a:rPr>
              <a:t>Alle subsidiemogelijkheden op een rij</a:t>
            </a:r>
            <a:endParaRPr lang="nl-BE" sz="6000" cap="small" dirty="0">
              <a:solidFill>
                <a:srgbClr val="FFFFFF"/>
              </a:solidFill>
              <a:latin typeface="Alegreya Sans SC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29FDE13-D3CE-2853-587C-D6708EAFEA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6" r="3386" b="3"/>
          <a:stretch/>
        </p:blipFill>
        <p:spPr>
          <a:xfrm>
            <a:off x="8524074" y="2637149"/>
            <a:ext cx="3667926" cy="4220851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BB1EBF63-9537-FF7F-D91F-0911D51CDD22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1439832" y="174337"/>
            <a:ext cx="535820" cy="5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15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 advTm="1118">
        <p14:reveal/>
      </p:transition>
    </mc:Choice>
    <mc:Fallback xmlns="">
      <p:transition spd="slow" advTm="1118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62DF0B-9844-C4F1-FD02-8CC16DDEF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CDCA71-622B-604A-EB01-128FA1A9E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CC992F75-DFD0-1CA8-ECE0-38633A8D63E9}"/>
              </a:ext>
            </a:extLst>
          </p:cNvPr>
          <p:cNvSpPr/>
          <p:nvPr/>
        </p:nvSpPr>
        <p:spPr>
          <a:xfrm>
            <a:off x="474446" y="365125"/>
            <a:ext cx="11399226" cy="6225498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600" b="1" dirty="0">
                <a:solidFill>
                  <a:schemeClr val="tx1"/>
                </a:solidFill>
                <a:latin typeface="Alegreya Sans SC"/>
              </a:rPr>
              <a:t>Aanpak bij kmo-groeisubsidie</a:t>
            </a:r>
            <a:br>
              <a:rPr lang="nl-BE" sz="3600" b="1" dirty="0">
                <a:solidFill>
                  <a:schemeClr val="tx1"/>
                </a:solidFill>
                <a:latin typeface="Alegreya Sans SC"/>
              </a:rPr>
            </a:br>
            <a:endParaRPr lang="nl-BE" sz="3200" b="1" i="1" dirty="0">
              <a:solidFill>
                <a:srgbClr val="5F6766"/>
              </a:solidFill>
              <a:effectLst/>
              <a:latin typeface="Oxygen" panose="02000503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400" b="1" dirty="0">
                <a:solidFill>
                  <a:srgbClr val="5F6766"/>
                </a:solidFill>
                <a:latin typeface="Alegreya Sans SC"/>
              </a:rPr>
              <a:t>Dossier opmaken 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nl-BE" sz="2400" dirty="0">
                <a:solidFill>
                  <a:srgbClr val="5F6766"/>
                </a:solidFill>
                <a:latin typeface="Alegreya Sans SC"/>
              </a:rPr>
              <a:t>je beschrijft wat je bedrijf nu doet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nl-BE" sz="2400" dirty="0">
                <a:solidFill>
                  <a:srgbClr val="5F6766"/>
                </a:solidFill>
                <a:latin typeface="Alegreya Sans SC"/>
              </a:rPr>
              <a:t>wat de ambities en doelstellingen zijn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nl-BE" sz="2400" dirty="0">
                <a:solidFill>
                  <a:srgbClr val="5F6766"/>
                </a:solidFill>
                <a:latin typeface="Alegreya Sans SC"/>
              </a:rPr>
              <a:t>wat de impact is op je bedrijf en processen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nl-BE" sz="2400" dirty="0">
                <a:solidFill>
                  <a:srgbClr val="5F6766"/>
                </a:solidFill>
                <a:latin typeface="Alegreya Sans SC"/>
              </a:rPr>
              <a:t>hoe je de ambitie en groei gaat invullen</a:t>
            </a:r>
            <a:br>
              <a:rPr lang="nl-BE" sz="2400" dirty="0">
                <a:solidFill>
                  <a:srgbClr val="5F6766"/>
                </a:solidFill>
                <a:latin typeface="Alegreya Sans SC"/>
              </a:rPr>
            </a:br>
            <a:r>
              <a:rPr lang="nl-BE" sz="2400" dirty="0">
                <a:solidFill>
                  <a:srgbClr val="5F6766"/>
                </a:solidFill>
                <a:latin typeface="Alegreya Sans SC"/>
              </a:rPr>
              <a:t>		- met hulp van externe dienstverlener of</a:t>
            </a:r>
          </a:p>
          <a:p>
            <a:pPr marL="1714500" lvl="3" indent="-342900">
              <a:buFont typeface="Courier New" panose="02070309020205020404" pitchFamily="49" charset="0"/>
              <a:buChar char="o"/>
            </a:pPr>
            <a:r>
              <a:rPr lang="nl-BE" sz="2400" dirty="0">
                <a:solidFill>
                  <a:srgbClr val="5F6766"/>
                </a:solidFill>
                <a:latin typeface="Alegreya Sans SC"/>
              </a:rPr>
              <a:t>       - via aanwerving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rgbClr val="5F6766"/>
                </a:solidFill>
                <a:latin typeface="Alegreya Sans SC"/>
              </a:rPr>
              <a:t> </a:t>
            </a:r>
            <a:r>
              <a:rPr lang="nl-BE" sz="2400" b="1" dirty="0">
                <a:solidFill>
                  <a:srgbClr val="5F6766"/>
                </a:solidFill>
                <a:latin typeface="Alegreya Sans SC"/>
              </a:rPr>
              <a:t>Offerte dienstverlener</a:t>
            </a:r>
            <a:r>
              <a:rPr lang="nl-BE" sz="2400" dirty="0">
                <a:solidFill>
                  <a:srgbClr val="5F6766"/>
                </a:solidFill>
                <a:latin typeface="Alegreya Sans SC"/>
              </a:rPr>
              <a:t> toevoegen en/of </a:t>
            </a:r>
            <a:r>
              <a:rPr lang="nl-BE" sz="2400" b="1" dirty="0">
                <a:solidFill>
                  <a:srgbClr val="5F6766"/>
                </a:solidFill>
                <a:latin typeface="Alegreya Sans SC"/>
              </a:rPr>
              <a:t>vacaturebericht</a:t>
            </a:r>
            <a:r>
              <a:rPr lang="nl-BE" sz="2400" dirty="0">
                <a:solidFill>
                  <a:srgbClr val="5F6766"/>
                </a:solidFill>
                <a:latin typeface="Alegreya Sans SC"/>
              </a:rPr>
              <a:t> opstellen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rgbClr val="5F6766"/>
                </a:solidFill>
                <a:latin typeface="Alegreya Sans SC"/>
              </a:rPr>
              <a:t> </a:t>
            </a:r>
            <a:r>
              <a:rPr lang="nl-BE" sz="2400" b="1" dirty="0">
                <a:solidFill>
                  <a:srgbClr val="5F6766"/>
                </a:solidFill>
                <a:latin typeface="Alegreya Sans SC"/>
              </a:rPr>
              <a:t>Mondelinge toelichting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sz="2400" b="1" dirty="0">
                <a:solidFill>
                  <a:srgbClr val="5F6766"/>
                </a:solidFill>
                <a:latin typeface="Alegreya Sans SC"/>
              </a:rPr>
              <a:t>Beslissing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BE" sz="2400" dirty="0">
                <a:solidFill>
                  <a:srgbClr val="5F6766"/>
                </a:solidFill>
                <a:latin typeface="Alegreya Sans SC"/>
              </a:rPr>
              <a:t>Positief: uitbetaling in </a:t>
            </a:r>
            <a:r>
              <a:rPr lang="nl-BE" sz="2400">
                <a:solidFill>
                  <a:srgbClr val="5F6766"/>
                </a:solidFill>
                <a:latin typeface="Alegreya Sans SC"/>
              </a:rPr>
              <a:t>2 schijven</a:t>
            </a:r>
            <a:endParaRPr lang="nl-BE" sz="2400" b="1" i="0" dirty="0">
              <a:solidFill>
                <a:srgbClr val="5F6766"/>
              </a:solidFill>
              <a:effectLst/>
              <a:latin typeface="Alegreya Sans SC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0E6DE9E-F4EB-45A2-83F9-F8E231B8FF5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1527703" y="111775"/>
            <a:ext cx="535820" cy="5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Stethoscope heart health insurance for your health conceptannual health check">
            <a:extLst>
              <a:ext uri="{FF2B5EF4-FFF2-40B4-BE49-F238E27FC236}">
                <a16:creationId xmlns:a16="http://schemas.microsoft.com/office/drawing/2014/main" id="{36DA9037-AC8C-617E-0E78-95FA2324E8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59" y="747131"/>
            <a:ext cx="11417108" cy="5708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4B44C6B-17CD-238B-68BD-59BCE736A30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527703" y="111775"/>
            <a:ext cx="535820" cy="5067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5FCD86AB-BD50-4677-0316-FA4B73C76E7C}"/>
              </a:ext>
            </a:extLst>
          </p:cNvPr>
          <p:cNvSpPr txBox="1"/>
          <p:nvPr/>
        </p:nvSpPr>
        <p:spPr>
          <a:xfrm>
            <a:off x="1271238" y="1013964"/>
            <a:ext cx="9958040" cy="3541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nl-BE" sz="3200" b="1" i="0" dirty="0">
                <a:solidFill>
                  <a:srgbClr val="2EC5B6"/>
                </a:solidFill>
                <a:effectLst/>
                <a:latin typeface="Alegreya Sans SC"/>
              </a:rPr>
              <a:t>Indienperiodes kmo-groeisubsidie 2023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BE" sz="2800" b="0" i="0" dirty="0">
                <a:solidFill>
                  <a:srgbClr val="666666"/>
                </a:solidFill>
                <a:effectLst/>
                <a:latin typeface="Alegreya Sans SC"/>
              </a:rPr>
              <a:t> Oproep 1:         27 maart – 22 mei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BE" sz="2800" b="0" i="0" dirty="0">
                <a:solidFill>
                  <a:srgbClr val="666666"/>
                </a:solidFill>
                <a:effectLst/>
                <a:latin typeface="Alegreya Sans SC"/>
              </a:rPr>
              <a:t> Oproep 2:         28 augustus – 25 september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BE" sz="2800" b="0" i="0" dirty="0">
                <a:solidFill>
                  <a:srgbClr val="666666"/>
                </a:solidFill>
                <a:effectLst/>
                <a:latin typeface="Alegreya Sans SC"/>
              </a:rPr>
              <a:t> Oproep 3:         18 december – 22 januari 2024</a:t>
            </a:r>
          </a:p>
        </p:txBody>
      </p:sp>
    </p:spTree>
    <p:extLst>
      <p:ext uri="{BB962C8B-B14F-4D97-AF65-F5344CB8AC3E}">
        <p14:creationId xmlns:p14="http://schemas.microsoft.com/office/powerpoint/2010/main" val="223269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4653A2F-3F96-BB7A-8373-9647542D53C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egreya Sans SC"/>
              </a:rPr>
              <a:t>Herkennen van subsidie-opportuniteiten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egreya Sans SC"/>
              </a:rPr>
              <a:t>om zo de dienstverlening</a:t>
            </a:r>
            <a:r>
              <a:rPr kumimoji="0" lang="nl-BE" sz="1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egreya Sans SC"/>
              </a:rPr>
              <a:t> van Digital Leader naar nieuwe en bestaande klanten te versterken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1800" baseline="0">
              <a:solidFill>
                <a:prstClr val="black"/>
              </a:solidFill>
              <a:latin typeface="Alegreya Sans S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egreya Sans S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egreya Sans S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egreya Sans S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egreya Sans S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egreya Sans S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egreya Sans S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egreya Sans SC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4D9AB40-8ADA-E658-FEA9-35D3C0EA3B02}"/>
              </a:ext>
            </a:extLst>
          </p:cNvPr>
          <p:cNvSpPr txBox="1"/>
          <p:nvPr/>
        </p:nvSpPr>
        <p:spPr>
          <a:xfrm>
            <a:off x="838200" y="4176553"/>
            <a:ext cx="591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egreya Sans SC"/>
              </a:rPr>
              <a:t>Kruisbestuiving tussen </a:t>
            </a:r>
            <a:r>
              <a:rPr lang="nl-BE" b="1">
                <a:solidFill>
                  <a:prstClr val="black"/>
                </a:solidFill>
                <a:latin typeface="Alegreya Sans SC"/>
              </a:rPr>
              <a:t>Digital Leader en A-Chief</a:t>
            </a:r>
            <a:endParaRPr kumimoji="0" lang="nl-BE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egreya Sans SC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7302A35-6B35-7689-293A-0BA308B923CB}"/>
              </a:ext>
            </a:extLst>
          </p:cNvPr>
          <p:cNvSpPr txBox="1"/>
          <p:nvPr/>
        </p:nvSpPr>
        <p:spPr>
          <a:xfrm>
            <a:off x="838199" y="3059668"/>
            <a:ext cx="810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="1">
                <a:solidFill>
                  <a:prstClr val="black"/>
                </a:solidFill>
                <a:latin typeface="Alegreya Sans SC"/>
              </a:rPr>
              <a:t>Dienstverlening Digital Leader meenemen tijdens gesprekken met ondernemers</a:t>
            </a:r>
            <a:endParaRPr kumimoji="0" lang="nl-BE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egreya Sans SC"/>
            </a:endParaRP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7F3FB3F0-7B17-E17B-4FAF-76390DA1ACE0}"/>
              </a:ext>
            </a:extLst>
          </p:cNvPr>
          <p:cNvSpPr/>
          <p:nvPr/>
        </p:nvSpPr>
        <p:spPr>
          <a:xfrm>
            <a:off x="396387" y="444144"/>
            <a:ext cx="11399226" cy="6225498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l-BE" sz="1800" b="1">
              <a:solidFill>
                <a:srgbClr val="2AB3A6"/>
              </a:solidFill>
              <a:effectLst/>
              <a:latin typeface="Alegreya Sans SC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07E5366-E2C2-C7FB-4631-FF7081FADD57}"/>
              </a:ext>
            </a:extLst>
          </p:cNvPr>
          <p:cNvSpPr txBox="1"/>
          <p:nvPr/>
        </p:nvSpPr>
        <p:spPr>
          <a:xfrm>
            <a:off x="1167316" y="782410"/>
            <a:ext cx="763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b="1" dirty="0" err="1">
                <a:latin typeface="Alegreya Sans SC"/>
              </a:rPr>
              <a:t>Brexit</a:t>
            </a:r>
            <a:r>
              <a:rPr lang="nl-BE" sz="3600" b="1" dirty="0">
                <a:latin typeface="Alegreya Sans SC"/>
              </a:rPr>
              <a:t>-subsidies</a:t>
            </a:r>
            <a:endParaRPr lang="nl-BE" sz="4000" b="1" dirty="0">
              <a:latin typeface="Alegreya Sans SC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BEA3FCA-155C-ACE5-1995-F5B891790BB0}"/>
              </a:ext>
            </a:extLst>
          </p:cNvPr>
          <p:cNvSpPr txBox="1"/>
          <p:nvPr/>
        </p:nvSpPr>
        <p:spPr>
          <a:xfrm>
            <a:off x="838199" y="1538748"/>
            <a:ext cx="10095272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rgbClr val="666666"/>
                </a:solidFill>
                <a:latin typeface="Alegreya Sans SC"/>
              </a:rPr>
              <a:t>Bijzondere crisissteun Internationalisering </a:t>
            </a:r>
            <a:r>
              <a:rPr lang="nl-BE" sz="2200" dirty="0" err="1">
                <a:solidFill>
                  <a:srgbClr val="666666"/>
                </a:solidFill>
                <a:latin typeface="Alegreya Sans SC"/>
              </a:rPr>
              <a:t>Brexit</a:t>
            </a:r>
            <a:r>
              <a:rPr lang="nl-BE" sz="2200" dirty="0">
                <a:solidFill>
                  <a:srgbClr val="666666"/>
                </a:solidFill>
                <a:latin typeface="Alegreya Sans SC"/>
              </a:rPr>
              <a:t>  (FIT)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BE" sz="2200" dirty="0" err="1">
                <a:solidFill>
                  <a:srgbClr val="666666"/>
                </a:solidFill>
                <a:latin typeface="Alegreya Sans SC"/>
              </a:rPr>
              <a:t>Brexit</a:t>
            </a:r>
            <a:r>
              <a:rPr lang="nl-BE" sz="2200" dirty="0">
                <a:solidFill>
                  <a:srgbClr val="666666"/>
                </a:solidFill>
                <a:latin typeface="Alegreya Sans SC"/>
              </a:rPr>
              <a:t> </a:t>
            </a:r>
            <a:r>
              <a:rPr lang="nl-BE" sz="2200" dirty="0" err="1">
                <a:solidFill>
                  <a:srgbClr val="666666"/>
                </a:solidFill>
                <a:latin typeface="Alegreya Sans SC"/>
              </a:rPr>
              <a:t>Adjustment</a:t>
            </a:r>
            <a:r>
              <a:rPr lang="nl-BE" sz="2200" dirty="0">
                <a:solidFill>
                  <a:srgbClr val="666666"/>
                </a:solidFill>
                <a:latin typeface="Alegreya Sans SC"/>
              </a:rPr>
              <a:t> Reserve  (</a:t>
            </a:r>
            <a:r>
              <a:rPr lang="nl-BE" sz="2200" dirty="0" err="1">
                <a:solidFill>
                  <a:srgbClr val="666666"/>
                </a:solidFill>
                <a:latin typeface="Alegreya Sans SC"/>
              </a:rPr>
              <a:t>Vlaio</a:t>
            </a:r>
            <a:r>
              <a:rPr lang="nl-BE" sz="2200" dirty="0">
                <a:solidFill>
                  <a:srgbClr val="666666"/>
                </a:solidFill>
                <a:latin typeface="Alegreya Sans SC"/>
              </a:rPr>
              <a:t>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nl-BE" dirty="0">
              <a:solidFill>
                <a:srgbClr val="606262"/>
              </a:solidFill>
              <a:latin typeface="Alegreya Sans SC"/>
            </a:endParaRPr>
          </a:p>
          <a:p>
            <a:pPr algn="l"/>
            <a:r>
              <a:rPr lang="nl-BE" b="1" i="0" dirty="0">
                <a:solidFill>
                  <a:srgbClr val="2EC5B6"/>
                </a:solidFill>
                <a:effectLst/>
                <a:latin typeface="Alegreya Sans SC"/>
              </a:rPr>
              <a:t>Inhoudelijke voorwaarden</a:t>
            </a:r>
            <a:br>
              <a:rPr lang="nl-BE" b="1" i="0" dirty="0">
                <a:solidFill>
                  <a:srgbClr val="2EC5B6"/>
                </a:solidFill>
                <a:effectLst/>
                <a:latin typeface="Alegreya Sans SC"/>
              </a:rPr>
            </a:br>
            <a:endParaRPr lang="nl-BE" b="1" i="0" dirty="0">
              <a:solidFill>
                <a:srgbClr val="2EC5B6"/>
              </a:solidFill>
              <a:effectLst/>
              <a:latin typeface="Alegreya Sans SC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BE" b="0" i="0" dirty="0">
                <a:solidFill>
                  <a:srgbClr val="666666"/>
                </a:solidFill>
                <a:effectLst/>
                <a:latin typeface="Alegreya Sans SC"/>
              </a:rPr>
              <a:t>De aanvrager kan aantonen dat er reeds</a:t>
            </a:r>
            <a:r>
              <a:rPr lang="nl-BE" b="1" i="0" dirty="0">
                <a:solidFill>
                  <a:srgbClr val="666666"/>
                </a:solidFill>
                <a:effectLst/>
                <a:latin typeface="Alegreya Sans SC"/>
              </a:rPr>
              <a:t> voor </a:t>
            </a:r>
            <a:r>
              <a:rPr lang="nl-BE" b="1" i="0" dirty="0" err="1">
                <a:solidFill>
                  <a:srgbClr val="666666"/>
                </a:solidFill>
                <a:effectLst/>
                <a:latin typeface="Alegreya Sans SC"/>
              </a:rPr>
              <a:t>Brexit</a:t>
            </a:r>
            <a:r>
              <a:rPr lang="nl-BE" b="0" i="0" dirty="0">
                <a:solidFill>
                  <a:srgbClr val="666666"/>
                </a:solidFill>
                <a:effectLst/>
                <a:latin typeface="Alegreya Sans SC"/>
              </a:rPr>
              <a:t> (01.01.2021) </a:t>
            </a:r>
            <a:r>
              <a:rPr lang="nl-BE" b="1" i="0" dirty="0">
                <a:solidFill>
                  <a:srgbClr val="666666"/>
                </a:solidFill>
                <a:effectLst/>
                <a:latin typeface="Alegreya Sans SC"/>
              </a:rPr>
              <a:t>een </a:t>
            </a:r>
            <a:br>
              <a:rPr lang="nl-BE" b="1" i="0" dirty="0">
                <a:solidFill>
                  <a:srgbClr val="666666"/>
                </a:solidFill>
                <a:effectLst/>
                <a:latin typeface="Alegreya Sans SC"/>
              </a:rPr>
            </a:br>
            <a:r>
              <a:rPr lang="nl-BE" b="1" i="0" dirty="0">
                <a:solidFill>
                  <a:srgbClr val="666666"/>
                </a:solidFill>
                <a:effectLst/>
                <a:latin typeface="Alegreya Sans SC"/>
              </a:rPr>
              <a:t>handelsrelatie </a:t>
            </a:r>
            <a:r>
              <a:rPr lang="nl-BE" b="0" i="0" dirty="0">
                <a:solidFill>
                  <a:srgbClr val="666666"/>
                </a:solidFill>
                <a:effectLst/>
                <a:latin typeface="Alegreya Sans SC"/>
              </a:rPr>
              <a:t>was met het Verenigd Koninkrijk.</a:t>
            </a:r>
            <a:br>
              <a:rPr lang="nl-BE" b="0" i="0" dirty="0">
                <a:solidFill>
                  <a:srgbClr val="666666"/>
                </a:solidFill>
                <a:effectLst/>
                <a:latin typeface="Alegreya Sans SC"/>
              </a:rPr>
            </a:br>
            <a:endParaRPr lang="nl-BE" b="0" i="0" dirty="0">
              <a:solidFill>
                <a:srgbClr val="666666"/>
              </a:solidFill>
              <a:effectLst/>
              <a:latin typeface="Alegreya Sans SC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BE" b="0" i="0" dirty="0">
                <a:solidFill>
                  <a:srgbClr val="666666"/>
                </a:solidFill>
                <a:effectLst/>
                <a:latin typeface="Alegreya Sans SC"/>
              </a:rPr>
              <a:t>De aanvrager kan aantonen dat er een </a:t>
            </a:r>
            <a:r>
              <a:rPr lang="nl-BE" b="1" i="0" dirty="0">
                <a:solidFill>
                  <a:srgbClr val="666666"/>
                </a:solidFill>
                <a:effectLst/>
                <a:latin typeface="Alegreya Sans SC"/>
              </a:rPr>
              <a:t>negatieve impact</a:t>
            </a:r>
            <a:r>
              <a:rPr lang="nl-BE" b="0" i="0" dirty="0">
                <a:solidFill>
                  <a:srgbClr val="666666"/>
                </a:solidFill>
                <a:effectLst/>
                <a:latin typeface="Alegreya Sans SC"/>
              </a:rPr>
              <a:t> heeft plaatsgevonden </a:t>
            </a:r>
            <a:br>
              <a:rPr lang="nl-BE" b="0" i="0" dirty="0">
                <a:solidFill>
                  <a:srgbClr val="666666"/>
                </a:solidFill>
                <a:effectLst/>
                <a:latin typeface="Alegreya Sans SC"/>
              </a:rPr>
            </a:br>
            <a:r>
              <a:rPr lang="nl-BE" b="0" i="0" dirty="0">
                <a:solidFill>
                  <a:srgbClr val="666666"/>
                </a:solidFill>
                <a:effectLst/>
                <a:latin typeface="Alegreya Sans SC"/>
              </a:rPr>
              <a:t>(omzetverlies, stijgende kosten, …)</a:t>
            </a:r>
          </a:p>
          <a:p>
            <a:pPr>
              <a:spcBef>
                <a:spcPts val="600"/>
              </a:spcBef>
            </a:pPr>
            <a:endParaRPr lang="nl-BE" dirty="0">
              <a:solidFill>
                <a:srgbClr val="606262"/>
              </a:solidFill>
              <a:latin typeface="Alegreya Sans SC"/>
            </a:endParaRPr>
          </a:p>
          <a:p>
            <a:pPr algn="ctr">
              <a:spcBef>
                <a:spcPts val="600"/>
              </a:spcBef>
            </a:pPr>
            <a:r>
              <a:rPr lang="nl-BE" i="0" dirty="0">
                <a:solidFill>
                  <a:schemeClr val="bg1"/>
                </a:solidFill>
                <a:effectLst/>
                <a:latin typeface="Alegreya Sans SC"/>
              </a:rPr>
              <a:t>Beide subsidies zijn </a:t>
            </a:r>
            <a:r>
              <a:rPr lang="nl-BE" b="1" i="0" dirty="0" err="1">
                <a:solidFill>
                  <a:schemeClr val="bg1"/>
                </a:solidFill>
                <a:effectLst/>
                <a:latin typeface="Alegreya Sans SC"/>
              </a:rPr>
              <a:t>cumuleerbaar</a:t>
            </a:r>
            <a:r>
              <a:rPr lang="nl-BE" i="0" dirty="0">
                <a:solidFill>
                  <a:schemeClr val="bg1"/>
                </a:solidFill>
                <a:effectLst/>
                <a:latin typeface="Alegreya Sans SC"/>
              </a:rPr>
              <a:t> op voorwaarde </a:t>
            </a:r>
            <a:br>
              <a:rPr lang="nl-BE" i="0" dirty="0">
                <a:solidFill>
                  <a:schemeClr val="bg1"/>
                </a:solidFill>
                <a:effectLst/>
                <a:latin typeface="Alegreya Sans SC"/>
              </a:rPr>
            </a:br>
            <a:r>
              <a:rPr lang="nl-BE" i="0" dirty="0">
                <a:solidFill>
                  <a:schemeClr val="bg1"/>
                </a:solidFill>
                <a:effectLst/>
                <a:latin typeface="Alegreya Sans SC"/>
              </a:rPr>
              <a:t>dat er </a:t>
            </a:r>
            <a:r>
              <a:rPr lang="nl-BE" b="1" i="0" dirty="0">
                <a:solidFill>
                  <a:schemeClr val="bg1"/>
                </a:solidFill>
                <a:effectLst/>
                <a:latin typeface="Alegreya Sans SC"/>
              </a:rPr>
              <a:t>geen overlappende kosten </a:t>
            </a:r>
            <a:r>
              <a:rPr lang="nl-BE" i="0" dirty="0">
                <a:solidFill>
                  <a:schemeClr val="bg1"/>
                </a:solidFill>
                <a:effectLst/>
                <a:latin typeface="Alegreya Sans SC"/>
              </a:rPr>
              <a:t>worden ingebracht.</a:t>
            </a:r>
            <a:endParaRPr lang="nl-BE" dirty="0">
              <a:solidFill>
                <a:schemeClr val="bg1"/>
              </a:solidFill>
              <a:latin typeface="Alegreya Sans SC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nl-BE" dirty="0">
              <a:solidFill>
                <a:srgbClr val="606262"/>
              </a:solidFill>
              <a:latin typeface="Alegreya Sans SC"/>
            </a:endParaRPr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5F1C5AB7-AA6C-2EC8-1B9D-EDCD4D47F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71" y="742885"/>
            <a:ext cx="3107632" cy="380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8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4653A2F-3F96-BB7A-8373-9647542D53C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egreya Sans SC"/>
              </a:rPr>
              <a:t>Herkennen van subsidie-opportuniteiten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egreya Sans SC"/>
              </a:rPr>
              <a:t>om zo de dienstverlening</a:t>
            </a:r>
            <a:r>
              <a:rPr kumimoji="0" lang="nl-BE" sz="2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egreya Sans SC"/>
              </a:rPr>
              <a:t> van Digital Leader naar nieuwe en bestaande klanten te versterken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2000" baseline="0">
              <a:solidFill>
                <a:prstClr val="black"/>
              </a:solidFill>
              <a:latin typeface="Alegreya Sans S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egreya Sans S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egreya Sans S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egreya Sans S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egreya Sans S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egreya Sans S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egreya Sans S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egreya Sans SC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4D9AB40-8ADA-E658-FEA9-35D3C0EA3B02}"/>
              </a:ext>
            </a:extLst>
          </p:cNvPr>
          <p:cNvSpPr txBox="1"/>
          <p:nvPr/>
        </p:nvSpPr>
        <p:spPr>
          <a:xfrm>
            <a:off x="838200" y="4176553"/>
            <a:ext cx="591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egreya Sans SC"/>
              </a:rPr>
              <a:t>Kruisbestuiving tussen </a:t>
            </a:r>
            <a:r>
              <a:rPr lang="nl-BE" sz="2000" b="1">
                <a:solidFill>
                  <a:prstClr val="black"/>
                </a:solidFill>
                <a:latin typeface="Alegreya Sans SC"/>
              </a:rPr>
              <a:t>Digital Leader en A-Chief</a:t>
            </a:r>
            <a:endParaRPr kumimoji="0" lang="nl-BE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egreya Sans SC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7302A35-6B35-7689-293A-0BA308B923CB}"/>
              </a:ext>
            </a:extLst>
          </p:cNvPr>
          <p:cNvSpPr txBox="1"/>
          <p:nvPr/>
        </p:nvSpPr>
        <p:spPr>
          <a:xfrm>
            <a:off x="838199" y="3059668"/>
            <a:ext cx="8103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b="1">
                <a:solidFill>
                  <a:prstClr val="black"/>
                </a:solidFill>
                <a:latin typeface="Alegreya Sans SC"/>
              </a:rPr>
              <a:t>Dienstverlening Digital Leader meenemen tijdens gesprekken met ondernemers</a:t>
            </a:r>
            <a:endParaRPr kumimoji="0" lang="nl-BE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egreya Sans SC"/>
            </a:endParaRP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7F3FB3F0-7B17-E17B-4FAF-76390DA1ACE0}"/>
              </a:ext>
            </a:extLst>
          </p:cNvPr>
          <p:cNvSpPr/>
          <p:nvPr/>
        </p:nvSpPr>
        <p:spPr>
          <a:xfrm>
            <a:off x="396387" y="316251"/>
            <a:ext cx="11399226" cy="6225498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l-BE" sz="2000" b="1">
              <a:solidFill>
                <a:srgbClr val="2AB3A6"/>
              </a:solidFill>
              <a:effectLst/>
              <a:latin typeface="Alegreya Sans SC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BEA3FCA-155C-ACE5-1995-F5B891790BB0}"/>
              </a:ext>
            </a:extLst>
          </p:cNvPr>
          <p:cNvSpPr txBox="1"/>
          <p:nvPr/>
        </p:nvSpPr>
        <p:spPr>
          <a:xfrm>
            <a:off x="1000168" y="1033125"/>
            <a:ext cx="9660721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3200" b="1" i="0" dirty="0" err="1">
                <a:solidFill>
                  <a:schemeClr val="bg1"/>
                </a:solidFill>
                <a:effectLst/>
                <a:latin typeface="Alegreya Sans SC"/>
              </a:rPr>
              <a:t>Brexit</a:t>
            </a:r>
            <a:r>
              <a:rPr lang="nl-BE" sz="3200" b="1" i="0" dirty="0">
                <a:solidFill>
                  <a:schemeClr val="bg1"/>
                </a:solidFill>
                <a:effectLst/>
                <a:latin typeface="Alegreya Sans SC"/>
              </a:rPr>
              <a:t> </a:t>
            </a:r>
            <a:r>
              <a:rPr lang="nl-BE" sz="3200" b="1" i="0" dirty="0" err="1">
                <a:solidFill>
                  <a:schemeClr val="bg1"/>
                </a:solidFill>
                <a:effectLst/>
                <a:latin typeface="Alegreya Sans SC"/>
              </a:rPr>
              <a:t>Adjustment</a:t>
            </a:r>
            <a:r>
              <a:rPr lang="nl-BE" sz="3200" b="1" i="0" dirty="0">
                <a:solidFill>
                  <a:schemeClr val="bg1"/>
                </a:solidFill>
                <a:effectLst/>
                <a:latin typeface="Alegreya Sans SC"/>
              </a:rPr>
              <a:t> Reserve </a:t>
            </a:r>
            <a:r>
              <a:rPr lang="nl-BE" sz="2000" i="0" dirty="0">
                <a:solidFill>
                  <a:schemeClr val="bg1"/>
                </a:solidFill>
                <a:effectLst/>
                <a:latin typeface="Alegreya Sans SC"/>
              </a:rPr>
              <a:t>(</a:t>
            </a:r>
            <a:r>
              <a:rPr lang="nl-BE" sz="2000" i="0" dirty="0" err="1">
                <a:solidFill>
                  <a:schemeClr val="bg1"/>
                </a:solidFill>
                <a:effectLst/>
                <a:latin typeface="Alegreya Sans SC"/>
              </a:rPr>
              <a:t>Vlaio</a:t>
            </a:r>
            <a:r>
              <a:rPr lang="nl-BE" sz="2000" i="0" dirty="0">
                <a:solidFill>
                  <a:schemeClr val="bg1"/>
                </a:solidFill>
                <a:effectLst/>
                <a:latin typeface="Alegreya Sans SC"/>
              </a:rPr>
              <a:t>)</a:t>
            </a:r>
            <a:endParaRPr lang="nl-BE" sz="2000" b="1" i="0" dirty="0">
              <a:solidFill>
                <a:schemeClr val="bg1"/>
              </a:solidFill>
              <a:effectLst/>
              <a:latin typeface="Alegreya Sans SC"/>
            </a:endParaRPr>
          </a:p>
          <a:p>
            <a:pPr algn="l"/>
            <a:endParaRPr lang="nl-BE" sz="3200" b="1" i="0" dirty="0">
              <a:solidFill>
                <a:schemeClr val="bg1"/>
              </a:solidFill>
              <a:effectLst/>
              <a:latin typeface="Alegreya Sans SC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000" b="0" i="0" dirty="0">
                <a:solidFill>
                  <a:srgbClr val="666666"/>
                </a:solidFill>
                <a:effectLst/>
                <a:latin typeface="Alegreya Sans SC"/>
              </a:rPr>
              <a:t>vooral </a:t>
            </a:r>
            <a:r>
              <a:rPr lang="nl-BE" sz="2000" b="1" i="0" dirty="0">
                <a:solidFill>
                  <a:srgbClr val="666666"/>
                </a:solidFill>
                <a:effectLst/>
                <a:latin typeface="Alegreya Sans SC"/>
              </a:rPr>
              <a:t>projectmatig 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rgbClr val="666666"/>
                </a:solidFill>
                <a:latin typeface="Alegreya Sans SC"/>
              </a:rPr>
              <a:t>om de </a:t>
            </a:r>
            <a:r>
              <a:rPr lang="nl-BE" sz="2000" b="1" dirty="0">
                <a:solidFill>
                  <a:srgbClr val="666666"/>
                </a:solidFill>
                <a:latin typeface="Alegreya Sans SC"/>
              </a:rPr>
              <a:t>negatieve impact van </a:t>
            </a:r>
            <a:r>
              <a:rPr lang="nl-BE" sz="2000" b="1" dirty="0" err="1">
                <a:solidFill>
                  <a:srgbClr val="666666"/>
                </a:solidFill>
                <a:latin typeface="Alegreya Sans SC"/>
              </a:rPr>
              <a:t>Brexit</a:t>
            </a:r>
            <a:r>
              <a:rPr lang="nl-BE" sz="2000" b="1" dirty="0">
                <a:solidFill>
                  <a:srgbClr val="666666"/>
                </a:solidFill>
                <a:latin typeface="Alegreya Sans SC"/>
              </a:rPr>
              <a:t> te counteren</a:t>
            </a:r>
          </a:p>
          <a:p>
            <a:pPr algn="l">
              <a:lnSpc>
                <a:spcPct val="150000"/>
              </a:lnSpc>
            </a:pPr>
            <a:endParaRPr lang="nl-BE" sz="2000" b="1" dirty="0">
              <a:solidFill>
                <a:srgbClr val="666666"/>
              </a:solidFill>
              <a:latin typeface="Alegreya Sans SC"/>
            </a:endParaRPr>
          </a:p>
          <a:p>
            <a:pPr algn="l">
              <a:lnSpc>
                <a:spcPct val="150000"/>
              </a:lnSpc>
            </a:pPr>
            <a:endParaRPr lang="nl-BE" sz="2000" b="1" dirty="0">
              <a:solidFill>
                <a:srgbClr val="666666"/>
              </a:solidFill>
              <a:latin typeface="Alegreya Sans SC"/>
            </a:endParaRPr>
          </a:p>
          <a:p>
            <a:pPr algn="l">
              <a:lnSpc>
                <a:spcPct val="150000"/>
              </a:lnSpc>
            </a:pPr>
            <a:r>
              <a:rPr lang="nl-BE" sz="2000" b="1" dirty="0">
                <a:solidFill>
                  <a:srgbClr val="666666"/>
                </a:solidFill>
                <a:latin typeface="Alegreya Sans SC"/>
              </a:rPr>
              <a:t>VOORBEELD</a:t>
            </a:r>
            <a:endParaRPr lang="nl-BE" sz="2000" dirty="0">
              <a:solidFill>
                <a:srgbClr val="666666"/>
              </a:solidFill>
              <a:latin typeface="Alegreya Sans SC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000" b="0" i="0" dirty="0">
                <a:solidFill>
                  <a:srgbClr val="666666"/>
                </a:solidFill>
                <a:effectLst/>
                <a:latin typeface="Alegreya Sans SC"/>
              </a:rPr>
              <a:t>opstarten van een logistieke unit in het VK om lokale distributiekosten te optimaliseren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000" b="0" i="0" dirty="0">
                <a:solidFill>
                  <a:srgbClr val="666666"/>
                </a:solidFill>
                <a:effectLst/>
                <a:latin typeface="Alegreya Sans SC"/>
              </a:rPr>
              <a:t>aanboren van nieuwe alternatieve markten via een grondig marktonderzoek</a:t>
            </a:r>
          </a:p>
          <a:p>
            <a:pPr>
              <a:spcBef>
                <a:spcPts val="600"/>
              </a:spcBef>
            </a:pPr>
            <a:endParaRPr lang="nl-BE" sz="2000" dirty="0">
              <a:solidFill>
                <a:srgbClr val="606262"/>
              </a:solidFill>
              <a:latin typeface="Alegreya Sans SC"/>
            </a:endParaRPr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5F1C5AB7-AA6C-2EC8-1B9D-EDCD4D47F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836" y="508059"/>
            <a:ext cx="2558463" cy="3130949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77A9E120-F6A2-29D4-5F9B-63ED2DDE33E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1550927" y="148730"/>
            <a:ext cx="535820" cy="5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5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4653A2F-3F96-BB7A-8373-9647542D53C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egreya Sans SC"/>
              </a:rPr>
              <a:t>Herkennen van subsidie-opportuniteiten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egreya Sans SC"/>
              </a:rPr>
              <a:t>om zo de dienstverlening</a:t>
            </a:r>
            <a:r>
              <a:rPr kumimoji="0" lang="nl-BE" sz="2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egreya Sans SC"/>
              </a:rPr>
              <a:t> van Digital Leader naar nieuwe en bestaande klanten te versterken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2000" baseline="0">
              <a:solidFill>
                <a:prstClr val="black"/>
              </a:solidFill>
              <a:latin typeface="Alegreya Sans S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egreya Sans S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egreya Sans S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egreya Sans S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egreya Sans S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egreya Sans S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egreya Sans S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egreya Sans SC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4D9AB40-8ADA-E658-FEA9-35D3C0EA3B02}"/>
              </a:ext>
            </a:extLst>
          </p:cNvPr>
          <p:cNvSpPr txBox="1"/>
          <p:nvPr/>
        </p:nvSpPr>
        <p:spPr>
          <a:xfrm>
            <a:off x="838200" y="4176553"/>
            <a:ext cx="591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egreya Sans SC"/>
              </a:rPr>
              <a:t>Kruisbestuiving tussen </a:t>
            </a:r>
            <a:r>
              <a:rPr lang="nl-BE" sz="2000" b="1">
                <a:solidFill>
                  <a:prstClr val="black"/>
                </a:solidFill>
                <a:latin typeface="Alegreya Sans SC"/>
              </a:rPr>
              <a:t>Digital Leader en A-Chief</a:t>
            </a:r>
            <a:endParaRPr kumimoji="0" lang="nl-BE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egreya Sans SC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7302A35-6B35-7689-293A-0BA308B923CB}"/>
              </a:ext>
            </a:extLst>
          </p:cNvPr>
          <p:cNvSpPr txBox="1"/>
          <p:nvPr/>
        </p:nvSpPr>
        <p:spPr>
          <a:xfrm>
            <a:off x="838199" y="3059668"/>
            <a:ext cx="8103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b="1">
                <a:solidFill>
                  <a:prstClr val="black"/>
                </a:solidFill>
                <a:latin typeface="Alegreya Sans SC"/>
              </a:rPr>
              <a:t>Dienstverlening Digital Leader meenemen tijdens gesprekken met ondernemers</a:t>
            </a:r>
            <a:endParaRPr kumimoji="0" lang="nl-BE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egreya Sans SC"/>
            </a:endParaRP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7F3FB3F0-7B17-E17B-4FAF-76390DA1ACE0}"/>
              </a:ext>
            </a:extLst>
          </p:cNvPr>
          <p:cNvSpPr/>
          <p:nvPr/>
        </p:nvSpPr>
        <p:spPr>
          <a:xfrm>
            <a:off x="396387" y="316251"/>
            <a:ext cx="11399226" cy="6225498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l-BE" sz="2000" b="1">
              <a:solidFill>
                <a:srgbClr val="2AB3A6"/>
              </a:solidFill>
              <a:effectLst/>
              <a:latin typeface="Alegreya Sans SC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BEA3FCA-155C-ACE5-1995-F5B891790BB0}"/>
              </a:ext>
            </a:extLst>
          </p:cNvPr>
          <p:cNvSpPr txBox="1"/>
          <p:nvPr/>
        </p:nvSpPr>
        <p:spPr>
          <a:xfrm>
            <a:off x="1000168" y="1033125"/>
            <a:ext cx="9660721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3200" b="1" i="0" dirty="0" err="1">
                <a:solidFill>
                  <a:schemeClr val="bg1"/>
                </a:solidFill>
                <a:effectLst/>
                <a:latin typeface="Alegreya Sans SC"/>
              </a:rPr>
              <a:t>Brexit</a:t>
            </a:r>
            <a:r>
              <a:rPr lang="nl-BE" sz="3200" b="1" i="0" dirty="0">
                <a:solidFill>
                  <a:schemeClr val="bg1"/>
                </a:solidFill>
                <a:effectLst/>
                <a:latin typeface="Alegreya Sans SC"/>
              </a:rPr>
              <a:t> </a:t>
            </a:r>
            <a:r>
              <a:rPr lang="nl-BE" sz="3200" b="1" i="0" dirty="0" err="1">
                <a:solidFill>
                  <a:schemeClr val="bg1"/>
                </a:solidFill>
                <a:effectLst/>
                <a:latin typeface="Alegreya Sans SC"/>
              </a:rPr>
              <a:t>Adjustment</a:t>
            </a:r>
            <a:r>
              <a:rPr lang="nl-BE" sz="3200" b="1" i="0" dirty="0">
                <a:solidFill>
                  <a:schemeClr val="bg1"/>
                </a:solidFill>
                <a:effectLst/>
                <a:latin typeface="Alegreya Sans SC"/>
              </a:rPr>
              <a:t> Reserve </a:t>
            </a:r>
            <a:r>
              <a:rPr lang="nl-BE" sz="2000" i="0" dirty="0">
                <a:solidFill>
                  <a:schemeClr val="bg1"/>
                </a:solidFill>
                <a:effectLst/>
                <a:latin typeface="Alegreya Sans SC"/>
              </a:rPr>
              <a:t>(</a:t>
            </a:r>
            <a:r>
              <a:rPr lang="nl-BE" sz="2000" i="0" dirty="0" err="1">
                <a:solidFill>
                  <a:schemeClr val="bg1"/>
                </a:solidFill>
                <a:effectLst/>
                <a:latin typeface="Alegreya Sans SC"/>
              </a:rPr>
              <a:t>Vlaio</a:t>
            </a:r>
            <a:r>
              <a:rPr lang="nl-BE" sz="2000" i="0" dirty="0">
                <a:solidFill>
                  <a:schemeClr val="bg1"/>
                </a:solidFill>
                <a:effectLst/>
                <a:latin typeface="Alegreya Sans SC"/>
              </a:rPr>
              <a:t>)</a:t>
            </a:r>
            <a:endParaRPr lang="nl-BE" sz="2000" b="1" i="0" dirty="0">
              <a:solidFill>
                <a:schemeClr val="bg1"/>
              </a:solidFill>
              <a:effectLst/>
              <a:latin typeface="Alegreya Sans SC"/>
            </a:endParaRPr>
          </a:p>
          <a:p>
            <a:pPr algn="l"/>
            <a:endParaRPr lang="nl-BE" sz="3200" b="1" i="0" dirty="0">
              <a:solidFill>
                <a:schemeClr val="bg1"/>
              </a:solidFill>
              <a:effectLst/>
              <a:latin typeface="Alegreya Sans SC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rgbClr val="666666"/>
                </a:solidFill>
                <a:latin typeface="Alegreya Sans SC"/>
              </a:rPr>
              <a:t>in theorie </a:t>
            </a:r>
            <a:r>
              <a:rPr lang="nl-BE" sz="2000" b="1" dirty="0">
                <a:solidFill>
                  <a:srgbClr val="666666"/>
                </a:solidFill>
                <a:latin typeface="Alegreya Sans SC"/>
              </a:rPr>
              <a:t>geen maximum plafond – </a:t>
            </a:r>
            <a:r>
              <a:rPr lang="nl-BE" i="1" dirty="0">
                <a:solidFill>
                  <a:srgbClr val="666666"/>
                </a:solidFill>
                <a:latin typeface="Alegreya Sans SC"/>
              </a:rPr>
              <a:t>hou</a:t>
            </a:r>
            <a:r>
              <a:rPr lang="nl-BE" b="1" i="1" dirty="0">
                <a:solidFill>
                  <a:srgbClr val="666666"/>
                </a:solidFill>
                <a:latin typeface="Alegreya Sans SC"/>
              </a:rPr>
              <a:t> </a:t>
            </a:r>
            <a:r>
              <a:rPr lang="nl-BE" i="1" dirty="0">
                <a:solidFill>
                  <a:srgbClr val="666666"/>
                </a:solidFill>
                <a:latin typeface="Alegreya Sans SC"/>
              </a:rPr>
              <a:t>wel </a:t>
            </a:r>
            <a:r>
              <a:rPr lang="nl-BE" b="1" i="1" dirty="0">
                <a:solidFill>
                  <a:srgbClr val="666666"/>
                </a:solidFill>
                <a:effectLst/>
                <a:latin typeface="Alegreya Sans SC"/>
              </a:rPr>
              <a:t>rekening</a:t>
            </a:r>
            <a:r>
              <a:rPr lang="nl-BE" b="0" i="1" dirty="0">
                <a:solidFill>
                  <a:srgbClr val="666666"/>
                </a:solidFill>
                <a:effectLst/>
                <a:latin typeface="Alegreya Sans SC"/>
              </a:rPr>
              <a:t> </a:t>
            </a:r>
            <a:r>
              <a:rPr lang="nl-BE" b="1" i="1" dirty="0">
                <a:solidFill>
                  <a:srgbClr val="666666"/>
                </a:solidFill>
                <a:effectLst/>
                <a:latin typeface="Alegreya Sans SC"/>
              </a:rPr>
              <a:t>met de de-</a:t>
            </a:r>
            <a:r>
              <a:rPr lang="nl-BE" b="1" i="1" dirty="0" err="1">
                <a:solidFill>
                  <a:srgbClr val="666666"/>
                </a:solidFill>
                <a:effectLst/>
                <a:latin typeface="Alegreya Sans SC"/>
              </a:rPr>
              <a:t>minimis</a:t>
            </a:r>
            <a:r>
              <a:rPr lang="nl-BE" b="1" i="1" dirty="0">
                <a:solidFill>
                  <a:srgbClr val="666666"/>
                </a:solidFill>
                <a:effectLst/>
                <a:latin typeface="Alegreya Sans SC"/>
              </a:rPr>
              <a:t> regel</a:t>
            </a:r>
            <a:br>
              <a:rPr lang="nl-BE" b="1" i="1" dirty="0">
                <a:solidFill>
                  <a:srgbClr val="666666"/>
                </a:solidFill>
                <a:effectLst/>
                <a:latin typeface="Alegreya Sans SC"/>
              </a:rPr>
            </a:br>
            <a:br>
              <a:rPr lang="nl-BE" sz="2000" dirty="0">
                <a:latin typeface="Alegreya Sans SC"/>
              </a:rPr>
            </a:br>
            <a:r>
              <a:rPr lang="nl-BE" sz="2000" b="0" i="0" dirty="0">
                <a:solidFill>
                  <a:srgbClr val="666666"/>
                </a:solidFill>
                <a:effectLst/>
                <a:latin typeface="Alegreya Sans SC"/>
              </a:rPr>
              <a:t>Van alle kosten die worden aanvaard binnen het </a:t>
            </a:r>
            <a:r>
              <a:rPr lang="nl-BE" sz="2000" b="0" i="0" dirty="0" err="1">
                <a:solidFill>
                  <a:srgbClr val="666666"/>
                </a:solidFill>
                <a:effectLst/>
                <a:latin typeface="Alegreya Sans SC"/>
              </a:rPr>
              <a:t>Brexit</a:t>
            </a:r>
            <a:r>
              <a:rPr lang="nl-BE" sz="2000" dirty="0">
                <a:solidFill>
                  <a:srgbClr val="666666"/>
                </a:solidFill>
                <a:latin typeface="Alegreya Sans SC"/>
              </a:rPr>
              <a:t>-</a:t>
            </a:r>
            <a:r>
              <a:rPr lang="nl-BE" sz="2000" b="0" i="0" dirty="0">
                <a:solidFill>
                  <a:srgbClr val="666666"/>
                </a:solidFill>
                <a:effectLst/>
                <a:latin typeface="Alegreya Sans SC"/>
              </a:rPr>
              <a:t>project wordt 80% tot 100% gesubsidieerd via de BAR.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BE" sz="2000" dirty="0">
              <a:solidFill>
                <a:srgbClr val="666666"/>
              </a:solidFill>
              <a:latin typeface="Alegreya Sans SC"/>
            </a:endParaRPr>
          </a:p>
          <a:p>
            <a:pPr>
              <a:lnSpc>
                <a:spcPct val="150000"/>
              </a:lnSpc>
            </a:pPr>
            <a:r>
              <a:rPr lang="nl-BE" sz="2400" b="1" i="0" dirty="0">
                <a:solidFill>
                  <a:schemeClr val="bg1"/>
                </a:solidFill>
                <a:effectLst/>
                <a:latin typeface="Alegreya Sans SC"/>
              </a:rPr>
              <a:t>Indienperiode</a:t>
            </a:r>
          </a:p>
          <a:p>
            <a:pPr>
              <a:lnSpc>
                <a:spcPct val="150000"/>
              </a:lnSpc>
            </a:pPr>
            <a:r>
              <a:rPr lang="nl-BE" sz="2000" b="0" i="0" dirty="0">
                <a:solidFill>
                  <a:srgbClr val="666666"/>
                </a:solidFill>
                <a:effectLst/>
                <a:latin typeface="Alegreya Sans SC"/>
              </a:rPr>
              <a:t>De</a:t>
            </a:r>
            <a:r>
              <a:rPr lang="nl-BE" sz="2000" b="1" i="0" dirty="0">
                <a:solidFill>
                  <a:srgbClr val="666666"/>
                </a:solidFill>
                <a:effectLst/>
                <a:latin typeface="Alegreya Sans SC"/>
              </a:rPr>
              <a:t> </a:t>
            </a:r>
            <a:r>
              <a:rPr lang="nl-BE" sz="2000" b="1" i="0" dirty="0" err="1">
                <a:solidFill>
                  <a:srgbClr val="666666"/>
                </a:solidFill>
                <a:effectLst/>
                <a:latin typeface="Alegreya Sans SC"/>
              </a:rPr>
              <a:t>Brexit</a:t>
            </a:r>
            <a:r>
              <a:rPr lang="nl-BE" sz="2000" b="1" i="0" dirty="0">
                <a:solidFill>
                  <a:srgbClr val="666666"/>
                </a:solidFill>
                <a:effectLst/>
                <a:latin typeface="Alegreya Sans SC"/>
              </a:rPr>
              <a:t> </a:t>
            </a:r>
            <a:r>
              <a:rPr lang="nl-BE" sz="2000" b="1" i="0" dirty="0" err="1">
                <a:solidFill>
                  <a:srgbClr val="666666"/>
                </a:solidFill>
                <a:effectLst/>
                <a:latin typeface="Alegreya Sans SC"/>
              </a:rPr>
              <a:t>Adjustment</a:t>
            </a:r>
            <a:r>
              <a:rPr lang="nl-BE" sz="2000" b="1" i="0" dirty="0">
                <a:solidFill>
                  <a:srgbClr val="666666"/>
                </a:solidFill>
                <a:effectLst/>
                <a:latin typeface="Alegreya Sans SC"/>
              </a:rPr>
              <a:t> Reserve</a:t>
            </a:r>
            <a:r>
              <a:rPr lang="nl-BE" sz="2000" b="0" i="0" dirty="0">
                <a:solidFill>
                  <a:srgbClr val="666666"/>
                </a:solidFill>
                <a:effectLst/>
                <a:latin typeface="Alegreya Sans SC"/>
              </a:rPr>
              <a:t> kan </a:t>
            </a:r>
            <a:r>
              <a:rPr lang="nl-BE" sz="2000" b="1" i="0" dirty="0">
                <a:solidFill>
                  <a:srgbClr val="666666"/>
                </a:solidFill>
                <a:effectLst/>
                <a:latin typeface="Alegreya Sans SC"/>
              </a:rPr>
              <a:t>doorlopend ingediend</a:t>
            </a:r>
            <a:r>
              <a:rPr lang="nl-BE" sz="2000" b="0" i="0" dirty="0">
                <a:solidFill>
                  <a:srgbClr val="666666"/>
                </a:solidFill>
                <a:effectLst/>
                <a:latin typeface="Alegreya Sans SC"/>
              </a:rPr>
              <a:t> worden </a:t>
            </a:r>
            <a:r>
              <a:rPr lang="nl-BE" sz="2000" b="1" i="0" dirty="0">
                <a:solidFill>
                  <a:srgbClr val="666666"/>
                </a:solidFill>
                <a:effectLst/>
                <a:latin typeface="Alegreya Sans SC"/>
              </a:rPr>
              <a:t>tot en met</a:t>
            </a:r>
          </a:p>
          <a:p>
            <a:pPr>
              <a:lnSpc>
                <a:spcPct val="150000"/>
              </a:lnSpc>
            </a:pPr>
            <a:r>
              <a:rPr lang="nl-BE" sz="2000" b="1" i="0" dirty="0">
                <a:solidFill>
                  <a:srgbClr val="666666"/>
                </a:solidFill>
                <a:effectLst/>
                <a:latin typeface="Alegreya Sans SC"/>
              </a:rPr>
              <a:t> 1 juli 2023 - 21.00 uur </a:t>
            </a:r>
            <a:r>
              <a:rPr lang="nl-BE" sz="2000" b="0" i="0" dirty="0">
                <a:solidFill>
                  <a:srgbClr val="666666"/>
                </a:solidFill>
                <a:effectLst/>
                <a:latin typeface="Alegreya Sans SC"/>
              </a:rPr>
              <a:t>of tot de middelen zijn uitgeput.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BE" sz="2000" dirty="0">
              <a:solidFill>
                <a:srgbClr val="666666"/>
              </a:solidFill>
              <a:latin typeface="Alegreya Sans SC"/>
            </a:endParaRPr>
          </a:p>
          <a:p>
            <a:pPr>
              <a:spcBef>
                <a:spcPts val="600"/>
              </a:spcBef>
            </a:pPr>
            <a:endParaRPr lang="nl-BE" sz="2000" dirty="0">
              <a:solidFill>
                <a:srgbClr val="606262"/>
              </a:solidFill>
              <a:latin typeface="Alegreya Sans SC"/>
            </a:endParaRPr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5F1C5AB7-AA6C-2EC8-1B9D-EDCD4D47F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481" y="3956018"/>
            <a:ext cx="1901189" cy="2326602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BFBE52D2-E5F5-E170-760C-08C9BF0C6955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1527703" y="148730"/>
            <a:ext cx="535820" cy="5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5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4653A2F-3F96-BB7A-8373-9647542D53C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Herkennen van subsidie-opportuniteiten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om zo de dienstverlening</a:t>
            </a:r>
            <a:r>
              <a:rPr kumimoji="0" lang="nl-BE" sz="1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 van Digital Leader naar nieuwe en bestaande klanten te versterken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1800" baseline="0">
              <a:solidFill>
                <a:prstClr val="black"/>
              </a:solidFill>
              <a:latin typeface="Gotham Boo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ook"/>
              <a:ea typeface="+mn-ea"/>
              <a:cs typeface="+mn-cs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4D9AB40-8ADA-E658-FEA9-35D3C0EA3B02}"/>
              </a:ext>
            </a:extLst>
          </p:cNvPr>
          <p:cNvSpPr txBox="1"/>
          <p:nvPr/>
        </p:nvSpPr>
        <p:spPr>
          <a:xfrm>
            <a:off x="838200" y="4176553"/>
            <a:ext cx="591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Kruisbestuiving tussen </a:t>
            </a:r>
            <a:r>
              <a:rPr lang="nl-BE" b="1">
                <a:solidFill>
                  <a:prstClr val="black"/>
                </a:solidFill>
                <a:latin typeface="Gotham Book"/>
              </a:rPr>
              <a:t>Digital Leader en A-Chief</a:t>
            </a:r>
            <a:endParaRPr kumimoji="0" lang="nl-BE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ook"/>
              <a:ea typeface="+mn-ea"/>
              <a:cs typeface="+mn-cs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7302A35-6B35-7689-293A-0BA308B923CB}"/>
              </a:ext>
            </a:extLst>
          </p:cNvPr>
          <p:cNvSpPr txBox="1"/>
          <p:nvPr/>
        </p:nvSpPr>
        <p:spPr>
          <a:xfrm>
            <a:off x="838199" y="3059668"/>
            <a:ext cx="810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="1">
                <a:solidFill>
                  <a:prstClr val="black"/>
                </a:solidFill>
                <a:latin typeface="Gotham Book"/>
              </a:rPr>
              <a:t>Dienstverlening Digital Leader meenemen tijdens gesprekken met ondernemers</a:t>
            </a:r>
            <a:endParaRPr kumimoji="0" lang="nl-BE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ook"/>
              <a:ea typeface="+mn-ea"/>
              <a:cs typeface="+mn-cs"/>
            </a:endParaRP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7F3FB3F0-7B17-E17B-4FAF-76390DA1ACE0}"/>
              </a:ext>
            </a:extLst>
          </p:cNvPr>
          <p:cNvSpPr/>
          <p:nvPr/>
        </p:nvSpPr>
        <p:spPr>
          <a:xfrm>
            <a:off x="350960" y="365504"/>
            <a:ext cx="11399226" cy="6225498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l-BE" sz="1800" b="1" dirty="0">
              <a:solidFill>
                <a:srgbClr val="2AB3A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BEA3FCA-155C-ACE5-1995-F5B891790BB0}"/>
              </a:ext>
            </a:extLst>
          </p:cNvPr>
          <p:cNvSpPr txBox="1"/>
          <p:nvPr/>
        </p:nvSpPr>
        <p:spPr>
          <a:xfrm>
            <a:off x="967115" y="712470"/>
            <a:ext cx="10783071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2800" b="1" i="0" dirty="0">
                <a:solidFill>
                  <a:schemeClr val="bg1"/>
                </a:solidFill>
                <a:effectLst/>
                <a:latin typeface="Alegreya Sans SC"/>
              </a:rPr>
              <a:t>Bijzondere crisissteun internationalisering </a:t>
            </a:r>
            <a:r>
              <a:rPr lang="nl-BE" i="0" dirty="0">
                <a:solidFill>
                  <a:schemeClr val="bg1"/>
                </a:solidFill>
                <a:effectLst/>
                <a:latin typeface="Alegreya Sans SC"/>
              </a:rPr>
              <a:t>(FIT)</a:t>
            </a:r>
            <a:endParaRPr lang="nl-BE" b="1" i="0" dirty="0">
              <a:solidFill>
                <a:schemeClr val="bg1"/>
              </a:solidFill>
              <a:effectLst/>
              <a:latin typeface="Alegreya Sans SC"/>
            </a:endParaRPr>
          </a:p>
          <a:p>
            <a:pPr algn="l"/>
            <a:endParaRPr lang="nl-BE" sz="2800" b="1" i="0" dirty="0">
              <a:solidFill>
                <a:schemeClr val="bg1"/>
              </a:solidFill>
              <a:effectLst/>
              <a:latin typeface="Alegreya Sans SC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666666"/>
                </a:solidFill>
                <a:latin typeface="Alegreya Sans SC"/>
              </a:rPr>
              <a:t>G</a:t>
            </a:r>
            <a:r>
              <a:rPr lang="nl-BE" b="0" i="0" dirty="0">
                <a:solidFill>
                  <a:srgbClr val="666666"/>
                </a:solidFill>
                <a:effectLst/>
                <a:latin typeface="Alegreya Sans SC"/>
              </a:rPr>
              <a:t>ericht op de </a:t>
            </a:r>
            <a:r>
              <a:rPr lang="nl-BE" b="1" i="0" dirty="0">
                <a:solidFill>
                  <a:srgbClr val="666666"/>
                </a:solidFill>
                <a:effectLst/>
                <a:latin typeface="Alegreya Sans SC"/>
              </a:rPr>
              <a:t>terugbetaling van kosten</a:t>
            </a:r>
            <a:r>
              <a:rPr lang="nl-BE" b="0" i="0" dirty="0">
                <a:solidFill>
                  <a:srgbClr val="666666"/>
                </a:solidFill>
                <a:effectLst/>
                <a:latin typeface="Alegreya Sans SC"/>
              </a:rPr>
              <a:t> die je maakt met betrekking tot </a:t>
            </a:r>
            <a:r>
              <a:rPr lang="nl-BE" b="0" i="0" dirty="0" err="1">
                <a:solidFill>
                  <a:srgbClr val="666666"/>
                </a:solidFill>
                <a:effectLst/>
                <a:latin typeface="Alegreya Sans SC"/>
              </a:rPr>
              <a:t>Brexit</a:t>
            </a:r>
            <a:br>
              <a:rPr lang="nl-BE" b="0" i="0" dirty="0">
                <a:solidFill>
                  <a:srgbClr val="666666"/>
                </a:solidFill>
                <a:effectLst/>
                <a:latin typeface="Alegreya Sans SC"/>
              </a:rPr>
            </a:br>
            <a:r>
              <a:rPr lang="nl-BE" b="1" dirty="0">
                <a:solidFill>
                  <a:schemeClr val="bg1"/>
                </a:solidFill>
                <a:latin typeface="Alegreya Sans SC"/>
              </a:rPr>
              <a:t>VOORBEELD</a:t>
            </a:r>
            <a:r>
              <a:rPr lang="nl-BE" b="1" dirty="0">
                <a:solidFill>
                  <a:srgbClr val="666666"/>
                </a:solidFill>
                <a:latin typeface="Alegreya Sans SC"/>
              </a:rPr>
              <a:t> </a:t>
            </a:r>
            <a:br>
              <a:rPr lang="nl-BE" b="1" dirty="0">
                <a:solidFill>
                  <a:srgbClr val="666666"/>
                </a:solidFill>
                <a:latin typeface="Alegreya Sans SC"/>
              </a:rPr>
            </a:br>
            <a:r>
              <a:rPr lang="nl-BE" b="0" i="0" dirty="0">
                <a:solidFill>
                  <a:srgbClr val="666666"/>
                </a:solidFill>
                <a:effectLst/>
                <a:latin typeface="Alegreya Sans SC"/>
              </a:rPr>
              <a:t>douanekosten,  reis- en verblijfskosten bij prospectiereizen, certificatiekosten, consultancykosten, …</a:t>
            </a:r>
          </a:p>
          <a:p>
            <a:pPr algn="l">
              <a:lnSpc>
                <a:spcPct val="150000"/>
              </a:lnSpc>
            </a:pPr>
            <a:endParaRPr lang="nl-BE" b="1" dirty="0">
              <a:solidFill>
                <a:srgbClr val="666666"/>
              </a:solidFill>
              <a:latin typeface="Alegreya Sans SC"/>
            </a:endParaRPr>
          </a:p>
          <a:p>
            <a:pPr algn="l">
              <a:lnSpc>
                <a:spcPct val="150000"/>
              </a:lnSpc>
            </a:pPr>
            <a:r>
              <a:rPr lang="nl-BE" b="0" i="0" dirty="0">
                <a:solidFill>
                  <a:srgbClr val="666666"/>
                </a:solidFill>
                <a:effectLst/>
                <a:latin typeface="Alegreya Sans SC"/>
              </a:rPr>
              <a:t>Via de </a:t>
            </a:r>
            <a:r>
              <a:rPr lang="nl-BE" b="1" i="0" dirty="0">
                <a:solidFill>
                  <a:srgbClr val="666666"/>
                </a:solidFill>
                <a:effectLst/>
                <a:latin typeface="Alegreya Sans SC"/>
              </a:rPr>
              <a:t>Bijzondere Crisissteun Internationalisering</a:t>
            </a:r>
            <a:r>
              <a:rPr lang="nl-BE" b="0" i="0" dirty="0">
                <a:solidFill>
                  <a:srgbClr val="666666"/>
                </a:solidFill>
                <a:effectLst/>
                <a:latin typeface="Alegreya Sans SC"/>
              </a:rPr>
              <a:t> wordt de toegekende subsidie </a:t>
            </a:r>
            <a:r>
              <a:rPr lang="nl-BE" b="1" i="0" dirty="0">
                <a:solidFill>
                  <a:srgbClr val="666666"/>
                </a:solidFill>
                <a:effectLst/>
                <a:latin typeface="Alegreya Sans SC"/>
              </a:rPr>
              <a:t>gekoppeld aan het aantal personeelsleden in loondienst: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b="0" i="1" dirty="0">
                <a:solidFill>
                  <a:srgbClr val="666666"/>
                </a:solidFill>
                <a:effectLst/>
                <a:latin typeface="Alegreya Sans SC"/>
              </a:rPr>
              <a:t>vanaf 2 </a:t>
            </a:r>
            <a:r>
              <a:rPr lang="nl-BE" b="0" i="1" dirty="0" err="1">
                <a:solidFill>
                  <a:srgbClr val="666666"/>
                </a:solidFill>
                <a:effectLst/>
                <a:latin typeface="Alegreya Sans SC"/>
              </a:rPr>
              <a:t>t.e.m</a:t>
            </a:r>
            <a:r>
              <a:rPr lang="nl-BE" b="0" i="1" dirty="0">
                <a:solidFill>
                  <a:srgbClr val="666666"/>
                </a:solidFill>
                <a:effectLst/>
                <a:latin typeface="Alegreya Sans SC"/>
              </a:rPr>
              <a:t> 4 VTE : forfaitaire subsidie van 10.000 euro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b="0" i="1" dirty="0">
                <a:solidFill>
                  <a:srgbClr val="666666"/>
                </a:solidFill>
                <a:effectLst/>
                <a:latin typeface="Alegreya Sans SC"/>
              </a:rPr>
              <a:t>van 5 t.e.m. 9 VTE : maximale projectsubsidie van 20.000 euro</a:t>
            </a:r>
            <a:endParaRPr lang="nl-BE" i="1" dirty="0">
              <a:solidFill>
                <a:srgbClr val="666666"/>
              </a:solidFill>
              <a:latin typeface="Alegreya Sans SC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b="0" i="1" dirty="0">
                <a:solidFill>
                  <a:srgbClr val="666666"/>
                </a:solidFill>
                <a:effectLst/>
                <a:latin typeface="Alegreya Sans SC"/>
              </a:rPr>
              <a:t>…</a:t>
            </a:r>
          </a:p>
          <a:p>
            <a:pPr algn="l">
              <a:lnSpc>
                <a:spcPct val="150000"/>
              </a:lnSpc>
            </a:pPr>
            <a:r>
              <a:rPr lang="nl-BE" b="1" i="0" dirty="0">
                <a:solidFill>
                  <a:schemeClr val="bg1"/>
                </a:solidFill>
                <a:effectLst/>
                <a:latin typeface="Alegreya Sans SC"/>
              </a:rPr>
              <a:t>Indienperiode </a:t>
            </a:r>
            <a:r>
              <a:rPr lang="nl-BE" dirty="0">
                <a:solidFill>
                  <a:srgbClr val="666666"/>
                </a:solidFill>
                <a:latin typeface="Alegreya Sans SC"/>
              </a:rPr>
              <a:t>werd</a:t>
            </a:r>
            <a:r>
              <a:rPr lang="nl-BE" b="1" i="0" dirty="0">
                <a:solidFill>
                  <a:schemeClr val="bg1"/>
                </a:solidFill>
                <a:effectLst/>
                <a:latin typeface="Alegreya Sans SC"/>
              </a:rPr>
              <a:t> </a:t>
            </a:r>
            <a:r>
              <a:rPr lang="nl-BE" b="0" i="0" dirty="0">
                <a:solidFill>
                  <a:srgbClr val="666666"/>
                </a:solidFill>
                <a:effectLst/>
                <a:latin typeface="Alegreya Sans SC"/>
              </a:rPr>
              <a:t>gestart op </a:t>
            </a:r>
            <a:r>
              <a:rPr lang="nl-BE" b="1" i="0" dirty="0">
                <a:solidFill>
                  <a:srgbClr val="666666"/>
                </a:solidFill>
                <a:effectLst/>
                <a:latin typeface="Alegreya Sans SC"/>
              </a:rPr>
              <a:t>20 februari </a:t>
            </a:r>
            <a:r>
              <a:rPr lang="nl-BE" b="0" i="0" dirty="0">
                <a:solidFill>
                  <a:srgbClr val="666666"/>
                </a:solidFill>
                <a:effectLst/>
                <a:latin typeface="Alegreya Sans SC"/>
              </a:rPr>
              <a:t>en loopt nog </a:t>
            </a:r>
            <a:r>
              <a:rPr lang="nl-BE" b="1" i="0" dirty="0">
                <a:solidFill>
                  <a:srgbClr val="666666"/>
                </a:solidFill>
                <a:effectLst/>
                <a:latin typeface="Alegreya Sans SC"/>
              </a:rPr>
              <a:t>tot en met 10 maart. </a:t>
            </a:r>
            <a:br>
              <a:rPr lang="nl-BE" b="1" i="0" dirty="0">
                <a:solidFill>
                  <a:srgbClr val="666666"/>
                </a:solidFill>
                <a:effectLst/>
                <a:latin typeface="Alegreya Sans SC"/>
              </a:rPr>
            </a:br>
            <a:r>
              <a:rPr lang="nl-BE" i="0" dirty="0">
                <a:solidFill>
                  <a:srgbClr val="666666"/>
                </a:solidFill>
                <a:effectLst/>
                <a:latin typeface="Alegreya Sans SC"/>
              </a:rPr>
              <a:t>Er volgen vermoedelijk nieuwe oproepen.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nl-BE" dirty="0">
              <a:solidFill>
                <a:srgbClr val="606262"/>
              </a:solidFill>
              <a:latin typeface="Alegreya Sans SC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B016E86-C220-EF71-510D-1A101EB4450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482276" y="205770"/>
            <a:ext cx="535820" cy="5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3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igh view pushpin map on white wallpaper">
            <a:extLst>
              <a:ext uri="{FF2B5EF4-FFF2-40B4-BE49-F238E27FC236}">
                <a16:creationId xmlns:a16="http://schemas.microsoft.com/office/drawing/2014/main" id="{06A8F3BE-5DDF-B70A-D838-41D0C71B0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257"/>
            <a:ext cx="5214709" cy="6858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69C2E8E4-22BA-7683-1681-D4AB98DE4995}"/>
              </a:ext>
            </a:extLst>
          </p:cNvPr>
          <p:cNvSpPr/>
          <p:nvPr/>
        </p:nvSpPr>
        <p:spPr>
          <a:xfrm>
            <a:off x="3518702" y="427680"/>
            <a:ext cx="7878640" cy="6002639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nl-BE" sz="2800" b="1" dirty="0">
                <a:solidFill>
                  <a:schemeClr val="bg1"/>
                </a:solidFill>
                <a:latin typeface="Alegreya Sans SC"/>
              </a:rPr>
              <a:t>Aandachtspunten</a:t>
            </a:r>
            <a:endParaRPr lang="en-US" sz="2800" b="1" dirty="0">
              <a:solidFill>
                <a:srgbClr val="5F6766"/>
              </a:solidFill>
              <a:latin typeface="Alegreya Sans SC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b="1" u="sng" dirty="0">
              <a:solidFill>
                <a:srgbClr val="5F6766"/>
              </a:solidFill>
              <a:latin typeface="Alegreya Sans SC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rgbClr val="5F6766"/>
                </a:solidFill>
                <a:latin typeface="Alegreya Sans SC"/>
              </a:rPr>
              <a:t>Kleine</a:t>
            </a:r>
            <a:r>
              <a:rPr lang="en-US" sz="1800" b="1" dirty="0">
                <a:solidFill>
                  <a:srgbClr val="5F6766"/>
                </a:solidFill>
                <a:latin typeface="Alegreya Sans SC"/>
              </a:rPr>
              <a:t>, </a:t>
            </a:r>
            <a:r>
              <a:rPr lang="en-US" sz="1800" b="1" dirty="0" err="1">
                <a:solidFill>
                  <a:srgbClr val="5F6766"/>
                </a:solidFill>
                <a:latin typeface="Alegreya Sans SC"/>
              </a:rPr>
              <a:t>middelgrote</a:t>
            </a:r>
            <a:r>
              <a:rPr lang="en-US" sz="1800" b="1" dirty="0">
                <a:solidFill>
                  <a:srgbClr val="5F6766"/>
                </a:solidFill>
                <a:latin typeface="Alegreya Sans SC"/>
              </a:rPr>
              <a:t> of </a:t>
            </a:r>
            <a:r>
              <a:rPr lang="en-US" sz="1800" b="1" dirty="0" err="1">
                <a:solidFill>
                  <a:srgbClr val="5F6766"/>
                </a:solidFill>
                <a:latin typeface="Alegreya Sans SC"/>
              </a:rPr>
              <a:t>grote</a:t>
            </a:r>
            <a:r>
              <a:rPr lang="en-US" sz="1800" b="1" dirty="0">
                <a:solidFill>
                  <a:srgbClr val="5F6766"/>
                </a:solidFill>
                <a:latin typeface="Alegreya Sans SC"/>
              </a:rPr>
              <a:t> </a:t>
            </a:r>
            <a:r>
              <a:rPr lang="en-US" sz="1800" b="1" dirty="0" err="1">
                <a:solidFill>
                  <a:srgbClr val="5F6766"/>
                </a:solidFill>
                <a:latin typeface="Alegreya Sans SC"/>
              </a:rPr>
              <a:t>onderneming</a:t>
            </a:r>
            <a:br>
              <a:rPr lang="en-US" sz="1800" dirty="0">
                <a:solidFill>
                  <a:srgbClr val="5F6766"/>
                </a:solidFill>
                <a:latin typeface="Alegreya Sans SC"/>
              </a:rPr>
            </a:br>
            <a:r>
              <a:rPr lang="en-US" sz="1800" dirty="0" err="1">
                <a:solidFill>
                  <a:srgbClr val="5F6766"/>
                </a:solidFill>
                <a:latin typeface="Alegreya Sans SC"/>
              </a:rPr>
              <a:t>voor</a:t>
            </a:r>
            <a:r>
              <a:rPr lang="en-US" sz="1800" dirty="0">
                <a:solidFill>
                  <a:srgbClr val="5F6766"/>
                </a:solidFill>
                <a:latin typeface="Alegreya Sans SC"/>
              </a:rPr>
              <a:t> </a:t>
            </a:r>
            <a:r>
              <a:rPr lang="en-US" sz="1800" dirty="0" err="1">
                <a:solidFill>
                  <a:srgbClr val="5F6766"/>
                </a:solidFill>
                <a:latin typeface="Alegreya Sans SC"/>
              </a:rPr>
              <a:t>sommige</a:t>
            </a:r>
            <a:r>
              <a:rPr lang="en-US" sz="1800" dirty="0">
                <a:solidFill>
                  <a:srgbClr val="5F6766"/>
                </a:solidFill>
                <a:latin typeface="Alegreya Sans SC"/>
              </a:rPr>
              <a:t> subsidies </a:t>
            </a:r>
            <a:r>
              <a:rPr lang="en-US" sz="1800" dirty="0" err="1">
                <a:solidFill>
                  <a:srgbClr val="5F6766"/>
                </a:solidFill>
                <a:latin typeface="Alegreya Sans SC"/>
              </a:rPr>
              <a:t>zijn</a:t>
            </a:r>
            <a:r>
              <a:rPr lang="en-US" sz="1800" dirty="0">
                <a:solidFill>
                  <a:srgbClr val="5F6766"/>
                </a:solidFill>
                <a:latin typeface="Alegreya Sans SC"/>
              </a:rPr>
              <a:t> </a:t>
            </a:r>
            <a:r>
              <a:rPr lang="en-US" sz="1800" dirty="0" err="1">
                <a:solidFill>
                  <a:srgbClr val="5F6766"/>
                </a:solidFill>
                <a:latin typeface="Alegreya Sans SC"/>
              </a:rPr>
              <a:t>grote</a:t>
            </a:r>
            <a:r>
              <a:rPr lang="en-US" sz="1800" dirty="0">
                <a:solidFill>
                  <a:srgbClr val="5F6766"/>
                </a:solidFill>
                <a:latin typeface="Alegreya Sans SC"/>
              </a:rPr>
              <a:t> </a:t>
            </a:r>
            <a:r>
              <a:rPr lang="en-US" sz="1800" dirty="0" err="1">
                <a:solidFill>
                  <a:srgbClr val="5F6766"/>
                </a:solidFill>
                <a:latin typeface="Alegreya Sans SC"/>
              </a:rPr>
              <a:t>ondernemingen</a:t>
            </a:r>
            <a:r>
              <a:rPr lang="en-US" sz="1800" dirty="0">
                <a:solidFill>
                  <a:srgbClr val="5F6766"/>
                </a:solidFill>
                <a:latin typeface="Alegreya Sans SC"/>
              </a:rPr>
              <a:t> </a:t>
            </a:r>
            <a:r>
              <a:rPr lang="en-US" sz="1800" dirty="0" err="1">
                <a:solidFill>
                  <a:srgbClr val="5F6766"/>
                </a:solidFill>
                <a:latin typeface="Alegreya Sans SC"/>
              </a:rPr>
              <a:t>uitgesloten</a:t>
            </a:r>
            <a:r>
              <a:rPr lang="en-US" sz="1800" dirty="0">
                <a:solidFill>
                  <a:srgbClr val="5F6766"/>
                </a:solidFill>
                <a:latin typeface="Alegreya Sans SC"/>
              </a:rPr>
              <a:t> (</a:t>
            </a:r>
            <a:r>
              <a:rPr lang="en-US" sz="1800" dirty="0" err="1">
                <a:solidFill>
                  <a:srgbClr val="5F6766"/>
                </a:solidFill>
                <a:latin typeface="Alegreya Sans SC"/>
              </a:rPr>
              <a:t>vb</a:t>
            </a:r>
            <a:r>
              <a:rPr lang="en-US" sz="1800" dirty="0">
                <a:solidFill>
                  <a:srgbClr val="5F6766"/>
                </a:solidFill>
                <a:latin typeface="Alegreya Sans SC"/>
              </a:rPr>
              <a:t> KMO-</a:t>
            </a:r>
            <a:r>
              <a:rPr lang="en-US" sz="1800" dirty="0" err="1">
                <a:solidFill>
                  <a:srgbClr val="5F6766"/>
                </a:solidFill>
                <a:latin typeface="Alegreya Sans SC"/>
              </a:rPr>
              <a:t>groeisubsidie</a:t>
            </a:r>
            <a:r>
              <a:rPr lang="en-US" sz="1800" dirty="0">
                <a:solidFill>
                  <a:srgbClr val="5F6766"/>
                </a:solidFill>
                <a:latin typeface="Alegreya Sans SC"/>
              </a:rPr>
              <a:t>)</a:t>
            </a: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rgbClr val="5F6766"/>
                </a:solidFill>
                <a:latin typeface="Alegreya Sans SC"/>
              </a:rPr>
              <a:t>Financiële</a:t>
            </a:r>
            <a:r>
              <a:rPr lang="en-US" sz="1800" b="1" dirty="0">
                <a:solidFill>
                  <a:srgbClr val="5F6766"/>
                </a:solidFill>
                <a:latin typeface="Alegreya Sans SC"/>
              </a:rPr>
              <a:t> </a:t>
            </a:r>
            <a:r>
              <a:rPr lang="en-US" sz="1800" b="1" dirty="0" err="1">
                <a:solidFill>
                  <a:srgbClr val="5F6766"/>
                </a:solidFill>
                <a:latin typeface="Alegreya Sans SC"/>
              </a:rPr>
              <a:t>achtergrond</a:t>
            </a:r>
            <a:br>
              <a:rPr lang="en-US" sz="1800" b="1" u="sng" dirty="0">
                <a:solidFill>
                  <a:srgbClr val="5F6766"/>
                </a:solidFill>
                <a:latin typeface="Alegreya Sans SC"/>
              </a:rPr>
            </a:br>
            <a:r>
              <a:rPr lang="en-US" sz="1800" b="1" dirty="0">
                <a:solidFill>
                  <a:srgbClr val="5F6766"/>
                </a:solidFill>
                <a:latin typeface="Alegreya Sans SC"/>
              </a:rPr>
              <a:t>    </a:t>
            </a:r>
            <a:r>
              <a:rPr lang="en-US" sz="1800" dirty="0" err="1">
                <a:solidFill>
                  <a:srgbClr val="5F6766"/>
                </a:solidFill>
                <a:latin typeface="Alegreya Sans SC"/>
              </a:rPr>
              <a:t>positief</a:t>
            </a:r>
            <a:r>
              <a:rPr lang="en-US" sz="1800" dirty="0">
                <a:solidFill>
                  <a:srgbClr val="5F6766"/>
                </a:solidFill>
                <a:latin typeface="Alegreya Sans SC"/>
              </a:rPr>
              <a:t> eigen </a:t>
            </a:r>
            <a:r>
              <a:rPr lang="en-US" sz="1800" dirty="0" err="1">
                <a:solidFill>
                  <a:srgbClr val="5F6766"/>
                </a:solidFill>
                <a:latin typeface="Alegreya Sans SC"/>
              </a:rPr>
              <a:t>vermogen</a:t>
            </a:r>
            <a:br>
              <a:rPr lang="en-US" sz="1800" dirty="0">
                <a:solidFill>
                  <a:srgbClr val="5F6766"/>
                </a:solidFill>
                <a:latin typeface="Alegreya Sans SC"/>
              </a:rPr>
            </a:br>
            <a:r>
              <a:rPr lang="en-US" sz="1800" dirty="0">
                <a:solidFill>
                  <a:srgbClr val="5F6766"/>
                </a:solidFill>
                <a:latin typeface="Alegreya Sans SC"/>
              </a:rPr>
              <a:t>    </a:t>
            </a:r>
            <a:r>
              <a:rPr lang="en-US" sz="1800" dirty="0" err="1">
                <a:solidFill>
                  <a:srgbClr val="5F6766"/>
                </a:solidFill>
                <a:latin typeface="Alegreya Sans SC"/>
              </a:rPr>
              <a:t>minimus</a:t>
            </a:r>
            <a:r>
              <a:rPr lang="en-US" sz="1800" dirty="0">
                <a:solidFill>
                  <a:srgbClr val="5F6766"/>
                </a:solidFill>
                <a:latin typeface="Alegreya Sans SC"/>
              </a:rPr>
              <a:t> </a:t>
            </a:r>
            <a:r>
              <a:rPr lang="en-US" sz="1800" dirty="0" err="1">
                <a:solidFill>
                  <a:srgbClr val="5F6766"/>
                </a:solidFill>
                <a:latin typeface="Alegreya Sans SC"/>
              </a:rPr>
              <a:t>regeling</a:t>
            </a:r>
            <a:r>
              <a:rPr lang="en-US" sz="1800" dirty="0">
                <a:solidFill>
                  <a:srgbClr val="5F6766"/>
                </a:solidFill>
                <a:latin typeface="Alegreya Sans SC"/>
              </a:rPr>
              <a:t>		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5F6766"/>
                </a:solidFill>
                <a:latin typeface="Alegreya Sans SC"/>
              </a:rPr>
              <a:t>Subsidies </a:t>
            </a:r>
            <a:r>
              <a:rPr lang="en-US" sz="1800" b="1" dirty="0" err="1">
                <a:solidFill>
                  <a:srgbClr val="5F6766"/>
                </a:solidFill>
                <a:latin typeface="Alegreya Sans SC"/>
              </a:rPr>
              <a:t>zijn</a:t>
            </a:r>
            <a:r>
              <a:rPr lang="en-US" sz="1800" b="1" dirty="0">
                <a:solidFill>
                  <a:srgbClr val="5F6766"/>
                </a:solidFill>
                <a:latin typeface="Alegreya Sans SC"/>
              </a:rPr>
              <a:t> </a:t>
            </a:r>
            <a:r>
              <a:rPr lang="en-US" sz="1800" b="1" dirty="0" err="1">
                <a:solidFill>
                  <a:srgbClr val="5F6766"/>
                </a:solidFill>
                <a:latin typeface="Alegreya Sans SC"/>
              </a:rPr>
              <a:t>toekomstgericht</a:t>
            </a:r>
            <a:br>
              <a:rPr lang="en-US" sz="1800" dirty="0">
                <a:solidFill>
                  <a:srgbClr val="5F6766"/>
                </a:solidFill>
                <a:latin typeface="Alegreya Sans SC"/>
              </a:rPr>
            </a:br>
            <a:r>
              <a:rPr lang="en-US" sz="1800" dirty="0" err="1">
                <a:solidFill>
                  <a:srgbClr val="5F6766"/>
                </a:solidFill>
                <a:latin typeface="Alegreya Sans SC"/>
              </a:rPr>
              <a:t>meestal</a:t>
            </a:r>
            <a:r>
              <a:rPr lang="en-US" sz="1800" dirty="0">
                <a:solidFill>
                  <a:srgbClr val="5F6766"/>
                </a:solidFill>
                <a:latin typeface="Alegreya Sans SC"/>
              </a:rPr>
              <a:t> is </a:t>
            </a:r>
            <a:r>
              <a:rPr lang="en-US" sz="1800" dirty="0" err="1">
                <a:solidFill>
                  <a:srgbClr val="5F6766"/>
                </a:solidFill>
                <a:latin typeface="Alegreya Sans SC"/>
              </a:rPr>
              <a:t>terugwerkende</a:t>
            </a:r>
            <a:r>
              <a:rPr lang="en-US" sz="1800" dirty="0">
                <a:solidFill>
                  <a:srgbClr val="5F6766"/>
                </a:solidFill>
                <a:latin typeface="Alegreya Sans SC"/>
              </a:rPr>
              <a:t> </a:t>
            </a:r>
            <a:r>
              <a:rPr lang="en-US" sz="1800" dirty="0" err="1">
                <a:solidFill>
                  <a:srgbClr val="5F6766"/>
                </a:solidFill>
                <a:latin typeface="Alegreya Sans SC"/>
              </a:rPr>
              <a:t>kracht</a:t>
            </a:r>
            <a:r>
              <a:rPr lang="en-US" sz="1800" dirty="0">
                <a:solidFill>
                  <a:srgbClr val="5F6766"/>
                </a:solidFill>
                <a:latin typeface="Alegreya Sans SC"/>
              </a:rPr>
              <a:t> </a:t>
            </a:r>
            <a:r>
              <a:rPr lang="en-US" sz="1800" dirty="0" err="1">
                <a:solidFill>
                  <a:srgbClr val="5F6766"/>
                </a:solidFill>
                <a:latin typeface="Alegreya Sans SC"/>
              </a:rPr>
              <a:t>niet</a:t>
            </a:r>
            <a:r>
              <a:rPr lang="en-US" sz="1800" dirty="0">
                <a:solidFill>
                  <a:srgbClr val="5F6766"/>
                </a:solidFill>
                <a:latin typeface="Alegreya Sans SC"/>
              </a:rPr>
              <a:t> </a:t>
            </a:r>
            <a:r>
              <a:rPr lang="en-US" sz="1800" dirty="0" err="1">
                <a:solidFill>
                  <a:srgbClr val="5F6766"/>
                </a:solidFill>
                <a:latin typeface="Alegreya Sans SC"/>
              </a:rPr>
              <a:t>mogelijk</a:t>
            </a:r>
            <a:br>
              <a:rPr lang="en-US" sz="1800" dirty="0">
                <a:solidFill>
                  <a:srgbClr val="5F6766"/>
                </a:solidFill>
                <a:latin typeface="Alegreya Sans SC"/>
              </a:rPr>
            </a:br>
            <a:r>
              <a:rPr lang="en-US" sz="1800" dirty="0">
                <a:solidFill>
                  <a:srgbClr val="5F6766"/>
                </a:solidFill>
                <a:latin typeface="Alegreya Sans SC"/>
              </a:rPr>
              <a:t>dossier </a:t>
            </a:r>
            <a:r>
              <a:rPr lang="en-US" sz="1800" dirty="0" err="1">
                <a:solidFill>
                  <a:srgbClr val="5F6766"/>
                </a:solidFill>
                <a:latin typeface="Alegreya Sans SC"/>
              </a:rPr>
              <a:t>indienen</a:t>
            </a:r>
            <a:r>
              <a:rPr lang="en-US" sz="1800" dirty="0">
                <a:solidFill>
                  <a:srgbClr val="5F6766"/>
                </a:solidFill>
                <a:latin typeface="Alegreya Sans SC"/>
              </a:rPr>
              <a:t> ten </a:t>
            </a:r>
            <a:r>
              <a:rPr lang="en-US" sz="1800" dirty="0" err="1">
                <a:solidFill>
                  <a:srgbClr val="5F6766"/>
                </a:solidFill>
                <a:latin typeface="Alegreya Sans SC"/>
              </a:rPr>
              <a:t>laatste</a:t>
            </a:r>
            <a:r>
              <a:rPr lang="en-US" sz="1800" dirty="0">
                <a:solidFill>
                  <a:srgbClr val="5F6766"/>
                </a:solidFill>
                <a:latin typeface="Alegreya Sans SC"/>
              </a:rPr>
              <a:t> </a:t>
            </a:r>
            <a:r>
              <a:rPr lang="en-US" sz="1800" dirty="0" err="1">
                <a:solidFill>
                  <a:srgbClr val="5F6766"/>
                </a:solidFill>
                <a:latin typeface="Alegreya Sans SC"/>
              </a:rPr>
              <a:t>einde</a:t>
            </a:r>
            <a:r>
              <a:rPr lang="en-US" sz="1800" dirty="0">
                <a:solidFill>
                  <a:srgbClr val="5F6766"/>
                </a:solidFill>
                <a:latin typeface="Alegreya Sans SC"/>
              </a:rPr>
              <a:t> van de </a:t>
            </a:r>
            <a:r>
              <a:rPr lang="en-US" sz="1800" dirty="0" err="1">
                <a:solidFill>
                  <a:srgbClr val="5F6766"/>
                </a:solidFill>
                <a:latin typeface="Alegreya Sans SC"/>
              </a:rPr>
              <a:t>maand</a:t>
            </a:r>
            <a:r>
              <a:rPr lang="en-US" sz="1800" dirty="0">
                <a:solidFill>
                  <a:srgbClr val="5F6766"/>
                </a:solidFill>
                <a:latin typeface="Alegreya Sans SC"/>
              </a:rPr>
              <a:t> die start </a:t>
            </a:r>
            <a:r>
              <a:rPr lang="en-US" dirty="0" err="1">
                <a:solidFill>
                  <a:srgbClr val="5F6766"/>
                </a:solidFill>
                <a:latin typeface="Alegreya Sans SC"/>
              </a:rPr>
              <a:t>voorafgaat</a:t>
            </a:r>
            <a:r>
              <a:rPr lang="en-US" dirty="0">
                <a:solidFill>
                  <a:srgbClr val="5F6766"/>
                </a:solidFill>
                <a:latin typeface="Alegreya Sans SC"/>
              </a:rPr>
              <a:t> vb. </a:t>
            </a:r>
            <a:r>
              <a:rPr lang="en-US" dirty="0" err="1">
                <a:solidFill>
                  <a:srgbClr val="5F6766"/>
                </a:solidFill>
                <a:latin typeface="Alegreya Sans SC"/>
              </a:rPr>
              <a:t>aanvraag</a:t>
            </a:r>
            <a:r>
              <a:rPr lang="en-US" dirty="0">
                <a:solidFill>
                  <a:srgbClr val="5F6766"/>
                </a:solidFill>
                <a:latin typeface="Alegreya Sans SC"/>
              </a:rPr>
              <a:t> KMO-</a:t>
            </a:r>
            <a:r>
              <a:rPr lang="en-US" dirty="0" err="1">
                <a:solidFill>
                  <a:srgbClr val="5F6766"/>
                </a:solidFill>
                <a:latin typeface="Alegreya Sans SC"/>
              </a:rPr>
              <a:t>groeisubsidie</a:t>
            </a:r>
            <a:r>
              <a:rPr lang="en-US" dirty="0">
                <a:solidFill>
                  <a:srgbClr val="5F6766"/>
                </a:solidFill>
                <a:latin typeface="Alegreya Sans SC"/>
              </a:rPr>
              <a:t> </a:t>
            </a:r>
            <a:r>
              <a:rPr lang="en-US" dirty="0" err="1">
                <a:solidFill>
                  <a:srgbClr val="5F6766"/>
                </a:solidFill>
                <a:latin typeface="Alegreya Sans SC"/>
              </a:rPr>
              <a:t>indienen</a:t>
            </a:r>
            <a:r>
              <a:rPr lang="en-US" dirty="0">
                <a:solidFill>
                  <a:srgbClr val="5F6766"/>
                </a:solidFill>
                <a:latin typeface="Alegreya Sans SC"/>
              </a:rPr>
              <a:t> op 25 </a:t>
            </a:r>
            <a:r>
              <a:rPr lang="en-US" dirty="0" err="1">
                <a:solidFill>
                  <a:srgbClr val="5F6766"/>
                </a:solidFill>
                <a:latin typeface="Alegreya Sans SC"/>
              </a:rPr>
              <a:t>maart</a:t>
            </a:r>
            <a:r>
              <a:rPr lang="en-US" dirty="0">
                <a:solidFill>
                  <a:srgbClr val="5F6766"/>
                </a:solidFill>
                <a:latin typeface="Alegreya Sans SC"/>
              </a:rPr>
              <a:t>-&gt; start </a:t>
            </a:r>
            <a:r>
              <a:rPr lang="en-US" dirty="0" err="1">
                <a:solidFill>
                  <a:srgbClr val="5F6766"/>
                </a:solidFill>
                <a:latin typeface="Alegreya Sans SC"/>
              </a:rPr>
              <a:t>strategisch</a:t>
            </a:r>
            <a:r>
              <a:rPr lang="en-US" dirty="0">
                <a:solidFill>
                  <a:srgbClr val="5F6766"/>
                </a:solidFill>
                <a:latin typeface="Alegreya Sans SC"/>
              </a:rPr>
              <a:t> </a:t>
            </a:r>
            <a:r>
              <a:rPr lang="en-US" dirty="0" err="1">
                <a:solidFill>
                  <a:srgbClr val="5F6766"/>
                </a:solidFill>
                <a:latin typeface="Alegreya Sans SC"/>
              </a:rPr>
              <a:t>medewerker</a:t>
            </a:r>
            <a:r>
              <a:rPr lang="en-US" dirty="0">
                <a:solidFill>
                  <a:srgbClr val="5F6766"/>
                </a:solidFill>
                <a:latin typeface="Alegreya Sans SC"/>
              </a:rPr>
              <a:t> ten </a:t>
            </a:r>
            <a:r>
              <a:rPr lang="en-US" dirty="0" err="1">
                <a:solidFill>
                  <a:srgbClr val="5F6766"/>
                </a:solidFill>
                <a:latin typeface="Alegreya Sans SC"/>
              </a:rPr>
              <a:t>vroegste</a:t>
            </a:r>
            <a:r>
              <a:rPr lang="en-US" dirty="0">
                <a:solidFill>
                  <a:srgbClr val="5F6766"/>
                </a:solidFill>
                <a:latin typeface="Alegreya Sans SC"/>
              </a:rPr>
              <a:t> 1 </a:t>
            </a:r>
            <a:r>
              <a:rPr lang="en-US" dirty="0" err="1">
                <a:solidFill>
                  <a:srgbClr val="5F6766"/>
                </a:solidFill>
                <a:latin typeface="Alegreya Sans SC"/>
              </a:rPr>
              <a:t>april</a:t>
            </a:r>
            <a:endParaRPr lang="en-US" dirty="0">
              <a:solidFill>
                <a:srgbClr val="5F6766"/>
              </a:solidFill>
              <a:latin typeface="Alegreya Sans SC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5F6766"/>
                </a:solidFill>
                <a:latin typeface="Alegreya Sans SC"/>
              </a:rPr>
              <a:t>Er </a:t>
            </a:r>
            <a:r>
              <a:rPr lang="en-US" sz="1800" b="1" dirty="0" err="1">
                <a:solidFill>
                  <a:srgbClr val="5F6766"/>
                </a:solidFill>
                <a:latin typeface="Alegreya Sans SC"/>
              </a:rPr>
              <a:t>bestaan</a:t>
            </a:r>
            <a:r>
              <a:rPr lang="en-US" sz="1800" b="1" dirty="0">
                <a:solidFill>
                  <a:srgbClr val="5F6766"/>
                </a:solidFill>
                <a:latin typeface="Alegreya Sans SC"/>
              </a:rPr>
              <a:t> </a:t>
            </a:r>
            <a:r>
              <a:rPr lang="en-US" sz="1800" b="1" dirty="0" err="1">
                <a:solidFill>
                  <a:srgbClr val="5F6766"/>
                </a:solidFill>
                <a:latin typeface="Alegreya Sans SC"/>
              </a:rPr>
              <a:t>ook</a:t>
            </a:r>
            <a:r>
              <a:rPr lang="en-US" sz="1800" b="1" dirty="0">
                <a:solidFill>
                  <a:srgbClr val="5F6766"/>
                </a:solidFill>
                <a:latin typeface="Alegreya Sans SC"/>
              </a:rPr>
              <a:t> </a:t>
            </a:r>
            <a:r>
              <a:rPr lang="en-US" sz="1800" b="1" dirty="0" err="1">
                <a:solidFill>
                  <a:srgbClr val="5F6766"/>
                </a:solidFill>
                <a:latin typeface="Alegreya Sans SC"/>
              </a:rPr>
              <a:t>regionale</a:t>
            </a:r>
            <a:r>
              <a:rPr lang="en-US" sz="1800" b="1" dirty="0">
                <a:solidFill>
                  <a:srgbClr val="5F6766"/>
                </a:solidFill>
                <a:latin typeface="Alegreya Sans SC"/>
              </a:rPr>
              <a:t> </a:t>
            </a:r>
            <a:r>
              <a:rPr lang="en-US" sz="1800" b="1" dirty="0" err="1">
                <a:solidFill>
                  <a:srgbClr val="5F6766"/>
                </a:solidFill>
                <a:latin typeface="Alegreya Sans SC"/>
              </a:rPr>
              <a:t>en</a:t>
            </a:r>
            <a:r>
              <a:rPr lang="en-US" sz="1800" b="1" dirty="0">
                <a:solidFill>
                  <a:srgbClr val="5F6766"/>
                </a:solidFill>
                <a:latin typeface="Alegreya Sans SC"/>
              </a:rPr>
              <a:t> </a:t>
            </a:r>
            <a:r>
              <a:rPr lang="en-US" sz="1800" b="1" dirty="0" err="1">
                <a:solidFill>
                  <a:srgbClr val="5F6766"/>
                </a:solidFill>
                <a:latin typeface="Alegreya Sans SC"/>
              </a:rPr>
              <a:t>provinciale</a:t>
            </a:r>
            <a:r>
              <a:rPr lang="en-US" sz="1800" b="1" dirty="0">
                <a:solidFill>
                  <a:srgbClr val="5F6766"/>
                </a:solidFill>
                <a:latin typeface="Alegreya Sans SC"/>
              </a:rPr>
              <a:t> subsidies</a:t>
            </a:r>
            <a:r>
              <a:rPr lang="en-US" sz="1800" b="1" u="sng" dirty="0">
                <a:solidFill>
                  <a:srgbClr val="5F6766"/>
                </a:solidFill>
                <a:latin typeface="Alegreya Sans SC"/>
              </a:rPr>
              <a:t>:</a:t>
            </a:r>
            <a:br>
              <a:rPr lang="en-US" sz="1800" dirty="0">
                <a:solidFill>
                  <a:srgbClr val="5F6766"/>
                </a:solidFill>
                <a:latin typeface="Alegreya Sans SC"/>
              </a:rPr>
            </a:br>
            <a:r>
              <a:rPr lang="en-US" sz="1800" dirty="0" err="1">
                <a:solidFill>
                  <a:srgbClr val="5F6766"/>
                </a:solidFill>
                <a:latin typeface="Alegreya Sans SC"/>
              </a:rPr>
              <a:t>Renovatiepremie</a:t>
            </a:r>
            <a:r>
              <a:rPr lang="en-US" sz="1800" dirty="0">
                <a:solidFill>
                  <a:srgbClr val="5F6766"/>
                </a:solidFill>
                <a:latin typeface="Alegreya Sans SC"/>
              </a:rPr>
              <a:t> handelspanden in Antwerpen</a:t>
            </a:r>
            <a:br>
              <a:rPr lang="en-US" sz="1800" dirty="0">
                <a:solidFill>
                  <a:srgbClr val="5F6766"/>
                </a:solidFill>
                <a:latin typeface="Alegreya Sans SC"/>
              </a:rPr>
            </a:br>
            <a:r>
              <a:rPr lang="en-US" sz="1800" dirty="0" err="1">
                <a:solidFill>
                  <a:srgbClr val="5F6766"/>
                </a:solidFill>
                <a:latin typeface="Alegreya Sans SC"/>
              </a:rPr>
              <a:t>Subsidie</a:t>
            </a:r>
            <a:r>
              <a:rPr lang="en-US" sz="1800" dirty="0">
                <a:solidFill>
                  <a:srgbClr val="5F6766"/>
                </a:solidFill>
                <a:latin typeface="Alegreya Sans SC"/>
              </a:rPr>
              <a:t> </a:t>
            </a:r>
            <a:r>
              <a:rPr lang="en-US" sz="1800" dirty="0" err="1">
                <a:solidFill>
                  <a:srgbClr val="5F6766"/>
                </a:solidFill>
                <a:latin typeface="Alegreya Sans SC"/>
              </a:rPr>
              <a:t>voor</a:t>
            </a:r>
            <a:r>
              <a:rPr lang="en-US" sz="1800" dirty="0">
                <a:solidFill>
                  <a:srgbClr val="5F6766"/>
                </a:solidFill>
                <a:latin typeface="Alegreya Sans SC"/>
              </a:rPr>
              <a:t> starters in Gent</a:t>
            </a:r>
            <a:br>
              <a:rPr lang="en-US" sz="1800" b="1" dirty="0">
                <a:solidFill>
                  <a:srgbClr val="5F6766"/>
                </a:solidFill>
                <a:latin typeface="Alegreya Sans SC"/>
              </a:rPr>
            </a:br>
            <a:endParaRPr lang="en-US" sz="1800" b="1" dirty="0">
              <a:solidFill>
                <a:srgbClr val="5F6766"/>
              </a:solidFill>
              <a:latin typeface="Alegreya Sans SC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F6766"/>
                </a:solidFill>
                <a:latin typeface="Alegreya Sans SC"/>
              </a:rPr>
              <a:t>No cure, no pay</a:t>
            </a:r>
            <a:endParaRPr lang="en-US" sz="1800" b="1" dirty="0">
              <a:solidFill>
                <a:srgbClr val="5F6766"/>
              </a:solidFill>
              <a:latin typeface="Alegreya Sans SC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D0FD41D-0C7A-BBB7-C62F-A32409A132B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482276" y="205770"/>
            <a:ext cx="535820" cy="5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47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C4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981ED-67E2-2CD9-2688-585FECFCF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FEE5A6-ACCB-A103-7074-C03CB020F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2" descr="Free PSD tropical green leaves background">
            <a:extLst>
              <a:ext uri="{FF2B5EF4-FFF2-40B4-BE49-F238E27FC236}">
                <a16:creationId xmlns:a16="http://schemas.microsoft.com/office/drawing/2014/main" id="{A6515F48-755B-7C76-9F86-D5493F716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" r="9402" b="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7EA8C366-4CCA-2DC7-5235-0E70389CEE2E}"/>
              </a:ext>
            </a:extLst>
          </p:cNvPr>
          <p:cNvSpPr/>
          <p:nvPr/>
        </p:nvSpPr>
        <p:spPr>
          <a:xfrm>
            <a:off x="838200" y="1690688"/>
            <a:ext cx="10607040" cy="4154801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br>
              <a:rPr lang="nl-BE" sz="2400" b="1" dirty="0">
                <a:solidFill>
                  <a:schemeClr val="bg1"/>
                </a:solidFill>
                <a:latin typeface="Alegreya Sans SC"/>
              </a:rPr>
            </a:br>
            <a:r>
              <a:rPr lang="nl-BE" sz="2400" b="1" dirty="0">
                <a:solidFill>
                  <a:schemeClr val="bg1"/>
                </a:solidFill>
                <a:latin typeface="Alegreya Sans SC"/>
              </a:rPr>
              <a:t>A-Chief maakt ondernemers wegwijs in het subsidieoerwoud</a:t>
            </a:r>
          </a:p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endParaRPr lang="nl-BE" sz="2000" b="1" dirty="0">
              <a:solidFill>
                <a:schemeClr val="bg1"/>
              </a:solidFill>
              <a:latin typeface="Alegreya Sans SC"/>
            </a:endParaRPr>
          </a:p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rgbClr val="5F6766"/>
                </a:solidFill>
                <a:latin typeface="Alegreya Sans SC"/>
              </a:rPr>
              <a:t>Met een </a:t>
            </a:r>
            <a:r>
              <a:rPr lang="en-US" sz="2000" b="1" dirty="0" err="1">
                <a:solidFill>
                  <a:srgbClr val="5F6766"/>
                </a:solidFill>
                <a:latin typeface="Alegreya Sans SC"/>
              </a:rPr>
              <a:t>stevig</a:t>
            </a:r>
            <a:r>
              <a:rPr lang="en-US" sz="2000" b="1" dirty="0">
                <a:solidFill>
                  <a:srgbClr val="5F6766"/>
                </a:solidFill>
                <a:latin typeface="Alegreya Sans SC"/>
              </a:rPr>
              <a:t> </a:t>
            </a:r>
            <a:r>
              <a:rPr lang="en-US" sz="2000" b="1" dirty="0" err="1">
                <a:solidFill>
                  <a:srgbClr val="5F6766"/>
                </a:solidFill>
                <a:latin typeface="Alegreya Sans SC"/>
              </a:rPr>
              <a:t>opgebouwde</a:t>
            </a:r>
            <a:r>
              <a:rPr lang="en-US" sz="2000" b="1" dirty="0">
                <a:solidFill>
                  <a:srgbClr val="5F6766"/>
                </a:solidFill>
                <a:latin typeface="Alegreya Sans SC"/>
              </a:rPr>
              <a:t> expertise </a:t>
            </a:r>
            <a:r>
              <a:rPr lang="en-US" sz="2000" dirty="0" err="1">
                <a:solidFill>
                  <a:srgbClr val="5F6766"/>
                </a:solidFill>
                <a:latin typeface="Alegreya Sans SC"/>
              </a:rPr>
              <a:t>en</a:t>
            </a:r>
            <a:r>
              <a:rPr lang="en-US" sz="2000" dirty="0">
                <a:solidFill>
                  <a:srgbClr val="5F6766"/>
                </a:solidFill>
                <a:latin typeface="Alegreya Sans SC"/>
              </a:rPr>
              <a:t> een </a:t>
            </a:r>
            <a:r>
              <a:rPr lang="en-US" sz="2000" b="1" dirty="0" err="1">
                <a:solidFill>
                  <a:srgbClr val="5F6766"/>
                </a:solidFill>
                <a:latin typeface="Alegreya Sans SC"/>
              </a:rPr>
              <a:t>glasheldere</a:t>
            </a:r>
            <a:r>
              <a:rPr lang="en-US" sz="2000" b="1" dirty="0">
                <a:solidFill>
                  <a:srgbClr val="5F6766"/>
                </a:solidFill>
                <a:latin typeface="Alegreya Sans SC"/>
              </a:rPr>
              <a:t> </a:t>
            </a:r>
            <a:r>
              <a:rPr lang="en-US" sz="2000" b="1" dirty="0" err="1">
                <a:solidFill>
                  <a:srgbClr val="5F6766"/>
                </a:solidFill>
                <a:latin typeface="Alegreya Sans SC"/>
              </a:rPr>
              <a:t>en</a:t>
            </a:r>
            <a:r>
              <a:rPr lang="en-US" sz="2000" b="1" dirty="0">
                <a:solidFill>
                  <a:srgbClr val="5F6766"/>
                </a:solidFill>
                <a:latin typeface="Alegreya Sans SC"/>
              </a:rPr>
              <a:t> </a:t>
            </a:r>
            <a:r>
              <a:rPr lang="en-US" sz="2000" b="1" dirty="0" err="1">
                <a:solidFill>
                  <a:srgbClr val="5F6766"/>
                </a:solidFill>
                <a:latin typeface="Alegreya Sans SC"/>
              </a:rPr>
              <a:t>doorgedreven</a:t>
            </a:r>
            <a:r>
              <a:rPr lang="en-US" sz="2000" b="1" dirty="0">
                <a:solidFill>
                  <a:srgbClr val="5F6766"/>
                </a:solidFill>
                <a:latin typeface="Alegreya Sans SC"/>
              </a:rPr>
              <a:t> </a:t>
            </a:r>
            <a:r>
              <a:rPr lang="en-US" sz="2000" b="1" dirty="0" err="1">
                <a:solidFill>
                  <a:srgbClr val="5F6766"/>
                </a:solidFill>
                <a:latin typeface="Alegreya Sans SC"/>
              </a:rPr>
              <a:t>subsidiescan</a:t>
            </a:r>
            <a:r>
              <a:rPr lang="en-US" sz="2000" b="1" dirty="0">
                <a:solidFill>
                  <a:srgbClr val="5F6766"/>
                </a:solidFill>
                <a:latin typeface="Alegreya Sans SC"/>
              </a:rPr>
              <a:t> </a:t>
            </a:r>
            <a:r>
              <a:rPr lang="en-US" sz="2000" dirty="0" err="1">
                <a:solidFill>
                  <a:srgbClr val="5F6766"/>
                </a:solidFill>
                <a:latin typeface="Alegreya Sans SC"/>
              </a:rPr>
              <a:t>detecteren</a:t>
            </a:r>
            <a:r>
              <a:rPr lang="en-US" sz="2000" dirty="0">
                <a:solidFill>
                  <a:srgbClr val="5F6766"/>
                </a:solidFill>
                <a:latin typeface="Alegreya Sans SC"/>
              </a:rPr>
              <a:t> we </a:t>
            </a:r>
            <a:r>
              <a:rPr lang="en-US" sz="2000" dirty="0" err="1">
                <a:solidFill>
                  <a:srgbClr val="5F6766"/>
                </a:solidFill>
                <a:latin typeface="Alegreya Sans SC"/>
              </a:rPr>
              <a:t>elke</a:t>
            </a:r>
            <a:r>
              <a:rPr lang="en-US" sz="2000" dirty="0">
                <a:solidFill>
                  <a:srgbClr val="5F6766"/>
                </a:solidFill>
                <a:latin typeface="Alegreya Sans SC"/>
              </a:rPr>
              <a:t> </a:t>
            </a:r>
            <a:r>
              <a:rPr lang="en-US" sz="2000" dirty="0" err="1">
                <a:solidFill>
                  <a:srgbClr val="5F6766"/>
                </a:solidFill>
                <a:latin typeface="Alegreya Sans SC"/>
              </a:rPr>
              <a:t>opportuniteit</a:t>
            </a:r>
            <a:r>
              <a:rPr lang="en-US" sz="2000" dirty="0">
                <a:solidFill>
                  <a:srgbClr val="5F6766"/>
                </a:solidFill>
                <a:latin typeface="Alegreya Sans SC"/>
              </a:rPr>
              <a:t> </a:t>
            </a:r>
            <a:r>
              <a:rPr lang="en-US" sz="2000" dirty="0" err="1">
                <a:solidFill>
                  <a:srgbClr val="5F6766"/>
                </a:solidFill>
                <a:latin typeface="Alegreya Sans SC"/>
              </a:rPr>
              <a:t>voor</a:t>
            </a:r>
            <a:r>
              <a:rPr lang="en-US" sz="2000" dirty="0">
                <a:solidFill>
                  <a:srgbClr val="5F6766"/>
                </a:solidFill>
                <a:latin typeface="Alegreya Sans SC"/>
              </a:rPr>
              <a:t> een </a:t>
            </a:r>
            <a:r>
              <a:rPr lang="en-US" sz="2000" b="1" dirty="0" err="1">
                <a:solidFill>
                  <a:srgbClr val="5F6766"/>
                </a:solidFill>
                <a:latin typeface="Alegreya Sans SC"/>
              </a:rPr>
              <a:t>ijzersterk</a:t>
            </a:r>
            <a:r>
              <a:rPr lang="en-US" sz="2000" b="1" dirty="0">
                <a:solidFill>
                  <a:srgbClr val="5F6766"/>
                </a:solidFill>
                <a:latin typeface="Alegreya Sans SC"/>
              </a:rPr>
              <a:t> </a:t>
            </a:r>
            <a:r>
              <a:rPr lang="en-US" sz="2000" b="1" dirty="0" err="1">
                <a:solidFill>
                  <a:srgbClr val="5F6766"/>
                </a:solidFill>
                <a:latin typeface="Alegreya Sans SC"/>
              </a:rPr>
              <a:t>subsidiedossier</a:t>
            </a:r>
            <a:r>
              <a:rPr lang="en-US" sz="2000" b="1" dirty="0">
                <a:solidFill>
                  <a:srgbClr val="5F6766"/>
                </a:solidFill>
                <a:latin typeface="Alegreya Sans SC"/>
              </a:rPr>
              <a:t> </a:t>
            </a:r>
            <a:r>
              <a:rPr lang="en-US" sz="2000" dirty="0">
                <a:solidFill>
                  <a:srgbClr val="5F6766"/>
                </a:solidFill>
                <a:latin typeface="Alegreya Sans SC"/>
              </a:rPr>
              <a:t>of </a:t>
            </a:r>
            <a:r>
              <a:rPr lang="en-US" sz="2000" b="1" dirty="0" err="1">
                <a:solidFill>
                  <a:srgbClr val="5F6766"/>
                </a:solidFill>
                <a:latin typeface="Alegreya Sans SC"/>
              </a:rPr>
              <a:t>financiële</a:t>
            </a:r>
            <a:r>
              <a:rPr lang="en-US" sz="2000" b="1" dirty="0">
                <a:solidFill>
                  <a:srgbClr val="5F6766"/>
                </a:solidFill>
                <a:latin typeface="Alegreya Sans SC"/>
              </a:rPr>
              <a:t> </a:t>
            </a:r>
            <a:r>
              <a:rPr lang="en-US" sz="2000" b="1" dirty="0" err="1">
                <a:solidFill>
                  <a:srgbClr val="5F6766"/>
                </a:solidFill>
                <a:latin typeface="Alegreya Sans SC"/>
              </a:rPr>
              <a:t>optimalisatie</a:t>
            </a:r>
            <a:endParaRPr lang="en-US" sz="2000" b="1" dirty="0">
              <a:solidFill>
                <a:srgbClr val="5F6766"/>
              </a:solidFill>
              <a:latin typeface="Alegreya Sans SC"/>
            </a:endParaRPr>
          </a:p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000" b="1" dirty="0">
                <a:solidFill>
                  <a:srgbClr val="5F6766"/>
                </a:solidFill>
                <a:latin typeface="Alegreya Sans SC"/>
              </a:rPr>
              <a:t> </a:t>
            </a:r>
          </a:p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rgbClr val="5F6766"/>
                </a:solidFill>
                <a:latin typeface="Alegreya Sans SC"/>
              </a:rPr>
              <a:t>Als </a:t>
            </a:r>
            <a:r>
              <a:rPr lang="en-US" sz="2000" dirty="0" err="1">
                <a:solidFill>
                  <a:srgbClr val="5F6766"/>
                </a:solidFill>
                <a:latin typeface="Alegreya Sans SC"/>
              </a:rPr>
              <a:t>solide</a:t>
            </a:r>
            <a:r>
              <a:rPr lang="en-US" sz="2000" dirty="0">
                <a:solidFill>
                  <a:srgbClr val="5F6766"/>
                </a:solidFill>
                <a:latin typeface="Alegreya Sans SC"/>
              </a:rPr>
              <a:t> partner </a:t>
            </a:r>
            <a:r>
              <a:rPr lang="en-US" sz="2000" dirty="0" err="1">
                <a:solidFill>
                  <a:srgbClr val="5F6766"/>
                </a:solidFill>
                <a:latin typeface="Alegreya Sans SC"/>
              </a:rPr>
              <a:t>ontzorgen</a:t>
            </a:r>
            <a:r>
              <a:rPr lang="en-US" sz="2000" dirty="0">
                <a:solidFill>
                  <a:srgbClr val="5F6766"/>
                </a:solidFill>
                <a:latin typeface="Alegreya Sans SC"/>
              </a:rPr>
              <a:t> we </a:t>
            </a:r>
            <a:r>
              <a:rPr lang="en-US" sz="2000" dirty="0" err="1">
                <a:solidFill>
                  <a:srgbClr val="5F6766"/>
                </a:solidFill>
                <a:latin typeface="Alegreya Sans SC"/>
              </a:rPr>
              <a:t>ondernemers</a:t>
            </a:r>
            <a:r>
              <a:rPr lang="en-US" sz="2000" dirty="0">
                <a:solidFill>
                  <a:srgbClr val="5F6766"/>
                </a:solidFill>
                <a:latin typeface="Alegreya Sans SC"/>
              </a:rPr>
              <a:t> in het </a:t>
            </a:r>
            <a:r>
              <a:rPr lang="en-US" sz="2000" dirty="0" err="1">
                <a:solidFill>
                  <a:srgbClr val="5F6766"/>
                </a:solidFill>
                <a:latin typeface="Alegreya Sans SC"/>
              </a:rPr>
              <a:t>volledige</a:t>
            </a:r>
            <a:r>
              <a:rPr lang="en-US" sz="2000" dirty="0">
                <a:solidFill>
                  <a:srgbClr val="5F6766"/>
                </a:solidFill>
                <a:latin typeface="Alegreya Sans SC"/>
              </a:rPr>
              <a:t> </a:t>
            </a:r>
            <a:r>
              <a:rPr lang="en-US" sz="2000" dirty="0" err="1">
                <a:solidFill>
                  <a:srgbClr val="5F6766"/>
                </a:solidFill>
                <a:latin typeface="Alegreya Sans SC"/>
              </a:rPr>
              <a:t>subsidietraject</a:t>
            </a:r>
            <a:r>
              <a:rPr lang="en-US" sz="2000" dirty="0">
                <a:solidFill>
                  <a:srgbClr val="5F6766"/>
                </a:solidFill>
                <a:latin typeface="Alegreya Sans SC"/>
              </a:rPr>
              <a:t>, </a:t>
            </a:r>
            <a:r>
              <a:rPr lang="en-US" sz="2000" dirty="0" err="1">
                <a:solidFill>
                  <a:srgbClr val="5F6766"/>
                </a:solidFill>
                <a:latin typeface="Alegreya Sans SC"/>
              </a:rPr>
              <a:t>zodat</a:t>
            </a:r>
            <a:r>
              <a:rPr lang="en-US" sz="2000" dirty="0">
                <a:solidFill>
                  <a:srgbClr val="5F6766"/>
                </a:solidFill>
                <a:latin typeface="Alegreya Sans SC"/>
              </a:rPr>
              <a:t> ze </a:t>
            </a:r>
            <a:r>
              <a:rPr lang="en-US" sz="2000" dirty="0" err="1">
                <a:solidFill>
                  <a:srgbClr val="5F6766"/>
                </a:solidFill>
                <a:latin typeface="Alegreya Sans SC"/>
              </a:rPr>
              <a:t>kunnen</a:t>
            </a:r>
            <a:r>
              <a:rPr lang="en-US" sz="2000" dirty="0">
                <a:solidFill>
                  <a:srgbClr val="5F6766"/>
                </a:solidFill>
                <a:latin typeface="Alegreya Sans SC"/>
              </a:rPr>
              <a:t> </a:t>
            </a:r>
            <a:r>
              <a:rPr lang="en-US" sz="2000" dirty="0" err="1">
                <a:solidFill>
                  <a:srgbClr val="5F6766"/>
                </a:solidFill>
                <a:latin typeface="Alegreya Sans SC"/>
              </a:rPr>
              <a:t>focussen</a:t>
            </a:r>
            <a:r>
              <a:rPr lang="en-US" sz="2000" dirty="0">
                <a:solidFill>
                  <a:srgbClr val="5F6766"/>
                </a:solidFill>
                <a:latin typeface="Alegreya Sans SC"/>
              </a:rPr>
              <a:t> op wat </a:t>
            </a:r>
            <a:r>
              <a:rPr lang="en-US" sz="2000" dirty="0" err="1">
                <a:solidFill>
                  <a:srgbClr val="5F6766"/>
                </a:solidFill>
                <a:latin typeface="Alegreya Sans SC"/>
              </a:rPr>
              <a:t>belangrijk</a:t>
            </a:r>
            <a:r>
              <a:rPr lang="en-US" sz="2000" dirty="0">
                <a:solidFill>
                  <a:srgbClr val="5F6766"/>
                </a:solidFill>
                <a:latin typeface="Alegreya Sans SC"/>
              </a:rPr>
              <a:t> is: </a:t>
            </a:r>
            <a:r>
              <a:rPr lang="en-US" sz="2000" dirty="0" err="1">
                <a:solidFill>
                  <a:srgbClr val="5F6766"/>
                </a:solidFill>
                <a:latin typeface="Alegreya Sans SC"/>
              </a:rPr>
              <a:t>ondernemen</a:t>
            </a:r>
            <a:r>
              <a:rPr lang="en-US" sz="2000" dirty="0">
                <a:solidFill>
                  <a:srgbClr val="5F6766"/>
                </a:solidFill>
                <a:latin typeface="Alegreya Sans SC"/>
              </a:rPr>
              <a:t> </a:t>
            </a:r>
            <a:r>
              <a:rPr lang="en-US" sz="2000" dirty="0" err="1">
                <a:solidFill>
                  <a:srgbClr val="5F6766"/>
                </a:solidFill>
                <a:latin typeface="Alegreya Sans SC"/>
              </a:rPr>
              <a:t>en</a:t>
            </a:r>
            <a:r>
              <a:rPr lang="en-US" sz="2000" dirty="0">
                <a:solidFill>
                  <a:srgbClr val="5F6766"/>
                </a:solidFill>
                <a:latin typeface="Alegreya Sans SC"/>
              </a:rPr>
              <a:t> </a:t>
            </a:r>
            <a:r>
              <a:rPr lang="en-US" sz="2000" dirty="0" err="1">
                <a:solidFill>
                  <a:srgbClr val="5F6766"/>
                </a:solidFill>
                <a:latin typeface="Alegreya Sans SC"/>
              </a:rPr>
              <a:t>werken</a:t>
            </a:r>
            <a:r>
              <a:rPr lang="en-US" sz="2000" dirty="0">
                <a:solidFill>
                  <a:srgbClr val="5F6766"/>
                </a:solidFill>
                <a:latin typeface="Alegreya Sans SC"/>
              </a:rPr>
              <a:t> </a:t>
            </a:r>
            <a:r>
              <a:rPr lang="en-US" sz="2000" dirty="0" err="1">
                <a:solidFill>
                  <a:srgbClr val="5F6766"/>
                </a:solidFill>
                <a:latin typeface="Alegreya Sans SC"/>
              </a:rPr>
              <a:t>aan</a:t>
            </a:r>
            <a:r>
              <a:rPr lang="en-US" sz="2000" dirty="0">
                <a:solidFill>
                  <a:srgbClr val="5F6766"/>
                </a:solidFill>
                <a:latin typeface="Alegreya Sans SC"/>
              </a:rPr>
              <a:t> </a:t>
            </a:r>
            <a:r>
              <a:rPr lang="en-US" sz="2000" dirty="0" err="1">
                <a:solidFill>
                  <a:srgbClr val="5F6766"/>
                </a:solidFill>
                <a:latin typeface="Alegreya Sans SC"/>
              </a:rPr>
              <a:t>hun</a:t>
            </a:r>
            <a:r>
              <a:rPr lang="en-US" sz="2000" dirty="0">
                <a:solidFill>
                  <a:srgbClr val="5F6766"/>
                </a:solidFill>
                <a:latin typeface="Alegreya Sans SC"/>
              </a:rPr>
              <a:t> </a:t>
            </a:r>
            <a:r>
              <a:rPr lang="en-US" sz="2000" dirty="0" err="1">
                <a:solidFill>
                  <a:srgbClr val="5F6766"/>
                </a:solidFill>
                <a:latin typeface="Alegreya Sans SC"/>
              </a:rPr>
              <a:t>bedrijf</a:t>
            </a:r>
            <a:r>
              <a:rPr lang="en-US" sz="2000" dirty="0">
                <a:solidFill>
                  <a:srgbClr val="5F6766"/>
                </a:solidFill>
                <a:latin typeface="Alegreya Sans SC"/>
              </a:rPr>
              <a:t>. </a:t>
            </a:r>
          </a:p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000" dirty="0" err="1">
                <a:solidFill>
                  <a:srgbClr val="5F6766"/>
                </a:solidFill>
                <a:latin typeface="Alegreya Sans SC"/>
              </a:rPr>
              <a:t>Bovendien</a:t>
            </a:r>
            <a:r>
              <a:rPr lang="en-US" sz="2000" dirty="0">
                <a:solidFill>
                  <a:srgbClr val="5F6766"/>
                </a:solidFill>
                <a:latin typeface="Alegreya Sans SC"/>
              </a:rPr>
              <a:t> </a:t>
            </a:r>
            <a:r>
              <a:rPr lang="en-US" sz="2000" dirty="0" err="1">
                <a:solidFill>
                  <a:srgbClr val="5F6766"/>
                </a:solidFill>
                <a:latin typeface="Alegreya Sans SC"/>
              </a:rPr>
              <a:t>werken</a:t>
            </a:r>
            <a:r>
              <a:rPr lang="en-US" sz="2000" dirty="0">
                <a:solidFill>
                  <a:srgbClr val="5F6766"/>
                </a:solidFill>
                <a:latin typeface="Alegreya Sans SC"/>
              </a:rPr>
              <a:t> we </a:t>
            </a:r>
            <a:r>
              <a:rPr lang="en-US" sz="2000" dirty="0" err="1">
                <a:solidFill>
                  <a:srgbClr val="5F6766"/>
                </a:solidFill>
                <a:latin typeface="Alegreya Sans SC"/>
              </a:rPr>
              <a:t>volledig</a:t>
            </a:r>
            <a:r>
              <a:rPr lang="en-US" sz="2000" dirty="0">
                <a:solidFill>
                  <a:srgbClr val="5F6766"/>
                </a:solidFill>
                <a:latin typeface="Alegreya Sans SC"/>
              </a:rPr>
              <a:t> </a:t>
            </a:r>
            <a:r>
              <a:rPr lang="en-US" sz="2000" dirty="0" err="1">
                <a:solidFill>
                  <a:srgbClr val="5F6766"/>
                </a:solidFill>
                <a:latin typeface="Alegreya Sans SC"/>
              </a:rPr>
              <a:t>volgens</a:t>
            </a:r>
            <a:r>
              <a:rPr lang="en-US" sz="2000" dirty="0">
                <a:solidFill>
                  <a:srgbClr val="5F6766"/>
                </a:solidFill>
                <a:latin typeface="Alegreya Sans SC"/>
              </a:rPr>
              <a:t> het </a:t>
            </a:r>
            <a:r>
              <a:rPr lang="en-US" sz="2000" b="1" dirty="0">
                <a:solidFill>
                  <a:schemeClr val="bg1"/>
                </a:solidFill>
                <a:latin typeface="Alegreya Sans SC"/>
              </a:rPr>
              <a:t>no cure, no pay </a:t>
            </a:r>
            <a:r>
              <a:rPr lang="en-US" sz="2000" dirty="0">
                <a:solidFill>
                  <a:srgbClr val="5F6766"/>
                </a:solidFill>
                <a:latin typeface="Alegreya Sans SC"/>
              </a:rPr>
              <a:t>– </a:t>
            </a:r>
            <a:r>
              <a:rPr lang="en-US" sz="2000" dirty="0" err="1">
                <a:solidFill>
                  <a:srgbClr val="5F6766"/>
                </a:solidFill>
                <a:latin typeface="Alegreya Sans SC"/>
              </a:rPr>
              <a:t>principe</a:t>
            </a:r>
            <a:r>
              <a:rPr lang="en-US" sz="2000" dirty="0">
                <a:solidFill>
                  <a:srgbClr val="5F6766"/>
                </a:solidFill>
                <a:latin typeface="Alegreya Sans SC"/>
              </a:rPr>
              <a:t>. 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endParaRPr lang="en-US" dirty="0">
              <a:solidFill>
                <a:srgbClr val="5F6766"/>
              </a:solidFill>
              <a:latin typeface="Alegreya Sans SC"/>
            </a:endParaRPr>
          </a:p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b="1" dirty="0">
                <a:solidFill>
                  <a:schemeClr val="bg1"/>
                </a:solidFill>
                <a:latin typeface="Alegreya Sans SC"/>
              </a:rPr>
              <a:t>We </a:t>
            </a:r>
            <a:r>
              <a:rPr lang="en-US" sz="2400" b="1" dirty="0" err="1">
                <a:solidFill>
                  <a:schemeClr val="bg1"/>
                </a:solidFill>
                <a:latin typeface="Alegreya Sans SC"/>
              </a:rPr>
              <a:t>gaan</a:t>
            </a:r>
            <a:r>
              <a:rPr lang="en-US" sz="2400" b="1" dirty="0">
                <a:solidFill>
                  <a:schemeClr val="bg1"/>
                </a:solidFill>
                <a:latin typeface="Alegreya Sans SC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legreya Sans SC"/>
              </a:rPr>
              <a:t>samen</a:t>
            </a:r>
            <a:r>
              <a:rPr lang="en-US" sz="2400" b="1" dirty="0">
                <a:solidFill>
                  <a:schemeClr val="bg1"/>
                </a:solidFill>
                <a:latin typeface="Alegreya Sans SC"/>
              </a:rPr>
              <a:t> met </a:t>
            </a:r>
            <a:r>
              <a:rPr lang="en-US" sz="2400" b="1" dirty="0" err="1">
                <a:solidFill>
                  <a:schemeClr val="bg1"/>
                </a:solidFill>
                <a:latin typeface="Alegreya Sans SC"/>
              </a:rPr>
              <a:t>onze</a:t>
            </a:r>
            <a:r>
              <a:rPr lang="en-US" sz="2400" b="1" dirty="0">
                <a:solidFill>
                  <a:schemeClr val="bg1"/>
                </a:solidFill>
                <a:latin typeface="Alegreya Sans SC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legreya Sans SC"/>
              </a:rPr>
              <a:t>klant</a:t>
            </a:r>
            <a:r>
              <a:rPr lang="en-US" sz="2400" b="1" dirty="0">
                <a:solidFill>
                  <a:schemeClr val="bg1"/>
                </a:solidFill>
                <a:latin typeface="Alegreya Sans SC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legreya Sans SC"/>
              </a:rPr>
              <a:t>voor</a:t>
            </a:r>
            <a:r>
              <a:rPr lang="en-US" sz="2400" b="1" dirty="0">
                <a:solidFill>
                  <a:schemeClr val="bg1"/>
                </a:solidFill>
                <a:latin typeface="Alegreya Sans SC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legreya Sans SC"/>
              </a:rPr>
              <a:t>succes</a:t>
            </a:r>
            <a:r>
              <a:rPr lang="en-US" sz="2400" b="1" dirty="0">
                <a:solidFill>
                  <a:schemeClr val="bg1"/>
                </a:solidFill>
                <a:latin typeface="Alegreya Sans SC"/>
              </a:rPr>
              <a:t>.</a:t>
            </a:r>
            <a:br>
              <a:rPr lang="en-US" sz="2400" b="1" dirty="0">
                <a:solidFill>
                  <a:srgbClr val="5F6766"/>
                </a:solidFill>
                <a:latin typeface="Alegreya Sans SC"/>
              </a:rPr>
            </a:br>
            <a:endParaRPr lang="en-US" sz="2400" b="1" dirty="0">
              <a:solidFill>
                <a:srgbClr val="5F6766"/>
              </a:solidFill>
              <a:latin typeface="Alegreya Sans SC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F91BAC8-75CF-AB89-8FB9-F7A2AED57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330" y="591376"/>
            <a:ext cx="3046265" cy="87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10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ree PSD tropical green leaves background">
            <a:extLst>
              <a:ext uri="{FF2B5EF4-FFF2-40B4-BE49-F238E27FC236}">
                <a16:creationId xmlns:a16="http://schemas.microsoft.com/office/drawing/2014/main" id="{58ECB700-304E-62BF-B5B6-BC900A9DB5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" r="9402" b="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8ACE158-72D9-932D-F6EA-41F42B6D0AC1}"/>
              </a:ext>
            </a:extLst>
          </p:cNvPr>
          <p:cNvSpPr txBox="1"/>
          <p:nvPr/>
        </p:nvSpPr>
        <p:spPr>
          <a:xfrm>
            <a:off x="8487082" y="3841790"/>
            <a:ext cx="531655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egreya Sans SC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egreya Sans SC"/>
              </a:rPr>
              <a:t>Geert Spapen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dirty="0">
                <a:solidFill>
                  <a:srgbClr val="FFFFFF"/>
                </a:solidFill>
                <a:latin typeface="Alegreya Sans SC"/>
              </a:rPr>
              <a:t>g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egreya Sans SC"/>
              </a:rPr>
              <a:t>sm: + 32 487 75 53 05</a:t>
            </a:r>
            <a:b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egreya Sans SC"/>
              </a:rPr>
            </a:b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egreya Sans SC"/>
              </a:rPr>
              <a:t>email geert@a-chief.be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egreya Sans S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egreya Sans SC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0322A0D-E177-3D2A-679A-4A56D61B05A9}"/>
              </a:ext>
            </a:extLst>
          </p:cNvPr>
          <p:cNvSpPr txBox="1">
            <a:spLocks/>
          </p:cNvSpPr>
          <p:nvPr/>
        </p:nvSpPr>
        <p:spPr>
          <a:xfrm>
            <a:off x="125730" y="1939606"/>
            <a:ext cx="118064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61C2B6"/>
                </a:solidFill>
                <a:latin typeface="Bebas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srgbClr val="61C2B6"/>
              </a:solidFill>
              <a:effectLst/>
              <a:uLnTx/>
              <a:uFillTx/>
              <a:latin typeface="Bebas" pitchFamily="2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srgbClr val="61C2B6"/>
              </a:solidFill>
              <a:effectLst/>
              <a:uLnTx/>
              <a:uFillTx/>
              <a:latin typeface="Bebas" pitchFamily="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xygen" panose="02000503000000000000" pitchFamily="2" charset="0"/>
              </a:rPr>
              <a:t>Q&amp;A?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2777F527-45F4-FE16-77E7-C422B1F716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2" y="4756373"/>
            <a:ext cx="4141811" cy="118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31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E75CF6C-125E-98DD-457F-EE61C4356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8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AA811EEF-87DA-4657-7975-0A13A956DFFB}"/>
              </a:ext>
            </a:extLst>
          </p:cNvPr>
          <p:cNvCxnSpPr>
            <a:cxnSpLocks/>
          </p:cNvCxnSpPr>
          <p:nvPr/>
        </p:nvCxnSpPr>
        <p:spPr>
          <a:xfrm>
            <a:off x="5596852" y="2020089"/>
            <a:ext cx="0" cy="3475775"/>
          </a:xfrm>
          <a:prstGeom prst="line">
            <a:avLst/>
          </a:prstGeom>
          <a:ln w="12700">
            <a:solidFill>
              <a:srgbClr val="FFFFFF">
                <a:alpha val="56000"/>
              </a:srgb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797982AB-772C-D253-3EC4-B8CE006ABFED}"/>
              </a:ext>
            </a:extLst>
          </p:cNvPr>
          <p:cNvCxnSpPr>
            <a:cxnSpLocks/>
          </p:cNvCxnSpPr>
          <p:nvPr/>
        </p:nvCxnSpPr>
        <p:spPr>
          <a:xfrm>
            <a:off x="4216858" y="2467373"/>
            <a:ext cx="3011626" cy="2390792"/>
          </a:xfrm>
          <a:prstGeom prst="line">
            <a:avLst/>
          </a:prstGeom>
          <a:ln w="12700">
            <a:solidFill>
              <a:srgbClr val="FFFFFF">
                <a:alpha val="56000"/>
              </a:srgb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9C1138FF-3879-86FF-B45C-CD4F3C0B839A}"/>
              </a:ext>
            </a:extLst>
          </p:cNvPr>
          <p:cNvCxnSpPr>
            <a:cxnSpLocks/>
          </p:cNvCxnSpPr>
          <p:nvPr/>
        </p:nvCxnSpPr>
        <p:spPr>
          <a:xfrm flipH="1">
            <a:off x="4324886" y="2476765"/>
            <a:ext cx="2615914" cy="2441484"/>
          </a:xfrm>
          <a:prstGeom prst="line">
            <a:avLst/>
          </a:prstGeom>
          <a:ln w="12700">
            <a:solidFill>
              <a:srgbClr val="FFFFFF">
                <a:alpha val="56000"/>
              </a:srgb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9D301E73-A1CD-3A03-EB37-939B2713BE13}"/>
              </a:ext>
            </a:extLst>
          </p:cNvPr>
          <p:cNvCxnSpPr>
            <a:cxnSpLocks/>
          </p:cNvCxnSpPr>
          <p:nvPr/>
        </p:nvCxnSpPr>
        <p:spPr>
          <a:xfrm flipV="1">
            <a:off x="3614057" y="3675169"/>
            <a:ext cx="4005136" cy="22338"/>
          </a:xfrm>
          <a:prstGeom prst="line">
            <a:avLst/>
          </a:prstGeom>
          <a:ln w="12700">
            <a:solidFill>
              <a:srgbClr val="FFFFFF">
                <a:alpha val="56000"/>
              </a:srgb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AB889D57-8B51-3F85-CC2A-DC4E07BCAE73}"/>
              </a:ext>
            </a:extLst>
          </p:cNvPr>
          <p:cNvSpPr txBox="1"/>
          <p:nvPr/>
        </p:nvSpPr>
        <p:spPr>
          <a:xfrm>
            <a:off x="5117729" y="1514508"/>
            <a:ext cx="107286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2800" b="1" cap="small" dirty="0" err="1">
                <a:solidFill>
                  <a:schemeClr val="bg1"/>
                </a:solidFill>
                <a:latin typeface="Alegreya Sans SC"/>
                <a:cs typeface="Cordia New" panose="020B0304020202020204" pitchFamily="34" charset="-34"/>
              </a:rPr>
              <a:t>Vlaio</a:t>
            </a:r>
            <a:endParaRPr lang="nl-NL" sz="2800" b="1" cap="small" dirty="0">
              <a:solidFill>
                <a:schemeClr val="bg1"/>
              </a:solidFill>
              <a:latin typeface="Alegreya Sans SC"/>
              <a:cs typeface="Cordia New" panose="020B0304020202020204" pitchFamily="34" charset="-34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CEA515D-5B81-B316-9285-BA1A60D1812B}"/>
              </a:ext>
            </a:extLst>
          </p:cNvPr>
          <p:cNvSpPr txBox="1"/>
          <p:nvPr/>
        </p:nvSpPr>
        <p:spPr>
          <a:xfrm>
            <a:off x="5174151" y="5570944"/>
            <a:ext cx="76913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nl-NL" sz="2800" b="1" cap="small" dirty="0">
                <a:solidFill>
                  <a:schemeClr val="bg1"/>
                </a:solidFill>
                <a:latin typeface="Alegreya Sans SC"/>
                <a:cs typeface="Cordia New" panose="020B0304020202020204" pitchFamily="34" charset="-34"/>
              </a:rPr>
              <a:t>ESF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8591294-86D3-8275-4863-30DE714B9BB3}"/>
              </a:ext>
            </a:extLst>
          </p:cNvPr>
          <p:cNvSpPr txBox="1"/>
          <p:nvPr/>
        </p:nvSpPr>
        <p:spPr>
          <a:xfrm>
            <a:off x="6971064" y="2032739"/>
            <a:ext cx="78555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sz="2800" b="1" cap="small" dirty="0">
                <a:solidFill>
                  <a:schemeClr val="bg1"/>
                </a:solidFill>
                <a:latin typeface="Alegreya Sans SC"/>
                <a:cs typeface="Cordia New" panose="020B0304020202020204" pitchFamily="34" charset="-34"/>
              </a:rPr>
              <a:t>FIT 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D56198E-498F-7524-638D-64BC0471229C}"/>
              </a:ext>
            </a:extLst>
          </p:cNvPr>
          <p:cNvSpPr txBox="1"/>
          <p:nvPr/>
        </p:nvSpPr>
        <p:spPr>
          <a:xfrm>
            <a:off x="6863458" y="4955592"/>
            <a:ext cx="267715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nl-NL" sz="2800" b="1" cap="small" dirty="0" err="1">
                <a:solidFill>
                  <a:schemeClr val="bg1"/>
                </a:solidFill>
                <a:latin typeface="Alegreya Sans SC"/>
                <a:cs typeface="Cordia New" panose="020B0304020202020204" pitchFamily="34" charset="-34"/>
              </a:rPr>
              <a:t>Mybee.Brussels</a:t>
            </a:r>
            <a:endParaRPr lang="nl-NL" sz="2800" b="1" cap="small" dirty="0">
              <a:solidFill>
                <a:schemeClr val="bg1"/>
              </a:solidFill>
              <a:latin typeface="Alegreya Sans SC"/>
              <a:cs typeface="Cordia New" panose="020B0304020202020204" pitchFamily="34" charset="-34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DCD9BBD-ACEB-B8B1-A4A9-BD1D40A9A8E1}"/>
              </a:ext>
            </a:extLst>
          </p:cNvPr>
          <p:cNvSpPr txBox="1"/>
          <p:nvPr/>
        </p:nvSpPr>
        <p:spPr>
          <a:xfrm>
            <a:off x="7152833" y="3242916"/>
            <a:ext cx="236529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l-NL" sz="2800" b="1" cap="small" dirty="0">
                <a:solidFill>
                  <a:schemeClr val="bg1"/>
                </a:solidFill>
                <a:latin typeface="Alegreya Sans SC"/>
                <a:cs typeface="Cordia New" panose="020B0304020202020204" pitchFamily="34" charset="-34"/>
              </a:rPr>
              <a:t>Horizon Europe</a:t>
            </a: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EC7FC535-A3D0-0CB9-895E-E0208302B1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11" r="-1" b="17522"/>
          <a:stretch/>
        </p:blipFill>
        <p:spPr>
          <a:xfrm>
            <a:off x="4367521" y="2476765"/>
            <a:ext cx="2573279" cy="2311515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3" name="Tekstvak 22">
            <a:extLst>
              <a:ext uri="{FF2B5EF4-FFF2-40B4-BE49-F238E27FC236}">
                <a16:creationId xmlns:a16="http://schemas.microsoft.com/office/drawing/2014/main" id="{1D7EB9F8-9B36-084A-8644-33B93512E040}"/>
              </a:ext>
            </a:extLst>
          </p:cNvPr>
          <p:cNvSpPr txBox="1"/>
          <p:nvPr/>
        </p:nvSpPr>
        <p:spPr>
          <a:xfrm>
            <a:off x="2779590" y="4961574"/>
            <a:ext cx="1870629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sz="2800" b="1" cap="small" dirty="0" err="1">
                <a:solidFill>
                  <a:schemeClr val="bg1"/>
                </a:solidFill>
                <a:latin typeface="Alegreya Sans SC"/>
                <a:cs typeface="Cordia New" panose="020B0304020202020204" pitchFamily="34" charset="-34"/>
              </a:rPr>
              <a:t>vlaanderen</a:t>
            </a:r>
            <a:endParaRPr lang="nl-NL" sz="2800" b="1" cap="small" dirty="0">
              <a:solidFill>
                <a:schemeClr val="bg1"/>
              </a:solidFill>
              <a:latin typeface="Alegreya Sans SC"/>
              <a:cs typeface="Cordia New" panose="020B0304020202020204" pitchFamily="34" charset="-34"/>
            </a:endParaRPr>
          </a:p>
          <a:p>
            <a:r>
              <a:rPr lang="nl-NL" sz="2800" b="1" cap="small" dirty="0">
                <a:solidFill>
                  <a:schemeClr val="bg1"/>
                </a:solidFill>
                <a:latin typeface="Alegreya Sans SC"/>
                <a:cs typeface="Cordia New" panose="020B0304020202020204" pitchFamily="34" charset="-34"/>
              </a:rPr>
              <a:t>circulair 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E842F3A3-CB04-21D0-FD38-73C257B4578B}"/>
              </a:ext>
            </a:extLst>
          </p:cNvPr>
          <p:cNvSpPr txBox="1"/>
          <p:nvPr/>
        </p:nvSpPr>
        <p:spPr>
          <a:xfrm>
            <a:off x="2400243" y="3401159"/>
            <a:ext cx="187062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sz="2800" b="1" cap="small" dirty="0" err="1">
                <a:solidFill>
                  <a:schemeClr val="bg1"/>
                </a:solidFill>
                <a:latin typeface="Alegreya Sans SC"/>
                <a:cs typeface="Cordia New" panose="020B0304020202020204" pitchFamily="34" charset="-34"/>
              </a:rPr>
              <a:t>Belspo</a:t>
            </a:r>
            <a:r>
              <a:rPr lang="nl-NL" sz="2800" b="1" cap="small" dirty="0">
                <a:solidFill>
                  <a:schemeClr val="bg1"/>
                </a:solidFill>
                <a:latin typeface="Alegreya Sans SC"/>
                <a:cs typeface="Cordia New" panose="020B0304020202020204" pitchFamily="34" charset="-34"/>
              </a:rPr>
              <a:t> 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9030C7CD-BFE7-CE8D-BA7C-DC44D3C8BE3F}"/>
              </a:ext>
            </a:extLst>
          </p:cNvPr>
          <p:cNvSpPr txBox="1"/>
          <p:nvPr/>
        </p:nvSpPr>
        <p:spPr>
          <a:xfrm>
            <a:off x="2754683" y="1697120"/>
            <a:ext cx="1870629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sz="2800" b="1" cap="small" dirty="0">
                <a:solidFill>
                  <a:schemeClr val="bg1"/>
                </a:solidFill>
                <a:latin typeface="Alegreya Sans SC"/>
                <a:cs typeface="Cordia New" panose="020B0304020202020204" pitchFamily="34" charset="-34"/>
              </a:rPr>
              <a:t>FOD</a:t>
            </a:r>
          </a:p>
          <a:p>
            <a:r>
              <a:rPr lang="nl-NL" sz="2800" b="1" cap="small" dirty="0">
                <a:solidFill>
                  <a:schemeClr val="bg1"/>
                </a:solidFill>
                <a:latin typeface="Alegreya Sans SC"/>
                <a:cs typeface="Cordia New" panose="020B0304020202020204" pitchFamily="34" charset="-34"/>
              </a:rPr>
              <a:t>financiën 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F5297D93-BCF4-32CA-8D97-5A3469DD39B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294140" y="205783"/>
            <a:ext cx="596498" cy="506700"/>
          </a:xfrm>
          <a:prstGeom prst="rect">
            <a:avLst/>
          </a:prstGeom>
        </p:spPr>
      </p:pic>
      <p:sp>
        <p:nvSpPr>
          <p:cNvPr id="9" name="Titel 3">
            <a:extLst>
              <a:ext uri="{FF2B5EF4-FFF2-40B4-BE49-F238E27FC236}">
                <a16:creationId xmlns:a16="http://schemas.microsoft.com/office/drawing/2014/main" id="{8AB586ED-65EF-EF5D-8857-0D1C3C490014}"/>
              </a:ext>
            </a:extLst>
          </p:cNvPr>
          <p:cNvSpPr txBox="1">
            <a:spLocks/>
          </p:cNvSpPr>
          <p:nvPr/>
        </p:nvSpPr>
        <p:spPr>
          <a:xfrm>
            <a:off x="2282731" y="289205"/>
            <a:ext cx="6967910" cy="81622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small" dirty="0" err="1">
                <a:solidFill>
                  <a:srgbClr val="FFFFFF"/>
                </a:solidFill>
                <a:latin typeface="Alegreya Sans SC"/>
              </a:rPr>
              <a:t>Subsidielandschap</a:t>
            </a:r>
            <a:endParaRPr lang="en-US" b="1" cap="small" dirty="0">
              <a:solidFill>
                <a:srgbClr val="FFFFFF"/>
              </a:solidFill>
              <a:latin typeface="Alegreya Sans SC"/>
            </a:endParaRPr>
          </a:p>
        </p:txBody>
      </p:sp>
    </p:spTree>
    <p:extLst>
      <p:ext uri="{BB962C8B-B14F-4D97-AF65-F5344CB8AC3E}">
        <p14:creationId xmlns:p14="http://schemas.microsoft.com/office/powerpoint/2010/main" val="1466925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jl: rechts 1">
            <a:extLst>
              <a:ext uri="{FF2B5EF4-FFF2-40B4-BE49-F238E27FC236}">
                <a16:creationId xmlns:a16="http://schemas.microsoft.com/office/drawing/2014/main" id="{BF3F4105-D3AC-328E-11BC-D25DFB7523E5}"/>
              </a:ext>
            </a:extLst>
          </p:cNvPr>
          <p:cNvSpPr/>
          <p:nvPr/>
        </p:nvSpPr>
        <p:spPr>
          <a:xfrm>
            <a:off x="452280" y="393289"/>
            <a:ext cx="1892061" cy="983225"/>
          </a:xfrm>
          <a:prstGeom prst="rightArrow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Alegreya Sans SC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34A2770-CDEF-3666-C6BE-44D4B636EFB3}"/>
              </a:ext>
            </a:extLst>
          </p:cNvPr>
          <p:cNvSpPr txBox="1"/>
          <p:nvPr/>
        </p:nvSpPr>
        <p:spPr>
          <a:xfrm>
            <a:off x="825908" y="700443"/>
            <a:ext cx="747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>
                <a:solidFill>
                  <a:srgbClr val="FFFFFF"/>
                </a:solidFill>
                <a:latin typeface="Alegreya Sans SC"/>
              </a:rPr>
              <a:t>Idee</a:t>
            </a:r>
          </a:p>
        </p:txBody>
      </p:sp>
      <p:sp>
        <p:nvSpPr>
          <p:cNvPr id="4" name="Pijl: rechts 3">
            <a:extLst>
              <a:ext uri="{FF2B5EF4-FFF2-40B4-BE49-F238E27FC236}">
                <a16:creationId xmlns:a16="http://schemas.microsoft.com/office/drawing/2014/main" id="{D0A5D7C5-5E24-467A-7EF7-7B946CDF70F9}"/>
              </a:ext>
            </a:extLst>
          </p:cNvPr>
          <p:cNvSpPr/>
          <p:nvPr/>
        </p:nvSpPr>
        <p:spPr>
          <a:xfrm>
            <a:off x="2937823" y="393289"/>
            <a:ext cx="1919304" cy="983225"/>
          </a:xfrm>
          <a:prstGeom prst="rightArrow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Pijl: rechts 5">
            <a:extLst>
              <a:ext uri="{FF2B5EF4-FFF2-40B4-BE49-F238E27FC236}">
                <a16:creationId xmlns:a16="http://schemas.microsoft.com/office/drawing/2014/main" id="{C5DDB99F-7B10-7AF9-E53F-EA327F921E57}"/>
              </a:ext>
            </a:extLst>
          </p:cNvPr>
          <p:cNvSpPr/>
          <p:nvPr/>
        </p:nvSpPr>
        <p:spPr>
          <a:xfrm>
            <a:off x="5371308" y="375974"/>
            <a:ext cx="1757961" cy="983225"/>
          </a:xfrm>
          <a:prstGeom prst="rightArrow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176733A1-3849-1378-D9ED-6965B5137376}"/>
              </a:ext>
            </a:extLst>
          </p:cNvPr>
          <p:cNvSpPr/>
          <p:nvPr/>
        </p:nvSpPr>
        <p:spPr>
          <a:xfrm>
            <a:off x="7483235" y="329167"/>
            <a:ext cx="1811666" cy="983225"/>
          </a:xfrm>
          <a:prstGeom prst="rightArrow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A11B95DD-9B5B-E479-2184-D3592A8E20B6}"/>
              </a:ext>
            </a:extLst>
          </p:cNvPr>
          <p:cNvSpPr/>
          <p:nvPr/>
        </p:nvSpPr>
        <p:spPr>
          <a:xfrm>
            <a:off x="9636760" y="329166"/>
            <a:ext cx="1811666" cy="983225"/>
          </a:xfrm>
          <a:prstGeom prst="rightArrow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4633D5B-9290-7692-8E68-20F97C8B79EA}"/>
              </a:ext>
            </a:extLst>
          </p:cNvPr>
          <p:cNvSpPr txBox="1"/>
          <p:nvPr/>
        </p:nvSpPr>
        <p:spPr>
          <a:xfrm>
            <a:off x="3040205" y="690611"/>
            <a:ext cx="1683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rgbClr val="FFFFFF"/>
                </a:solidFill>
                <a:latin typeface="Alegreya Sans SC"/>
              </a:rPr>
              <a:t>Haalbaarheid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8F63CA4-CCE8-1754-AEFD-BAC3D8D10D1D}"/>
              </a:ext>
            </a:extLst>
          </p:cNvPr>
          <p:cNvSpPr txBox="1"/>
          <p:nvPr/>
        </p:nvSpPr>
        <p:spPr>
          <a:xfrm>
            <a:off x="5475557" y="667531"/>
            <a:ext cx="1319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rgbClr val="FFFFFF"/>
                </a:solidFill>
                <a:latin typeface="Alegreya Sans SC"/>
              </a:rPr>
              <a:t>Prototype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90109937-BBB5-74E0-FB00-6475BE50B91F}"/>
              </a:ext>
            </a:extLst>
          </p:cNvPr>
          <p:cNvSpPr txBox="1"/>
          <p:nvPr/>
        </p:nvSpPr>
        <p:spPr>
          <a:xfrm>
            <a:off x="7474292" y="644024"/>
            <a:ext cx="1710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rgbClr val="FFFFFF"/>
                </a:solidFill>
                <a:latin typeface="Alegreya Sans SC"/>
              </a:rPr>
              <a:t>Demonstratie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C0CFC6B9-6D98-D9B0-EF35-B70E30A35E43}"/>
              </a:ext>
            </a:extLst>
          </p:cNvPr>
          <p:cNvSpPr txBox="1"/>
          <p:nvPr/>
        </p:nvSpPr>
        <p:spPr>
          <a:xfrm>
            <a:off x="9631971" y="608983"/>
            <a:ext cx="1757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rgbClr val="FFFFFF"/>
                </a:solidFill>
                <a:latin typeface="Alegreya Sans SC"/>
              </a:rPr>
              <a:t>Implementatie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33B3EA1B-F00E-2FFF-A3CB-F7B4032D7D64}"/>
              </a:ext>
            </a:extLst>
          </p:cNvPr>
          <p:cNvSpPr txBox="1"/>
          <p:nvPr/>
        </p:nvSpPr>
        <p:spPr>
          <a:xfrm>
            <a:off x="412951" y="1522438"/>
            <a:ext cx="10946856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FFFFFF"/>
                </a:solidFill>
                <a:latin typeface="Alegreya Sans SC"/>
              </a:rPr>
              <a:t>             KMO PORTEFEUILLE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7A22C17A-B8D2-797A-30FA-55FE2FC4417E}"/>
              </a:ext>
            </a:extLst>
          </p:cNvPr>
          <p:cNvCxnSpPr>
            <a:cxnSpLocks/>
          </p:cNvCxnSpPr>
          <p:nvPr/>
        </p:nvCxnSpPr>
        <p:spPr>
          <a:xfrm>
            <a:off x="2652692" y="958658"/>
            <a:ext cx="0" cy="575187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4B0DBCF0-35DE-0CCA-B67C-25686FA8B67C}"/>
              </a:ext>
            </a:extLst>
          </p:cNvPr>
          <p:cNvCxnSpPr>
            <a:cxnSpLocks/>
          </p:cNvCxnSpPr>
          <p:nvPr/>
        </p:nvCxnSpPr>
        <p:spPr>
          <a:xfrm>
            <a:off x="5115673" y="923617"/>
            <a:ext cx="0" cy="575187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73BB6618-8AF1-352F-9401-3525F322C528}"/>
              </a:ext>
            </a:extLst>
          </p:cNvPr>
          <p:cNvCxnSpPr>
            <a:cxnSpLocks/>
          </p:cNvCxnSpPr>
          <p:nvPr/>
        </p:nvCxnSpPr>
        <p:spPr>
          <a:xfrm>
            <a:off x="7352512" y="923617"/>
            <a:ext cx="0" cy="575187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9A12FB24-47CE-9B82-368E-0B1A49604EE4}"/>
              </a:ext>
            </a:extLst>
          </p:cNvPr>
          <p:cNvCxnSpPr>
            <a:cxnSpLocks/>
          </p:cNvCxnSpPr>
          <p:nvPr/>
        </p:nvCxnSpPr>
        <p:spPr>
          <a:xfrm>
            <a:off x="9510693" y="923617"/>
            <a:ext cx="0" cy="575187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hoek: afgeronde hoeken 27">
            <a:extLst>
              <a:ext uri="{FF2B5EF4-FFF2-40B4-BE49-F238E27FC236}">
                <a16:creationId xmlns:a16="http://schemas.microsoft.com/office/drawing/2014/main" id="{D6ECD74C-7345-045B-7EEC-DA5CA3FDF520}"/>
              </a:ext>
            </a:extLst>
          </p:cNvPr>
          <p:cNvSpPr/>
          <p:nvPr/>
        </p:nvSpPr>
        <p:spPr>
          <a:xfrm>
            <a:off x="1838628" y="2005782"/>
            <a:ext cx="3155266" cy="600327"/>
          </a:xfrm>
          <a:prstGeom prst="roundRect">
            <a:avLst/>
          </a:prstGeom>
          <a:solidFill>
            <a:srgbClr val="0066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egreya Sans SC"/>
              </a:rPr>
              <a:t>O&amp;O </a:t>
            </a:r>
            <a:r>
              <a:rPr lang="nl-BE" dirty="0" err="1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egreya Sans SC"/>
              </a:rPr>
              <a:t>haalbaarheidstudies</a:t>
            </a:r>
            <a:endParaRPr lang="nl-BE" dirty="0">
              <a:ln w="0"/>
              <a:solidFill>
                <a:srgbClr val="FF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legreya Sans SC"/>
            </a:endParaRPr>
          </a:p>
        </p:txBody>
      </p:sp>
      <p:sp>
        <p:nvSpPr>
          <p:cNvPr id="29" name="Rechthoek: afgeronde hoeken 28">
            <a:extLst>
              <a:ext uri="{FF2B5EF4-FFF2-40B4-BE49-F238E27FC236}">
                <a16:creationId xmlns:a16="http://schemas.microsoft.com/office/drawing/2014/main" id="{C5652197-42B3-E8C9-9AE4-EB00FDD26654}"/>
              </a:ext>
            </a:extLst>
          </p:cNvPr>
          <p:cNvSpPr/>
          <p:nvPr/>
        </p:nvSpPr>
        <p:spPr>
          <a:xfrm>
            <a:off x="1849349" y="2720924"/>
            <a:ext cx="3644218" cy="600327"/>
          </a:xfrm>
          <a:prstGeom prst="roundRect">
            <a:avLst/>
          </a:prstGeom>
          <a:solidFill>
            <a:srgbClr val="0066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egreya Sans SC"/>
              </a:rPr>
              <a:t>Onderzoeksprojecten</a:t>
            </a:r>
          </a:p>
        </p:txBody>
      </p:sp>
      <p:sp>
        <p:nvSpPr>
          <p:cNvPr id="30" name="Rechthoek: afgeronde hoeken 29">
            <a:extLst>
              <a:ext uri="{FF2B5EF4-FFF2-40B4-BE49-F238E27FC236}">
                <a16:creationId xmlns:a16="http://schemas.microsoft.com/office/drawing/2014/main" id="{8F702A4E-F18E-34A9-9F25-F4DA68C04338}"/>
              </a:ext>
            </a:extLst>
          </p:cNvPr>
          <p:cNvSpPr/>
          <p:nvPr/>
        </p:nvSpPr>
        <p:spPr>
          <a:xfrm>
            <a:off x="3920489" y="3431475"/>
            <a:ext cx="5464137" cy="565980"/>
          </a:xfrm>
          <a:prstGeom prst="roundRect">
            <a:avLst/>
          </a:prstGeom>
          <a:solidFill>
            <a:srgbClr val="0066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egreya Sans SC"/>
              </a:rPr>
              <a:t>Ontwikkelingsprojecten</a:t>
            </a:r>
          </a:p>
        </p:txBody>
      </p:sp>
      <p:sp>
        <p:nvSpPr>
          <p:cNvPr id="32" name="Rechthoek: afgeronde hoeken 31">
            <a:extLst>
              <a:ext uri="{FF2B5EF4-FFF2-40B4-BE49-F238E27FC236}">
                <a16:creationId xmlns:a16="http://schemas.microsoft.com/office/drawing/2014/main" id="{0A890EE4-59A7-03ED-2526-B9402F959CE6}"/>
              </a:ext>
            </a:extLst>
          </p:cNvPr>
          <p:cNvSpPr/>
          <p:nvPr/>
        </p:nvSpPr>
        <p:spPr>
          <a:xfrm>
            <a:off x="1869628" y="4134051"/>
            <a:ext cx="3644218" cy="600327"/>
          </a:xfrm>
          <a:prstGeom prst="roundRect">
            <a:avLst/>
          </a:prstGeom>
          <a:solidFill>
            <a:srgbClr val="0066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err="1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egreya Sans SC"/>
              </a:rPr>
              <a:t>Baekeland</a:t>
            </a:r>
            <a:r>
              <a:rPr lang="nl-BE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egreya Sans SC"/>
              </a:rPr>
              <a:t>/innovatiemandaat</a:t>
            </a:r>
          </a:p>
        </p:txBody>
      </p:sp>
      <p:sp>
        <p:nvSpPr>
          <p:cNvPr id="33" name="Rechthoek: afgeronde hoeken 32">
            <a:extLst>
              <a:ext uri="{FF2B5EF4-FFF2-40B4-BE49-F238E27FC236}">
                <a16:creationId xmlns:a16="http://schemas.microsoft.com/office/drawing/2014/main" id="{4468EF24-91B5-718F-61A8-99B11F64A7D7}"/>
              </a:ext>
            </a:extLst>
          </p:cNvPr>
          <p:cNvSpPr/>
          <p:nvPr/>
        </p:nvSpPr>
        <p:spPr>
          <a:xfrm>
            <a:off x="2701617" y="4845090"/>
            <a:ext cx="7858224" cy="600327"/>
          </a:xfrm>
          <a:prstGeom prst="roundRect">
            <a:avLst/>
          </a:prstGeom>
          <a:solidFill>
            <a:srgbClr val="0066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egreya Sans SC"/>
              </a:rPr>
              <a:t>Thematische calls</a:t>
            </a:r>
          </a:p>
        </p:txBody>
      </p:sp>
      <p:sp>
        <p:nvSpPr>
          <p:cNvPr id="34" name="Rechthoek: afgeronde hoeken 33">
            <a:extLst>
              <a:ext uri="{FF2B5EF4-FFF2-40B4-BE49-F238E27FC236}">
                <a16:creationId xmlns:a16="http://schemas.microsoft.com/office/drawing/2014/main" id="{303A1B71-C8DA-607C-B175-2ECDD7E3F17C}"/>
              </a:ext>
            </a:extLst>
          </p:cNvPr>
          <p:cNvSpPr/>
          <p:nvPr/>
        </p:nvSpPr>
        <p:spPr>
          <a:xfrm>
            <a:off x="9626317" y="2009860"/>
            <a:ext cx="1763612" cy="60032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egreya Sans SC"/>
              </a:rPr>
              <a:t>Kmo groeisubsidie</a:t>
            </a:r>
          </a:p>
        </p:txBody>
      </p:sp>
      <p:sp>
        <p:nvSpPr>
          <p:cNvPr id="37" name="Rechthoek: afgeronde hoeken 36">
            <a:extLst>
              <a:ext uri="{FF2B5EF4-FFF2-40B4-BE49-F238E27FC236}">
                <a16:creationId xmlns:a16="http://schemas.microsoft.com/office/drawing/2014/main" id="{46546CEC-441B-8B79-62C5-C0692C6F94CE}"/>
              </a:ext>
            </a:extLst>
          </p:cNvPr>
          <p:cNvSpPr/>
          <p:nvPr/>
        </p:nvSpPr>
        <p:spPr>
          <a:xfrm>
            <a:off x="9660787" y="2712361"/>
            <a:ext cx="1763612" cy="60032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egreya Sans SC"/>
              </a:rPr>
              <a:t>Strategische transformatiesteun</a:t>
            </a:r>
          </a:p>
        </p:txBody>
      </p:sp>
      <p:sp>
        <p:nvSpPr>
          <p:cNvPr id="38" name="Rechthoek: afgeronde hoeken 37">
            <a:extLst>
              <a:ext uri="{FF2B5EF4-FFF2-40B4-BE49-F238E27FC236}">
                <a16:creationId xmlns:a16="http://schemas.microsoft.com/office/drawing/2014/main" id="{11BA2E7E-6246-EF5C-0102-ED04CD61D092}"/>
              </a:ext>
            </a:extLst>
          </p:cNvPr>
          <p:cNvSpPr/>
          <p:nvPr/>
        </p:nvSpPr>
        <p:spPr>
          <a:xfrm>
            <a:off x="9690080" y="3438123"/>
            <a:ext cx="1763612" cy="60032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700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egreya Sans SC"/>
              </a:rPr>
              <a:t>Ecologiepremie+</a:t>
            </a:r>
          </a:p>
        </p:txBody>
      </p:sp>
      <p:sp>
        <p:nvSpPr>
          <p:cNvPr id="39" name="Rechthoek: afgeronde hoeken 38">
            <a:extLst>
              <a:ext uri="{FF2B5EF4-FFF2-40B4-BE49-F238E27FC236}">
                <a16:creationId xmlns:a16="http://schemas.microsoft.com/office/drawing/2014/main" id="{4B0F73B2-02E0-DC03-34DD-30CF7FB03BE1}"/>
              </a:ext>
            </a:extLst>
          </p:cNvPr>
          <p:cNvSpPr/>
          <p:nvPr/>
        </p:nvSpPr>
        <p:spPr>
          <a:xfrm>
            <a:off x="9716654" y="4176448"/>
            <a:ext cx="1763612" cy="60032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egreya Sans SC"/>
              </a:rPr>
              <a:t>Strategische ecologiesteun</a:t>
            </a:r>
          </a:p>
        </p:txBody>
      </p:sp>
      <p:sp>
        <p:nvSpPr>
          <p:cNvPr id="41" name="Rechthoek: afgeronde hoeken 40">
            <a:extLst>
              <a:ext uri="{FF2B5EF4-FFF2-40B4-BE49-F238E27FC236}">
                <a16:creationId xmlns:a16="http://schemas.microsoft.com/office/drawing/2014/main" id="{E89A212D-D84B-747B-E27E-F3608560386C}"/>
              </a:ext>
            </a:extLst>
          </p:cNvPr>
          <p:cNvSpPr/>
          <p:nvPr/>
        </p:nvSpPr>
        <p:spPr>
          <a:xfrm>
            <a:off x="125926" y="5528804"/>
            <a:ext cx="1477616" cy="600327"/>
          </a:xfrm>
          <a:prstGeom prst="roundRect">
            <a:avLst/>
          </a:prstGeom>
          <a:solidFill>
            <a:srgbClr val="0066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egreya Sans SC"/>
              </a:rPr>
              <a:t>Innovatie</a:t>
            </a:r>
          </a:p>
        </p:txBody>
      </p:sp>
      <p:sp>
        <p:nvSpPr>
          <p:cNvPr id="43" name="Rechthoek: afgeronde hoeken 42">
            <a:extLst>
              <a:ext uri="{FF2B5EF4-FFF2-40B4-BE49-F238E27FC236}">
                <a16:creationId xmlns:a16="http://schemas.microsoft.com/office/drawing/2014/main" id="{7BA2583C-8303-FC8F-3C90-1C3B8D3F710F}"/>
              </a:ext>
            </a:extLst>
          </p:cNvPr>
          <p:cNvSpPr/>
          <p:nvPr/>
        </p:nvSpPr>
        <p:spPr>
          <a:xfrm>
            <a:off x="125921" y="4882080"/>
            <a:ext cx="1467789" cy="60032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egreya Sans SC"/>
              </a:rPr>
              <a:t>Kennis</a:t>
            </a:r>
          </a:p>
        </p:txBody>
      </p:sp>
      <p:sp>
        <p:nvSpPr>
          <p:cNvPr id="44" name="Rechthoek: afgeronde hoeken 43">
            <a:extLst>
              <a:ext uri="{FF2B5EF4-FFF2-40B4-BE49-F238E27FC236}">
                <a16:creationId xmlns:a16="http://schemas.microsoft.com/office/drawing/2014/main" id="{345D9739-A852-C9F9-5E7C-46A5F017FB10}"/>
              </a:ext>
            </a:extLst>
          </p:cNvPr>
          <p:cNvSpPr/>
          <p:nvPr/>
        </p:nvSpPr>
        <p:spPr>
          <a:xfrm>
            <a:off x="132295" y="6202690"/>
            <a:ext cx="1518532" cy="60032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egreya Sans SC"/>
              </a:rPr>
              <a:t>Investeringen</a:t>
            </a:r>
          </a:p>
        </p:txBody>
      </p:sp>
      <p:pic>
        <p:nvPicPr>
          <p:cNvPr id="47" name="Afbeelding 46">
            <a:extLst>
              <a:ext uri="{FF2B5EF4-FFF2-40B4-BE49-F238E27FC236}">
                <a16:creationId xmlns:a16="http://schemas.microsoft.com/office/drawing/2014/main" id="{E02CEB25-24D7-24E3-9937-69BED641A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1209" y="102971"/>
            <a:ext cx="536494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56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C17AAE5-52DF-E1B6-7B05-9ACAC7F0A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950" y="1574672"/>
            <a:ext cx="5224725" cy="498086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2F0079F-E630-CB13-160E-C8EB2719D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25" y="635996"/>
            <a:ext cx="4767485" cy="456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02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 advTm="1118">
        <p14:reveal/>
      </p:transition>
    </mc:Choice>
    <mc:Fallback xmlns="">
      <p:transition spd="slow" advTm="1118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4653A2F-3F96-BB7A-8373-9647542D53C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Herkennen van subsidie-opportuniteiten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om zo de dienstverlening</a:t>
            </a:r>
            <a:r>
              <a:rPr kumimoji="0" lang="nl-BE" sz="1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 van Digital Leader naar nieuwe en bestaande klanten te versterken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1800" baseline="0">
              <a:solidFill>
                <a:prstClr val="black"/>
              </a:solidFill>
              <a:latin typeface="Gotham Boo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ook"/>
              <a:ea typeface="+mn-ea"/>
              <a:cs typeface="+mn-cs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4D9AB40-8ADA-E658-FEA9-35D3C0EA3B02}"/>
              </a:ext>
            </a:extLst>
          </p:cNvPr>
          <p:cNvSpPr txBox="1"/>
          <p:nvPr/>
        </p:nvSpPr>
        <p:spPr>
          <a:xfrm>
            <a:off x="838200" y="4176553"/>
            <a:ext cx="591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Kruisbestuiving tussen </a:t>
            </a:r>
            <a:r>
              <a:rPr lang="nl-BE" b="1">
                <a:solidFill>
                  <a:prstClr val="black"/>
                </a:solidFill>
                <a:latin typeface="Gotham Book"/>
              </a:rPr>
              <a:t>Digital Leader en A-Chief</a:t>
            </a:r>
            <a:endParaRPr kumimoji="0" lang="nl-BE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ook"/>
              <a:ea typeface="+mn-ea"/>
              <a:cs typeface="+mn-cs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7302A35-6B35-7689-293A-0BA308B923CB}"/>
              </a:ext>
            </a:extLst>
          </p:cNvPr>
          <p:cNvSpPr txBox="1"/>
          <p:nvPr/>
        </p:nvSpPr>
        <p:spPr>
          <a:xfrm>
            <a:off x="838199" y="3059668"/>
            <a:ext cx="810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="1">
                <a:solidFill>
                  <a:prstClr val="black"/>
                </a:solidFill>
                <a:latin typeface="Gotham Book"/>
              </a:rPr>
              <a:t>Dienstverlening Digital Leader meenemen tijdens gesprekken met ondernemers</a:t>
            </a:r>
            <a:endParaRPr kumimoji="0" lang="nl-BE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ook"/>
              <a:ea typeface="+mn-ea"/>
              <a:cs typeface="+mn-cs"/>
            </a:endParaRP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7F3FB3F0-7B17-E17B-4FAF-76390DA1ACE0}"/>
              </a:ext>
            </a:extLst>
          </p:cNvPr>
          <p:cNvSpPr/>
          <p:nvPr/>
        </p:nvSpPr>
        <p:spPr>
          <a:xfrm>
            <a:off x="396387" y="316251"/>
            <a:ext cx="11399226" cy="6225498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l-BE" sz="1800" b="1" dirty="0">
              <a:solidFill>
                <a:srgbClr val="2AB3A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07E5366-E2C2-C7FB-4631-FF7081FADD57}"/>
              </a:ext>
            </a:extLst>
          </p:cNvPr>
          <p:cNvSpPr txBox="1"/>
          <p:nvPr/>
        </p:nvSpPr>
        <p:spPr>
          <a:xfrm>
            <a:off x="1426757" y="618742"/>
            <a:ext cx="763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b="1" dirty="0">
                <a:latin typeface="Alegreya Sans SC"/>
              </a:rPr>
              <a:t>Subsidies rond  Internationaliseren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BEA3FCA-155C-ACE5-1995-F5B891790BB0}"/>
              </a:ext>
            </a:extLst>
          </p:cNvPr>
          <p:cNvSpPr txBox="1"/>
          <p:nvPr/>
        </p:nvSpPr>
        <p:spPr>
          <a:xfrm>
            <a:off x="1092941" y="1769786"/>
            <a:ext cx="10148831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BE" sz="2200" b="1" dirty="0">
                <a:solidFill>
                  <a:srgbClr val="47CEBF"/>
                </a:solidFill>
                <a:latin typeface="Alegreya Sans SC"/>
              </a:rPr>
              <a:t>Kmo-groeisubsidie internationaliseren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BE" sz="2200" b="1" dirty="0" err="1">
                <a:solidFill>
                  <a:srgbClr val="47CEBF"/>
                </a:solidFill>
                <a:latin typeface="Alegreya Sans SC"/>
              </a:rPr>
              <a:t>Brexit</a:t>
            </a:r>
            <a:r>
              <a:rPr lang="nl-BE" sz="2200" b="1" dirty="0">
                <a:solidFill>
                  <a:srgbClr val="47CEBF"/>
                </a:solidFill>
                <a:latin typeface="Alegreya Sans SC"/>
              </a:rPr>
              <a:t> </a:t>
            </a:r>
            <a:r>
              <a:rPr lang="nl-BE" sz="2200" b="1" dirty="0" err="1">
                <a:solidFill>
                  <a:srgbClr val="47CEBF"/>
                </a:solidFill>
                <a:latin typeface="Alegreya Sans SC"/>
              </a:rPr>
              <a:t>Adjustment</a:t>
            </a:r>
            <a:r>
              <a:rPr lang="nl-BE" sz="2200" b="1" dirty="0">
                <a:solidFill>
                  <a:srgbClr val="47CEBF"/>
                </a:solidFill>
                <a:latin typeface="Alegreya Sans SC"/>
              </a:rPr>
              <a:t> Reserve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rgbClr val="606262"/>
                </a:solidFill>
                <a:latin typeface="Alegreya Sans SC"/>
              </a:rPr>
              <a:t>Starterspakket internationaliseren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rgbClr val="606262"/>
                </a:solidFill>
                <a:latin typeface="Alegreya Sans SC"/>
              </a:rPr>
              <a:t>Deelname buitenlandse beurs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rgbClr val="606262"/>
                </a:solidFill>
                <a:latin typeface="Alegreya Sans SC"/>
              </a:rPr>
              <a:t>Prospectiereizen buiten de EU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rgbClr val="606262"/>
                </a:solidFill>
                <a:latin typeface="Alegreya Sans SC"/>
              </a:rPr>
              <a:t>Oprichting (prospectie)kantoor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rgbClr val="606262"/>
                </a:solidFill>
                <a:latin typeface="Alegreya Sans SC"/>
              </a:rPr>
              <a:t>Ontwikkeling en vertaling van digitale internationale bedrijfscommunicatie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rgbClr val="606262"/>
                </a:solidFill>
                <a:latin typeface="Alegreya Sans SC"/>
              </a:rPr>
              <a:t>Internationaal maatwerkproject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BE" sz="2200" dirty="0">
                <a:solidFill>
                  <a:srgbClr val="606262"/>
                </a:solidFill>
                <a:latin typeface="Alegreya Sans SC"/>
              </a:rPr>
              <a:t>Crisissteun internationalisering </a:t>
            </a:r>
            <a:r>
              <a:rPr lang="nl-BE" sz="2200" dirty="0" err="1">
                <a:solidFill>
                  <a:srgbClr val="606262"/>
                </a:solidFill>
                <a:latin typeface="Alegreya Sans SC"/>
              </a:rPr>
              <a:t>Brexit</a:t>
            </a:r>
            <a:endParaRPr lang="nl-BE" sz="2200" dirty="0">
              <a:solidFill>
                <a:srgbClr val="606262"/>
              </a:solidFill>
              <a:latin typeface="Alegreya Sans SC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606262"/>
                </a:solidFill>
              </a:rPr>
              <a:t>….</a:t>
            </a:r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5F1C5AB7-AA6C-2EC8-1B9D-EDCD4D47F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862" y="1106639"/>
            <a:ext cx="2529349" cy="309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8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: afgeronde hoeken 23">
            <a:extLst>
              <a:ext uri="{FF2B5EF4-FFF2-40B4-BE49-F238E27FC236}">
                <a16:creationId xmlns:a16="http://schemas.microsoft.com/office/drawing/2014/main" id="{3E20ECE1-3C50-C2D6-1BB4-F792D09FF908}"/>
              </a:ext>
            </a:extLst>
          </p:cNvPr>
          <p:cNvSpPr/>
          <p:nvPr/>
        </p:nvSpPr>
        <p:spPr>
          <a:xfrm>
            <a:off x="5755144" y="1924127"/>
            <a:ext cx="4173283" cy="2315409"/>
          </a:xfrm>
          <a:prstGeom prst="round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000" b="1" dirty="0">
                <a:solidFill>
                  <a:srgbClr val="FFFFFF"/>
                </a:solidFill>
              </a:rPr>
              <a:t>Digitaliseren</a:t>
            </a:r>
          </a:p>
        </p:txBody>
      </p:sp>
      <p:sp>
        <p:nvSpPr>
          <p:cNvPr id="25" name="Rechthoek: afgeronde hoeken 24" descr="Gloeilampen op een groen vlak met slechts één gloeiend gloeilampje">
            <a:extLst>
              <a:ext uri="{FF2B5EF4-FFF2-40B4-BE49-F238E27FC236}">
                <a16:creationId xmlns:a16="http://schemas.microsoft.com/office/drawing/2014/main" id="{BBC63916-47FC-06F5-5C65-66D04F12EDF3}"/>
              </a:ext>
            </a:extLst>
          </p:cNvPr>
          <p:cNvSpPr/>
          <p:nvPr/>
        </p:nvSpPr>
        <p:spPr>
          <a:xfrm>
            <a:off x="1212961" y="4364405"/>
            <a:ext cx="4173282" cy="2230235"/>
          </a:xfrm>
          <a:prstGeom prst="roundRect">
            <a:avLst/>
          </a:prstGeom>
          <a:blipFill dpi="0" rotWithShape="1"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000" b="1" dirty="0">
                <a:solidFill>
                  <a:srgbClr val="FFFFFF"/>
                </a:solidFill>
              </a:rPr>
              <a:t>Innovatie</a:t>
            </a:r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7D289ADF-8DE8-445B-7903-1E5E4B72D3DC}"/>
              </a:ext>
            </a:extLst>
          </p:cNvPr>
          <p:cNvSpPr/>
          <p:nvPr/>
        </p:nvSpPr>
        <p:spPr>
          <a:xfrm>
            <a:off x="5755144" y="4364405"/>
            <a:ext cx="4173281" cy="2230235"/>
          </a:xfrm>
          <a:prstGeom prst="roundRect">
            <a:avLst/>
          </a:prstGeom>
          <a:blipFill dpi="0" rotWithShape="1">
            <a:blip r:embed="rId6">
              <a:duotone>
                <a:prstClr val="black"/>
                <a:schemeClr val="bg1">
                  <a:tint val="45000"/>
                  <a:satMod val="400000"/>
                </a:schemeClr>
              </a:duoton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000" b="1" dirty="0">
                <a:solidFill>
                  <a:srgbClr val="FFFFFF"/>
                </a:solidFill>
              </a:rPr>
              <a:t>Circulair &amp; duurzaam</a:t>
            </a:r>
            <a:r>
              <a:rPr lang="nl-BE" dirty="0"/>
              <a:t> 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D47834EE-225A-F2AC-1AD1-13242C53177A}"/>
              </a:ext>
            </a:extLst>
          </p:cNvPr>
          <p:cNvSpPr/>
          <p:nvPr/>
        </p:nvSpPr>
        <p:spPr>
          <a:xfrm>
            <a:off x="1212961" y="1924127"/>
            <a:ext cx="4173283" cy="2315409"/>
          </a:xfrm>
          <a:prstGeom prst="roundRect">
            <a:avLst/>
          </a:prstGeom>
          <a:blipFill dpi="0" rotWithShape="1"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000" b="1" dirty="0">
                <a:solidFill>
                  <a:srgbClr val="FFFFFF"/>
                </a:solidFill>
              </a:rPr>
              <a:t>Internationaliseren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F77AA10-67D6-6D84-59D9-3047B4A24E3F}"/>
              </a:ext>
            </a:extLst>
          </p:cNvPr>
          <p:cNvSpPr txBox="1"/>
          <p:nvPr/>
        </p:nvSpPr>
        <p:spPr>
          <a:xfrm>
            <a:off x="2260879" y="283801"/>
            <a:ext cx="79080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>
                <a:latin typeface="Alegreya Sans SC"/>
              </a:rPr>
              <a:t>Wat is de kmo-groeisubsidie?</a:t>
            </a:r>
          </a:p>
          <a:p>
            <a:endParaRPr lang="nl-BE" sz="4400" b="1" dirty="0">
              <a:solidFill>
                <a:srgbClr val="FFFFFF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35C82CB-3BDA-916E-CC86-182D845F95DB}"/>
              </a:ext>
            </a:extLst>
          </p:cNvPr>
          <p:cNvSpPr txBox="1"/>
          <p:nvPr/>
        </p:nvSpPr>
        <p:spPr>
          <a:xfrm>
            <a:off x="844061" y="1109310"/>
            <a:ext cx="1047038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l-BE" sz="2200" dirty="0">
                <a:solidFill>
                  <a:srgbClr val="606262"/>
                </a:solidFill>
                <a:latin typeface="Alegreya Sans SC"/>
              </a:rPr>
              <a:t>Inwinnen extern advies en/of aanwerven strategisch medewerker in het kader van een traject in een van de thema’s: </a:t>
            </a:r>
          </a:p>
          <a:p>
            <a:endParaRPr lang="nl-BE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314B679-BD3D-9F00-C6DF-595FCACBA219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11439832" y="174337"/>
            <a:ext cx="535820" cy="5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47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: afgeronde hoeken 23">
            <a:extLst>
              <a:ext uri="{FF2B5EF4-FFF2-40B4-BE49-F238E27FC236}">
                <a16:creationId xmlns:a16="http://schemas.microsoft.com/office/drawing/2014/main" id="{3E20ECE1-3C50-C2D6-1BB4-F792D09FF908}"/>
              </a:ext>
            </a:extLst>
          </p:cNvPr>
          <p:cNvSpPr/>
          <p:nvPr/>
        </p:nvSpPr>
        <p:spPr>
          <a:xfrm>
            <a:off x="6063835" y="1886818"/>
            <a:ext cx="4173283" cy="2315409"/>
          </a:xfrm>
          <a:prstGeom prst="roundRect">
            <a:avLst/>
          </a:prstGeom>
          <a:blipFill dpi="0" rotWithShape="1">
            <a:blip r:embed="rId3">
              <a:alphaModFix amt="70000"/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000" b="1" dirty="0">
                <a:solidFill>
                  <a:srgbClr val="FFFFFF"/>
                </a:solidFill>
              </a:rPr>
              <a:t>T</a:t>
            </a:r>
            <a:r>
              <a:rPr lang="nl-BE" sz="3000" b="1" dirty="0" err="1">
                <a:solidFill>
                  <a:srgbClr val="FFFFFF"/>
                </a:solidFill>
              </a:rPr>
              <a:t>ransformatie</a:t>
            </a:r>
            <a:endParaRPr lang="nl-BE" sz="3000" b="1" dirty="0">
              <a:solidFill>
                <a:srgbClr val="FFFFFF"/>
              </a:solidFill>
            </a:endParaRPr>
          </a:p>
        </p:txBody>
      </p:sp>
      <p:sp>
        <p:nvSpPr>
          <p:cNvPr id="25" name="Rechthoek: afgeronde hoeken 24">
            <a:extLst>
              <a:ext uri="{FF2B5EF4-FFF2-40B4-BE49-F238E27FC236}">
                <a16:creationId xmlns:a16="http://schemas.microsoft.com/office/drawing/2014/main" id="{BBC63916-47FC-06F5-5C65-66D04F12EDF3}"/>
              </a:ext>
            </a:extLst>
          </p:cNvPr>
          <p:cNvSpPr/>
          <p:nvPr/>
        </p:nvSpPr>
        <p:spPr>
          <a:xfrm>
            <a:off x="1597611" y="4404093"/>
            <a:ext cx="4173282" cy="2230235"/>
          </a:xfrm>
          <a:prstGeom prst="roundRect">
            <a:avLst/>
          </a:prstGeom>
          <a:blipFill dpi="0" rotWithShape="1">
            <a:blip r:embed="rId4">
              <a:alphaModFix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000" b="1" dirty="0">
                <a:solidFill>
                  <a:srgbClr val="FFFFFF"/>
                </a:solidFill>
              </a:rPr>
              <a:t>O</a:t>
            </a:r>
            <a:r>
              <a:rPr lang="nl-BE" sz="3000" b="1" dirty="0" err="1">
                <a:solidFill>
                  <a:srgbClr val="FFFFFF"/>
                </a:solidFill>
              </a:rPr>
              <a:t>nderbouwde</a:t>
            </a:r>
            <a:endParaRPr lang="nl-BE" sz="3000" b="1" dirty="0">
              <a:solidFill>
                <a:srgbClr val="FFFFFF"/>
              </a:solidFill>
            </a:endParaRPr>
          </a:p>
          <a:p>
            <a:pPr algn="ctr"/>
            <a:r>
              <a:rPr lang="nl-BE" sz="3000" b="1" dirty="0">
                <a:solidFill>
                  <a:srgbClr val="FFFFFF"/>
                </a:solidFill>
              </a:rPr>
              <a:t> aanpak</a:t>
            </a:r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7D289ADF-8DE8-445B-7903-1E5E4B72D3DC}"/>
              </a:ext>
            </a:extLst>
          </p:cNvPr>
          <p:cNvSpPr/>
          <p:nvPr/>
        </p:nvSpPr>
        <p:spPr>
          <a:xfrm>
            <a:off x="6063837" y="4404093"/>
            <a:ext cx="4173281" cy="2230235"/>
          </a:xfrm>
          <a:prstGeom prst="roundRect">
            <a:avLst/>
          </a:prstGeom>
          <a:blipFill dpi="0" rotWithShape="1">
            <a:blip r:embed="rId6">
              <a:duotone>
                <a:prstClr val="black"/>
                <a:schemeClr val="tx2">
                  <a:tint val="45000"/>
                  <a:satMod val="400000"/>
                </a:schemeClr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000" b="1" dirty="0">
                <a:solidFill>
                  <a:srgbClr val="FFFFFF"/>
                </a:solidFill>
              </a:rPr>
              <a:t>Noodzaak van kennis en expertise</a:t>
            </a:r>
            <a:r>
              <a:rPr lang="nl-BE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D47834EE-225A-F2AC-1AD1-13242C53177A}"/>
              </a:ext>
            </a:extLst>
          </p:cNvPr>
          <p:cNvSpPr/>
          <p:nvPr/>
        </p:nvSpPr>
        <p:spPr>
          <a:xfrm>
            <a:off x="1597611" y="1886818"/>
            <a:ext cx="4173283" cy="2315409"/>
          </a:xfrm>
          <a:prstGeom prst="roundRect">
            <a:avLst/>
          </a:prstGeom>
          <a:blipFill dpi="0" rotWithShape="1"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000" b="1" dirty="0">
                <a:solidFill>
                  <a:srgbClr val="FFFFFF"/>
                </a:solidFill>
              </a:rPr>
              <a:t>Ambitie</a:t>
            </a:r>
            <a:endParaRPr lang="nl-BE" sz="3000" b="1" dirty="0">
              <a:solidFill>
                <a:srgbClr val="FFFFFF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F77AA10-67D6-6D84-59D9-3047B4A24E3F}"/>
              </a:ext>
            </a:extLst>
          </p:cNvPr>
          <p:cNvSpPr txBox="1"/>
          <p:nvPr/>
        </p:nvSpPr>
        <p:spPr>
          <a:xfrm>
            <a:off x="2260879" y="283801"/>
            <a:ext cx="79080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>
                <a:latin typeface="Alegreya Sans SC"/>
              </a:rPr>
              <a:t>Scorerooster kmo-groeisubsidie</a:t>
            </a:r>
          </a:p>
          <a:p>
            <a:endParaRPr lang="nl-BE" sz="4400" b="1" dirty="0">
              <a:solidFill>
                <a:srgbClr val="FFFFFF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314B679-BD3D-9F00-C6DF-595FCACBA219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11439832" y="174337"/>
            <a:ext cx="535820" cy="5067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87DD2297-2465-C007-7DC4-8C87BF495346}"/>
                  </a:ext>
                </a:extLst>
              </p14:cNvPr>
              <p14:cNvContentPartPr/>
              <p14:nvPr/>
            </p14:nvContentPartPr>
            <p14:xfrm>
              <a:off x="3091491" y="5605971"/>
              <a:ext cx="360" cy="360"/>
            </p14:xfrm>
          </p:contentPart>
        </mc:Choice>
        <mc:Fallback xmlns=""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87DD2297-2465-C007-7DC4-8C87BF4953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82491" y="559697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70A2FCF8-994D-C568-ACF9-C2AC445D3076}"/>
                  </a:ext>
                </a:extLst>
              </p14:cNvPr>
              <p14:cNvContentPartPr/>
              <p14:nvPr/>
            </p14:nvContentPartPr>
            <p14:xfrm>
              <a:off x="4506651" y="4190811"/>
              <a:ext cx="360" cy="360"/>
            </p14:xfrm>
          </p:contentPart>
        </mc:Choice>
        <mc:Fallback xmlns=""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70A2FCF8-994D-C568-ACF9-C2AC445D307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98011" y="41818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t 7">
                <a:extLst>
                  <a:ext uri="{FF2B5EF4-FFF2-40B4-BE49-F238E27FC236}">
                    <a16:creationId xmlns:a16="http://schemas.microsoft.com/office/drawing/2014/main" id="{5A9060A1-D5E8-C50C-86AA-D31AC5A76EDB}"/>
                  </a:ext>
                </a:extLst>
              </p14:cNvPr>
              <p14:cNvContentPartPr/>
              <p14:nvPr/>
            </p14:nvContentPartPr>
            <p14:xfrm>
              <a:off x="4190931" y="4484931"/>
              <a:ext cx="360" cy="360"/>
            </p14:xfrm>
          </p:contentPart>
        </mc:Choice>
        <mc:Fallback xmlns="">
          <p:pic>
            <p:nvPicPr>
              <p:cNvPr id="8" name="Inkt 7">
                <a:extLst>
                  <a:ext uri="{FF2B5EF4-FFF2-40B4-BE49-F238E27FC236}">
                    <a16:creationId xmlns:a16="http://schemas.microsoft.com/office/drawing/2014/main" id="{5A9060A1-D5E8-C50C-86AA-D31AC5A76ED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81931" y="447593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t 8">
                <a:extLst>
                  <a:ext uri="{FF2B5EF4-FFF2-40B4-BE49-F238E27FC236}">
                    <a16:creationId xmlns:a16="http://schemas.microsoft.com/office/drawing/2014/main" id="{F3B136B6-8608-185A-5986-98B2729A6088}"/>
                  </a:ext>
                </a:extLst>
              </p14:cNvPr>
              <p14:cNvContentPartPr/>
              <p14:nvPr/>
            </p14:nvContentPartPr>
            <p14:xfrm>
              <a:off x="2884491" y="4789851"/>
              <a:ext cx="360" cy="360"/>
            </p14:xfrm>
          </p:contentPart>
        </mc:Choice>
        <mc:Fallback xmlns="">
          <p:pic>
            <p:nvPicPr>
              <p:cNvPr id="9" name="Inkt 8">
                <a:extLst>
                  <a:ext uri="{FF2B5EF4-FFF2-40B4-BE49-F238E27FC236}">
                    <a16:creationId xmlns:a16="http://schemas.microsoft.com/office/drawing/2014/main" id="{F3B136B6-8608-185A-5986-98B2729A608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75851" y="478085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24DDC7C4-9F03-9BE8-B7D0-DF7FDC85312F}"/>
                  </a:ext>
                </a:extLst>
              </p14:cNvPr>
              <p14:cNvContentPartPr/>
              <p14:nvPr/>
            </p14:nvContentPartPr>
            <p14:xfrm>
              <a:off x="1959291" y="4702371"/>
              <a:ext cx="360" cy="36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24DDC7C4-9F03-9BE8-B7D0-DF7FDC85312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50651" y="469373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t 11">
                <a:extLst>
                  <a:ext uri="{FF2B5EF4-FFF2-40B4-BE49-F238E27FC236}">
                    <a16:creationId xmlns:a16="http://schemas.microsoft.com/office/drawing/2014/main" id="{95633033-4356-7BF0-C8CC-EC1C62141F14}"/>
                  </a:ext>
                </a:extLst>
              </p14:cNvPr>
              <p14:cNvContentPartPr/>
              <p14:nvPr/>
            </p14:nvContentPartPr>
            <p14:xfrm>
              <a:off x="1926531" y="5802171"/>
              <a:ext cx="360" cy="360"/>
            </p14:xfrm>
          </p:contentPart>
        </mc:Choice>
        <mc:Fallback xmlns="">
          <p:pic>
            <p:nvPicPr>
              <p:cNvPr id="12" name="Inkt 11">
                <a:extLst>
                  <a:ext uri="{FF2B5EF4-FFF2-40B4-BE49-F238E27FC236}">
                    <a16:creationId xmlns:a16="http://schemas.microsoft.com/office/drawing/2014/main" id="{95633033-4356-7BF0-C8CC-EC1C62141F1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17531" y="579317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t 12">
                <a:extLst>
                  <a:ext uri="{FF2B5EF4-FFF2-40B4-BE49-F238E27FC236}">
                    <a16:creationId xmlns:a16="http://schemas.microsoft.com/office/drawing/2014/main" id="{5CE68133-C772-8C76-8F1C-109A838843CB}"/>
                  </a:ext>
                </a:extLst>
              </p14:cNvPr>
              <p14:cNvContentPartPr/>
              <p14:nvPr/>
            </p14:nvContentPartPr>
            <p14:xfrm>
              <a:off x="391851" y="5137971"/>
              <a:ext cx="360" cy="360"/>
            </p14:xfrm>
          </p:contentPart>
        </mc:Choice>
        <mc:Fallback xmlns="">
          <p:pic>
            <p:nvPicPr>
              <p:cNvPr id="13" name="Inkt 12">
                <a:extLst>
                  <a:ext uri="{FF2B5EF4-FFF2-40B4-BE49-F238E27FC236}">
                    <a16:creationId xmlns:a16="http://schemas.microsoft.com/office/drawing/2014/main" id="{5CE68133-C772-8C76-8F1C-109A838843C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3211" y="5129331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ep 16">
            <a:extLst>
              <a:ext uri="{FF2B5EF4-FFF2-40B4-BE49-F238E27FC236}">
                <a16:creationId xmlns:a16="http://schemas.microsoft.com/office/drawing/2014/main" id="{03808A16-A540-7DD0-231E-11E1FFCC9081}"/>
              </a:ext>
            </a:extLst>
          </p:cNvPr>
          <p:cNvGrpSpPr/>
          <p:nvPr/>
        </p:nvGrpSpPr>
        <p:grpSpPr>
          <a:xfrm>
            <a:off x="3189771" y="5638371"/>
            <a:ext cx="360" cy="360"/>
            <a:chOff x="3189771" y="5638371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t 13">
                  <a:extLst>
                    <a:ext uri="{FF2B5EF4-FFF2-40B4-BE49-F238E27FC236}">
                      <a16:creationId xmlns:a16="http://schemas.microsoft.com/office/drawing/2014/main" id="{DD5C30D1-D9A6-D2F1-4C62-FAD79271A8AC}"/>
                    </a:ext>
                  </a:extLst>
                </p14:cNvPr>
                <p14:cNvContentPartPr/>
                <p14:nvPr/>
              </p14:nvContentPartPr>
              <p14:xfrm>
                <a:off x="3189771" y="5638371"/>
                <a:ext cx="360" cy="360"/>
              </p14:xfrm>
            </p:contentPart>
          </mc:Choice>
          <mc:Fallback xmlns="">
            <p:pic>
              <p:nvPicPr>
                <p:cNvPr id="14" name="Inkt 13">
                  <a:extLst>
                    <a:ext uri="{FF2B5EF4-FFF2-40B4-BE49-F238E27FC236}">
                      <a16:creationId xmlns:a16="http://schemas.microsoft.com/office/drawing/2014/main" id="{DD5C30D1-D9A6-D2F1-4C62-FAD79271A8A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180771" y="562973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t 14">
                  <a:extLst>
                    <a:ext uri="{FF2B5EF4-FFF2-40B4-BE49-F238E27FC236}">
                      <a16:creationId xmlns:a16="http://schemas.microsoft.com/office/drawing/2014/main" id="{A2B9FA5C-F256-B0AA-4EDB-4C29596A8656}"/>
                    </a:ext>
                  </a:extLst>
                </p14:cNvPr>
                <p14:cNvContentPartPr/>
                <p14:nvPr/>
              </p14:nvContentPartPr>
              <p14:xfrm>
                <a:off x="3189771" y="5638371"/>
                <a:ext cx="360" cy="360"/>
              </p14:xfrm>
            </p:contentPart>
          </mc:Choice>
          <mc:Fallback xmlns="">
            <p:pic>
              <p:nvPicPr>
                <p:cNvPr id="15" name="Inkt 14">
                  <a:extLst>
                    <a:ext uri="{FF2B5EF4-FFF2-40B4-BE49-F238E27FC236}">
                      <a16:creationId xmlns:a16="http://schemas.microsoft.com/office/drawing/2014/main" id="{A2B9FA5C-F256-B0AA-4EDB-4C29596A865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180771" y="562973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t 15">
                <a:extLst>
                  <a:ext uri="{FF2B5EF4-FFF2-40B4-BE49-F238E27FC236}">
                    <a16:creationId xmlns:a16="http://schemas.microsoft.com/office/drawing/2014/main" id="{52EFB609-3AD1-7ED2-EF2E-04605945DC87}"/>
                  </a:ext>
                </a:extLst>
              </p14:cNvPr>
              <p14:cNvContentPartPr/>
              <p14:nvPr/>
            </p14:nvContentPartPr>
            <p14:xfrm>
              <a:off x="11244771" y="2122971"/>
              <a:ext cx="360" cy="360"/>
            </p14:xfrm>
          </p:contentPart>
        </mc:Choice>
        <mc:Fallback xmlns="">
          <p:pic>
            <p:nvPicPr>
              <p:cNvPr id="16" name="Inkt 15">
                <a:extLst>
                  <a:ext uri="{FF2B5EF4-FFF2-40B4-BE49-F238E27FC236}">
                    <a16:creationId xmlns:a16="http://schemas.microsoft.com/office/drawing/2014/main" id="{52EFB609-3AD1-7ED2-EF2E-04605945DC8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236131" y="211397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t 17">
                <a:extLst>
                  <a:ext uri="{FF2B5EF4-FFF2-40B4-BE49-F238E27FC236}">
                    <a16:creationId xmlns:a16="http://schemas.microsoft.com/office/drawing/2014/main" id="{A6C44FFA-02B9-E011-AF2D-A06B90E3DB96}"/>
                  </a:ext>
                </a:extLst>
              </p14:cNvPr>
              <p14:cNvContentPartPr/>
              <p14:nvPr/>
            </p14:nvContentPartPr>
            <p14:xfrm>
              <a:off x="1523691" y="5050491"/>
              <a:ext cx="360" cy="360"/>
            </p14:xfrm>
          </p:contentPart>
        </mc:Choice>
        <mc:Fallback xmlns="">
          <p:pic>
            <p:nvPicPr>
              <p:cNvPr id="18" name="Inkt 17">
                <a:extLst>
                  <a:ext uri="{FF2B5EF4-FFF2-40B4-BE49-F238E27FC236}">
                    <a16:creationId xmlns:a16="http://schemas.microsoft.com/office/drawing/2014/main" id="{A6C44FFA-02B9-E011-AF2D-A06B90E3DB9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15051" y="504185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Inkt 18">
                <a:extLst>
                  <a:ext uri="{FF2B5EF4-FFF2-40B4-BE49-F238E27FC236}">
                    <a16:creationId xmlns:a16="http://schemas.microsoft.com/office/drawing/2014/main" id="{14A424BA-BECD-264E-7E0A-0BA0AE7DA96B}"/>
                  </a:ext>
                </a:extLst>
              </p14:cNvPr>
              <p14:cNvContentPartPr/>
              <p14:nvPr/>
            </p14:nvContentPartPr>
            <p14:xfrm>
              <a:off x="1883331" y="5050491"/>
              <a:ext cx="360" cy="360"/>
            </p14:xfrm>
          </p:contentPart>
        </mc:Choice>
        <mc:Fallback xmlns="">
          <p:pic>
            <p:nvPicPr>
              <p:cNvPr id="19" name="Inkt 18">
                <a:extLst>
                  <a:ext uri="{FF2B5EF4-FFF2-40B4-BE49-F238E27FC236}">
                    <a16:creationId xmlns:a16="http://schemas.microsoft.com/office/drawing/2014/main" id="{14A424BA-BECD-264E-7E0A-0BA0AE7DA96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74331" y="504185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t 19">
                <a:extLst>
                  <a:ext uri="{FF2B5EF4-FFF2-40B4-BE49-F238E27FC236}">
                    <a16:creationId xmlns:a16="http://schemas.microsoft.com/office/drawing/2014/main" id="{546F6973-264C-7231-29EB-B3EA7EE13408}"/>
                  </a:ext>
                </a:extLst>
              </p14:cNvPr>
              <p14:cNvContentPartPr/>
              <p14:nvPr/>
            </p14:nvContentPartPr>
            <p14:xfrm>
              <a:off x="2525211" y="2786811"/>
              <a:ext cx="360" cy="360"/>
            </p14:xfrm>
          </p:contentPart>
        </mc:Choice>
        <mc:Fallback xmlns="">
          <p:pic>
            <p:nvPicPr>
              <p:cNvPr id="20" name="Inkt 19">
                <a:extLst>
                  <a:ext uri="{FF2B5EF4-FFF2-40B4-BE49-F238E27FC236}">
                    <a16:creationId xmlns:a16="http://schemas.microsoft.com/office/drawing/2014/main" id="{546F6973-264C-7231-29EB-B3EA7EE1340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16211" y="2777811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ep 27">
            <a:extLst>
              <a:ext uri="{FF2B5EF4-FFF2-40B4-BE49-F238E27FC236}">
                <a16:creationId xmlns:a16="http://schemas.microsoft.com/office/drawing/2014/main" id="{D4F8D693-2E59-F6CD-2287-22976D898C6D}"/>
              </a:ext>
            </a:extLst>
          </p:cNvPr>
          <p:cNvGrpSpPr/>
          <p:nvPr/>
        </p:nvGrpSpPr>
        <p:grpSpPr>
          <a:xfrm>
            <a:off x="3265731" y="2732091"/>
            <a:ext cx="360" cy="360"/>
            <a:chOff x="3265731" y="2732091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1" name="Inkt 20">
                  <a:extLst>
                    <a:ext uri="{FF2B5EF4-FFF2-40B4-BE49-F238E27FC236}">
                      <a16:creationId xmlns:a16="http://schemas.microsoft.com/office/drawing/2014/main" id="{8263E138-ACB1-97F3-8676-A6B119557702}"/>
                    </a:ext>
                  </a:extLst>
                </p14:cNvPr>
                <p14:cNvContentPartPr/>
                <p14:nvPr/>
              </p14:nvContentPartPr>
              <p14:xfrm>
                <a:off x="3265731" y="2732091"/>
                <a:ext cx="360" cy="360"/>
              </p14:xfrm>
            </p:contentPart>
          </mc:Choice>
          <mc:Fallback xmlns="">
            <p:pic>
              <p:nvPicPr>
                <p:cNvPr id="21" name="Inkt 20">
                  <a:extLst>
                    <a:ext uri="{FF2B5EF4-FFF2-40B4-BE49-F238E27FC236}">
                      <a16:creationId xmlns:a16="http://schemas.microsoft.com/office/drawing/2014/main" id="{8263E138-ACB1-97F3-8676-A6B11955770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256731" y="272345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t 21">
                  <a:extLst>
                    <a:ext uri="{FF2B5EF4-FFF2-40B4-BE49-F238E27FC236}">
                      <a16:creationId xmlns:a16="http://schemas.microsoft.com/office/drawing/2014/main" id="{EF2E57F9-D2E2-9D76-7FF2-84EC795E1389}"/>
                    </a:ext>
                  </a:extLst>
                </p14:cNvPr>
                <p14:cNvContentPartPr/>
                <p14:nvPr/>
              </p14:nvContentPartPr>
              <p14:xfrm>
                <a:off x="3265731" y="2732091"/>
                <a:ext cx="360" cy="360"/>
              </p14:xfrm>
            </p:contentPart>
          </mc:Choice>
          <mc:Fallback xmlns="">
            <p:pic>
              <p:nvPicPr>
                <p:cNvPr id="22" name="Inkt 21">
                  <a:extLst>
                    <a:ext uri="{FF2B5EF4-FFF2-40B4-BE49-F238E27FC236}">
                      <a16:creationId xmlns:a16="http://schemas.microsoft.com/office/drawing/2014/main" id="{EF2E57F9-D2E2-9D76-7FF2-84EC795E138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256731" y="272345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3" name="Inkt 22">
                  <a:extLst>
                    <a:ext uri="{FF2B5EF4-FFF2-40B4-BE49-F238E27FC236}">
                      <a16:creationId xmlns:a16="http://schemas.microsoft.com/office/drawing/2014/main" id="{72BA5B64-BE7B-7560-A437-567BEE98730C}"/>
                    </a:ext>
                  </a:extLst>
                </p14:cNvPr>
                <p14:cNvContentPartPr/>
                <p14:nvPr/>
              </p14:nvContentPartPr>
              <p14:xfrm>
                <a:off x="3265731" y="2732091"/>
                <a:ext cx="360" cy="360"/>
              </p14:xfrm>
            </p:contentPart>
          </mc:Choice>
          <mc:Fallback xmlns="">
            <p:pic>
              <p:nvPicPr>
                <p:cNvPr id="23" name="Inkt 22">
                  <a:extLst>
                    <a:ext uri="{FF2B5EF4-FFF2-40B4-BE49-F238E27FC236}">
                      <a16:creationId xmlns:a16="http://schemas.microsoft.com/office/drawing/2014/main" id="{72BA5B64-BE7B-7560-A437-567BEE98730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256731" y="272345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Inkt 25">
                  <a:extLst>
                    <a:ext uri="{FF2B5EF4-FFF2-40B4-BE49-F238E27FC236}">
                      <a16:creationId xmlns:a16="http://schemas.microsoft.com/office/drawing/2014/main" id="{F1864798-7060-772C-6B56-538CD8F937F2}"/>
                    </a:ext>
                  </a:extLst>
                </p14:cNvPr>
                <p14:cNvContentPartPr/>
                <p14:nvPr/>
              </p14:nvContentPartPr>
              <p14:xfrm>
                <a:off x="3265731" y="2732091"/>
                <a:ext cx="360" cy="360"/>
              </p14:xfrm>
            </p:contentPart>
          </mc:Choice>
          <mc:Fallback xmlns="">
            <p:pic>
              <p:nvPicPr>
                <p:cNvPr id="26" name="Inkt 25">
                  <a:extLst>
                    <a:ext uri="{FF2B5EF4-FFF2-40B4-BE49-F238E27FC236}">
                      <a16:creationId xmlns:a16="http://schemas.microsoft.com/office/drawing/2014/main" id="{F1864798-7060-772C-6B56-538CD8F937F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256731" y="272345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7" name="Inkt 26">
                  <a:extLst>
                    <a:ext uri="{FF2B5EF4-FFF2-40B4-BE49-F238E27FC236}">
                      <a16:creationId xmlns:a16="http://schemas.microsoft.com/office/drawing/2014/main" id="{2273F3D7-5B8A-8B56-76DA-0F5D2FD767FB}"/>
                    </a:ext>
                  </a:extLst>
                </p14:cNvPr>
                <p14:cNvContentPartPr/>
                <p14:nvPr/>
              </p14:nvContentPartPr>
              <p14:xfrm>
                <a:off x="3265731" y="2732091"/>
                <a:ext cx="360" cy="360"/>
              </p14:xfrm>
            </p:contentPart>
          </mc:Choice>
          <mc:Fallback xmlns="">
            <p:pic>
              <p:nvPicPr>
                <p:cNvPr id="27" name="Inkt 26">
                  <a:extLst>
                    <a:ext uri="{FF2B5EF4-FFF2-40B4-BE49-F238E27FC236}">
                      <a16:creationId xmlns:a16="http://schemas.microsoft.com/office/drawing/2014/main" id="{2273F3D7-5B8A-8B56-76DA-0F5D2FD767F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256731" y="272345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ep 32">
            <a:extLst>
              <a:ext uri="{FF2B5EF4-FFF2-40B4-BE49-F238E27FC236}">
                <a16:creationId xmlns:a16="http://schemas.microsoft.com/office/drawing/2014/main" id="{8BC58CCB-FEFA-1123-F96F-854E233EC0E5}"/>
              </a:ext>
            </a:extLst>
          </p:cNvPr>
          <p:cNvGrpSpPr/>
          <p:nvPr/>
        </p:nvGrpSpPr>
        <p:grpSpPr>
          <a:xfrm>
            <a:off x="2057211" y="4800651"/>
            <a:ext cx="360" cy="360"/>
            <a:chOff x="2057211" y="4800651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" name="Inkt 28">
                  <a:extLst>
                    <a:ext uri="{FF2B5EF4-FFF2-40B4-BE49-F238E27FC236}">
                      <a16:creationId xmlns:a16="http://schemas.microsoft.com/office/drawing/2014/main" id="{38FDC850-A3D3-2798-C86A-2ED9826E6B76}"/>
                    </a:ext>
                  </a:extLst>
                </p14:cNvPr>
                <p14:cNvContentPartPr/>
                <p14:nvPr/>
              </p14:nvContentPartPr>
              <p14:xfrm>
                <a:off x="2057211" y="4800651"/>
                <a:ext cx="360" cy="360"/>
              </p14:xfrm>
            </p:contentPart>
          </mc:Choice>
          <mc:Fallback xmlns="">
            <p:pic>
              <p:nvPicPr>
                <p:cNvPr id="29" name="Inkt 28">
                  <a:extLst>
                    <a:ext uri="{FF2B5EF4-FFF2-40B4-BE49-F238E27FC236}">
                      <a16:creationId xmlns:a16="http://schemas.microsoft.com/office/drawing/2014/main" id="{38FDC850-A3D3-2798-C86A-2ED9826E6B7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48211" y="479201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0" name="Inkt 29">
                  <a:extLst>
                    <a:ext uri="{FF2B5EF4-FFF2-40B4-BE49-F238E27FC236}">
                      <a16:creationId xmlns:a16="http://schemas.microsoft.com/office/drawing/2014/main" id="{0B621DC0-5A6D-0794-138D-667A1B3896E7}"/>
                    </a:ext>
                  </a:extLst>
                </p14:cNvPr>
                <p14:cNvContentPartPr/>
                <p14:nvPr/>
              </p14:nvContentPartPr>
              <p14:xfrm>
                <a:off x="2057211" y="4800651"/>
                <a:ext cx="360" cy="360"/>
              </p14:xfrm>
            </p:contentPart>
          </mc:Choice>
          <mc:Fallback xmlns="">
            <p:pic>
              <p:nvPicPr>
                <p:cNvPr id="30" name="Inkt 29">
                  <a:extLst>
                    <a:ext uri="{FF2B5EF4-FFF2-40B4-BE49-F238E27FC236}">
                      <a16:creationId xmlns:a16="http://schemas.microsoft.com/office/drawing/2014/main" id="{0B621DC0-5A6D-0794-138D-667A1B3896E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48211" y="479201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1" name="Inkt 30">
                  <a:extLst>
                    <a:ext uri="{FF2B5EF4-FFF2-40B4-BE49-F238E27FC236}">
                      <a16:creationId xmlns:a16="http://schemas.microsoft.com/office/drawing/2014/main" id="{610E01D3-6828-4C98-B980-130CFAC81C78}"/>
                    </a:ext>
                  </a:extLst>
                </p14:cNvPr>
                <p14:cNvContentPartPr/>
                <p14:nvPr/>
              </p14:nvContentPartPr>
              <p14:xfrm>
                <a:off x="2057211" y="4800651"/>
                <a:ext cx="360" cy="360"/>
              </p14:xfrm>
            </p:contentPart>
          </mc:Choice>
          <mc:Fallback xmlns="">
            <p:pic>
              <p:nvPicPr>
                <p:cNvPr id="31" name="Inkt 30">
                  <a:extLst>
                    <a:ext uri="{FF2B5EF4-FFF2-40B4-BE49-F238E27FC236}">
                      <a16:creationId xmlns:a16="http://schemas.microsoft.com/office/drawing/2014/main" id="{610E01D3-6828-4C98-B980-130CFAC81C7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48211" y="479201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2" name="Inkt 31">
                  <a:extLst>
                    <a:ext uri="{FF2B5EF4-FFF2-40B4-BE49-F238E27FC236}">
                      <a16:creationId xmlns:a16="http://schemas.microsoft.com/office/drawing/2014/main" id="{07547002-9234-538C-8D9E-6682B3BA0D54}"/>
                    </a:ext>
                  </a:extLst>
                </p14:cNvPr>
                <p14:cNvContentPartPr/>
                <p14:nvPr/>
              </p14:nvContentPartPr>
              <p14:xfrm>
                <a:off x="2057211" y="4800651"/>
                <a:ext cx="360" cy="360"/>
              </p14:xfrm>
            </p:contentPart>
          </mc:Choice>
          <mc:Fallback xmlns="">
            <p:pic>
              <p:nvPicPr>
                <p:cNvPr id="32" name="Inkt 31">
                  <a:extLst>
                    <a:ext uri="{FF2B5EF4-FFF2-40B4-BE49-F238E27FC236}">
                      <a16:creationId xmlns:a16="http://schemas.microsoft.com/office/drawing/2014/main" id="{07547002-9234-538C-8D9E-6682B3BA0D5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48211" y="479201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ep 35">
            <a:extLst>
              <a:ext uri="{FF2B5EF4-FFF2-40B4-BE49-F238E27FC236}">
                <a16:creationId xmlns:a16="http://schemas.microsoft.com/office/drawing/2014/main" id="{CFF5F65C-5ED0-C857-4FAF-AEA07899241E}"/>
              </a:ext>
            </a:extLst>
          </p:cNvPr>
          <p:cNvGrpSpPr/>
          <p:nvPr/>
        </p:nvGrpSpPr>
        <p:grpSpPr>
          <a:xfrm>
            <a:off x="4049451" y="2917491"/>
            <a:ext cx="360" cy="360"/>
            <a:chOff x="4049451" y="2917491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4" name="Inkt 33">
                  <a:extLst>
                    <a:ext uri="{FF2B5EF4-FFF2-40B4-BE49-F238E27FC236}">
                      <a16:creationId xmlns:a16="http://schemas.microsoft.com/office/drawing/2014/main" id="{90310E84-E489-03D4-8EC0-19A21D1DC99F}"/>
                    </a:ext>
                  </a:extLst>
                </p14:cNvPr>
                <p14:cNvContentPartPr/>
                <p14:nvPr/>
              </p14:nvContentPartPr>
              <p14:xfrm>
                <a:off x="4049451" y="2917491"/>
                <a:ext cx="360" cy="360"/>
              </p14:xfrm>
            </p:contentPart>
          </mc:Choice>
          <mc:Fallback xmlns="">
            <p:pic>
              <p:nvPicPr>
                <p:cNvPr id="34" name="Inkt 33">
                  <a:extLst>
                    <a:ext uri="{FF2B5EF4-FFF2-40B4-BE49-F238E27FC236}">
                      <a16:creationId xmlns:a16="http://schemas.microsoft.com/office/drawing/2014/main" id="{90310E84-E489-03D4-8EC0-19A21D1DC99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040811" y="290849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5" name="Inkt 34">
                  <a:extLst>
                    <a:ext uri="{FF2B5EF4-FFF2-40B4-BE49-F238E27FC236}">
                      <a16:creationId xmlns:a16="http://schemas.microsoft.com/office/drawing/2014/main" id="{52245140-A892-B9A4-02F7-A105E5DDB86E}"/>
                    </a:ext>
                  </a:extLst>
                </p14:cNvPr>
                <p14:cNvContentPartPr/>
                <p14:nvPr/>
              </p14:nvContentPartPr>
              <p14:xfrm>
                <a:off x="4049451" y="2917491"/>
                <a:ext cx="360" cy="360"/>
              </p14:xfrm>
            </p:contentPart>
          </mc:Choice>
          <mc:Fallback xmlns="">
            <p:pic>
              <p:nvPicPr>
                <p:cNvPr id="35" name="Inkt 34">
                  <a:extLst>
                    <a:ext uri="{FF2B5EF4-FFF2-40B4-BE49-F238E27FC236}">
                      <a16:creationId xmlns:a16="http://schemas.microsoft.com/office/drawing/2014/main" id="{52245140-A892-B9A4-02F7-A105E5DDB86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040811" y="290849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ep 48">
            <a:extLst>
              <a:ext uri="{FF2B5EF4-FFF2-40B4-BE49-F238E27FC236}">
                <a16:creationId xmlns:a16="http://schemas.microsoft.com/office/drawing/2014/main" id="{90F5F8D9-C9C4-F4DB-50AD-82A1FB40D53F}"/>
              </a:ext>
            </a:extLst>
          </p:cNvPr>
          <p:cNvGrpSpPr/>
          <p:nvPr/>
        </p:nvGrpSpPr>
        <p:grpSpPr>
          <a:xfrm>
            <a:off x="6520491" y="2830011"/>
            <a:ext cx="360" cy="360"/>
            <a:chOff x="6520491" y="2830011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7" name="Inkt 36">
                  <a:extLst>
                    <a:ext uri="{FF2B5EF4-FFF2-40B4-BE49-F238E27FC236}">
                      <a16:creationId xmlns:a16="http://schemas.microsoft.com/office/drawing/2014/main" id="{D954BD6D-1A88-F2E8-6D1A-5C9DE9A38005}"/>
                    </a:ext>
                  </a:extLst>
                </p14:cNvPr>
                <p14:cNvContentPartPr/>
                <p14:nvPr/>
              </p14:nvContentPartPr>
              <p14:xfrm>
                <a:off x="6520491" y="2830011"/>
                <a:ext cx="360" cy="360"/>
              </p14:xfrm>
            </p:contentPart>
          </mc:Choice>
          <mc:Fallback xmlns="">
            <p:pic>
              <p:nvPicPr>
                <p:cNvPr id="37" name="Inkt 36">
                  <a:extLst>
                    <a:ext uri="{FF2B5EF4-FFF2-40B4-BE49-F238E27FC236}">
                      <a16:creationId xmlns:a16="http://schemas.microsoft.com/office/drawing/2014/main" id="{D954BD6D-1A88-F2E8-6D1A-5C9DE9A3800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511851" y="282101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8" name="Inkt 37">
                  <a:extLst>
                    <a:ext uri="{FF2B5EF4-FFF2-40B4-BE49-F238E27FC236}">
                      <a16:creationId xmlns:a16="http://schemas.microsoft.com/office/drawing/2014/main" id="{624B092E-7B8C-2573-CFDA-104382E4D172}"/>
                    </a:ext>
                  </a:extLst>
                </p14:cNvPr>
                <p14:cNvContentPartPr/>
                <p14:nvPr/>
              </p14:nvContentPartPr>
              <p14:xfrm>
                <a:off x="6520491" y="2830011"/>
                <a:ext cx="360" cy="360"/>
              </p14:xfrm>
            </p:contentPart>
          </mc:Choice>
          <mc:Fallback xmlns="">
            <p:pic>
              <p:nvPicPr>
                <p:cNvPr id="38" name="Inkt 37">
                  <a:extLst>
                    <a:ext uri="{FF2B5EF4-FFF2-40B4-BE49-F238E27FC236}">
                      <a16:creationId xmlns:a16="http://schemas.microsoft.com/office/drawing/2014/main" id="{624B092E-7B8C-2573-CFDA-104382E4D17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511851" y="282101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9" name="Inkt 38">
                  <a:extLst>
                    <a:ext uri="{FF2B5EF4-FFF2-40B4-BE49-F238E27FC236}">
                      <a16:creationId xmlns:a16="http://schemas.microsoft.com/office/drawing/2014/main" id="{768196BC-BA61-F1D6-7083-F3C90A182FAF}"/>
                    </a:ext>
                  </a:extLst>
                </p14:cNvPr>
                <p14:cNvContentPartPr/>
                <p14:nvPr/>
              </p14:nvContentPartPr>
              <p14:xfrm>
                <a:off x="6520491" y="2830011"/>
                <a:ext cx="360" cy="360"/>
              </p14:xfrm>
            </p:contentPart>
          </mc:Choice>
          <mc:Fallback xmlns="">
            <p:pic>
              <p:nvPicPr>
                <p:cNvPr id="39" name="Inkt 38">
                  <a:extLst>
                    <a:ext uri="{FF2B5EF4-FFF2-40B4-BE49-F238E27FC236}">
                      <a16:creationId xmlns:a16="http://schemas.microsoft.com/office/drawing/2014/main" id="{768196BC-BA61-F1D6-7083-F3C90A182FA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511851" y="282101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0" name="Inkt 39">
                  <a:extLst>
                    <a:ext uri="{FF2B5EF4-FFF2-40B4-BE49-F238E27FC236}">
                      <a16:creationId xmlns:a16="http://schemas.microsoft.com/office/drawing/2014/main" id="{7771B6B9-5753-2573-E50C-359FAF0FC550}"/>
                    </a:ext>
                  </a:extLst>
                </p14:cNvPr>
                <p14:cNvContentPartPr/>
                <p14:nvPr/>
              </p14:nvContentPartPr>
              <p14:xfrm>
                <a:off x="6520491" y="2830011"/>
                <a:ext cx="360" cy="360"/>
              </p14:xfrm>
            </p:contentPart>
          </mc:Choice>
          <mc:Fallback xmlns="">
            <p:pic>
              <p:nvPicPr>
                <p:cNvPr id="40" name="Inkt 39">
                  <a:extLst>
                    <a:ext uri="{FF2B5EF4-FFF2-40B4-BE49-F238E27FC236}">
                      <a16:creationId xmlns:a16="http://schemas.microsoft.com/office/drawing/2014/main" id="{7771B6B9-5753-2573-E50C-359FAF0FC55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511851" y="282101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1" name="Inkt 40">
                <a:extLst>
                  <a:ext uri="{FF2B5EF4-FFF2-40B4-BE49-F238E27FC236}">
                    <a16:creationId xmlns:a16="http://schemas.microsoft.com/office/drawing/2014/main" id="{1F655F91-0D52-09F9-206F-80F8E35676E3}"/>
                  </a:ext>
                </a:extLst>
              </p14:cNvPr>
              <p14:cNvContentPartPr/>
              <p14:nvPr/>
            </p14:nvContentPartPr>
            <p14:xfrm>
              <a:off x="12246291" y="3167691"/>
              <a:ext cx="360" cy="360"/>
            </p14:xfrm>
          </p:contentPart>
        </mc:Choice>
        <mc:Fallback xmlns="">
          <p:pic>
            <p:nvPicPr>
              <p:cNvPr id="41" name="Inkt 40">
                <a:extLst>
                  <a:ext uri="{FF2B5EF4-FFF2-40B4-BE49-F238E27FC236}">
                    <a16:creationId xmlns:a16="http://schemas.microsoft.com/office/drawing/2014/main" id="{1F655F91-0D52-09F9-206F-80F8E35676E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237291" y="3159051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ep 47">
            <a:extLst>
              <a:ext uri="{FF2B5EF4-FFF2-40B4-BE49-F238E27FC236}">
                <a16:creationId xmlns:a16="http://schemas.microsoft.com/office/drawing/2014/main" id="{82F43668-5F07-EACD-E90A-7A62F9E46F78}"/>
              </a:ext>
            </a:extLst>
          </p:cNvPr>
          <p:cNvGrpSpPr/>
          <p:nvPr/>
        </p:nvGrpSpPr>
        <p:grpSpPr>
          <a:xfrm>
            <a:off x="11364651" y="3048171"/>
            <a:ext cx="360" cy="360"/>
            <a:chOff x="11364651" y="3048171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2" name="Inkt 41">
                  <a:extLst>
                    <a:ext uri="{FF2B5EF4-FFF2-40B4-BE49-F238E27FC236}">
                      <a16:creationId xmlns:a16="http://schemas.microsoft.com/office/drawing/2014/main" id="{8F5D8C91-3716-7FE7-7EFD-9EE986A1E07C}"/>
                    </a:ext>
                  </a:extLst>
                </p14:cNvPr>
                <p14:cNvContentPartPr/>
                <p14:nvPr/>
              </p14:nvContentPartPr>
              <p14:xfrm>
                <a:off x="11364651" y="3048171"/>
                <a:ext cx="360" cy="360"/>
              </p14:xfrm>
            </p:contentPart>
          </mc:Choice>
          <mc:Fallback xmlns="">
            <p:pic>
              <p:nvPicPr>
                <p:cNvPr id="42" name="Inkt 41">
                  <a:extLst>
                    <a:ext uri="{FF2B5EF4-FFF2-40B4-BE49-F238E27FC236}">
                      <a16:creationId xmlns:a16="http://schemas.microsoft.com/office/drawing/2014/main" id="{8F5D8C91-3716-7FE7-7EFD-9EE986A1E07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356011" y="30391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3" name="Inkt 42">
                  <a:extLst>
                    <a:ext uri="{FF2B5EF4-FFF2-40B4-BE49-F238E27FC236}">
                      <a16:creationId xmlns:a16="http://schemas.microsoft.com/office/drawing/2014/main" id="{F9098714-3788-EE98-7489-FB173A815165}"/>
                    </a:ext>
                  </a:extLst>
                </p14:cNvPr>
                <p14:cNvContentPartPr/>
                <p14:nvPr/>
              </p14:nvContentPartPr>
              <p14:xfrm>
                <a:off x="11364651" y="3048171"/>
                <a:ext cx="360" cy="360"/>
              </p14:xfrm>
            </p:contentPart>
          </mc:Choice>
          <mc:Fallback xmlns="">
            <p:pic>
              <p:nvPicPr>
                <p:cNvPr id="43" name="Inkt 42">
                  <a:extLst>
                    <a:ext uri="{FF2B5EF4-FFF2-40B4-BE49-F238E27FC236}">
                      <a16:creationId xmlns:a16="http://schemas.microsoft.com/office/drawing/2014/main" id="{F9098714-3788-EE98-7489-FB173A81516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356011" y="30391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ep 46">
            <a:extLst>
              <a:ext uri="{FF2B5EF4-FFF2-40B4-BE49-F238E27FC236}">
                <a16:creationId xmlns:a16="http://schemas.microsoft.com/office/drawing/2014/main" id="{1B420086-D40D-ACB8-0622-D5B4DAFC111F}"/>
              </a:ext>
            </a:extLst>
          </p:cNvPr>
          <p:cNvGrpSpPr/>
          <p:nvPr/>
        </p:nvGrpSpPr>
        <p:grpSpPr>
          <a:xfrm>
            <a:off x="3809691" y="5519211"/>
            <a:ext cx="360" cy="360"/>
            <a:chOff x="3809691" y="5519211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4" name="Inkt 43">
                  <a:extLst>
                    <a:ext uri="{FF2B5EF4-FFF2-40B4-BE49-F238E27FC236}">
                      <a16:creationId xmlns:a16="http://schemas.microsoft.com/office/drawing/2014/main" id="{599BF757-E737-D4C3-1F5B-24E4B4C6D530}"/>
                    </a:ext>
                  </a:extLst>
                </p14:cNvPr>
                <p14:cNvContentPartPr/>
                <p14:nvPr/>
              </p14:nvContentPartPr>
              <p14:xfrm>
                <a:off x="3809691" y="5519211"/>
                <a:ext cx="360" cy="360"/>
              </p14:xfrm>
            </p:contentPart>
          </mc:Choice>
          <mc:Fallback xmlns="">
            <p:pic>
              <p:nvPicPr>
                <p:cNvPr id="44" name="Inkt 43">
                  <a:extLst>
                    <a:ext uri="{FF2B5EF4-FFF2-40B4-BE49-F238E27FC236}">
                      <a16:creationId xmlns:a16="http://schemas.microsoft.com/office/drawing/2014/main" id="{599BF757-E737-D4C3-1F5B-24E4B4C6D53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801051" y="551021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5" name="Inkt 44">
                  <a:extLst>
                    <a:ext uri="{FF2B5EF4-FFF2-40B4-BE49-F238E27FC236}">
                      <a16:creationId xmlns:a16="http://schemas.microsoft.com/office/drawing/2014/main" id="{9777F192-DF9F-7CF3-3C79-245346F5A5C7}"/>
                    </a:ext>
                  </a:extLst>
                </p14:cNvPr>
                <p14:cNvContentPartPr/>
                <p14:nvPr/>
              </p14:nvContentPartPr>
              <p14:xfrm>
                <a:off x="3809691" y="5519211"/>
                <a:ext cx="360" cy="360"/>
              </p14:xfrm>
            </p:contentPart>
          </mc:Choice>
          <mc:Fallback xmlns="">
            <p:pic>
              <p:nvPicPr>
                <p:cNvPr id="45" name="Inkt 44">
                  <a:extLst>
                    <a:ext uri="{FF2B5EF4-FFF2-40B4-BE49-F238E27FC236}">
                      <a16:creationId xmlns:a16="http://schemas.microsoft.com/office/drawing/2014/main" id="{9777F192-DF9F-7CF3-3C79-245346F5A5C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801051" y="551021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6" name="Inkt 45">
                  <a:extLst>
                    <a:ext uri="{FF2B5EF4-FFF2-40B4-BE49-F238E27FC236}">
                      <a16:creationId xmlns:a16="http://schemas.microsoft.com/office/drawing/2014/main" id="{9CF66254-B3E9-B864-FDAB-DC3137B52AD6}"/>
                    </a:ext>
                  </a:extLst>
                </p14:cNvPr>
                <p14:cNvContentPartPr/>
                <p14:nvPr/>
              </p14:nvContentPartPr>
              <p14:xfrm>
                <a:off x="3809691" y="5519211"/>
                <a:ext cx="360" cy="360"/>
              </p14:xfrm>
            </p:contentPart>
          </mc:Choice>
          <mc:Fallback xmlns="">
            <p:pic>
              <p:nvPicPr>
                <p:cNvPr id="46" name="Inkt 45">
                  <a:extLst>
                    <a:ext uri="{FF2B5EF4-FFF2-40B4-BE49-F238E27FC236}">
                      <a16:creationId xmlns:a16="http://schemas.microsoft.com/office/drawing/2014/main" id="{9CF66254-B3E9-B864-FDAB-DC3137B52AD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801051" y="551021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0" name="Tekstvak 49">
            <a:extLst>
              <a:ext uri="{FF2B5EF4-FFF2-40B4-BE49-F238E27FC236}">
                <a16:creationId xmlns:a16="http://schemas.microsoft.com/office/drawing/2014/main" id="{26E65C96-016F-6B83-00C6-C7BF6C3D51C4}"/>
              </a:ext>
            </a:extLst>
          </p:cNvPr>
          <p:cNvSpPr txBox="1"/>
          <p:nvPr/>
        </p:nvSpPr>
        <p:spPr>
          <a:xfrm>
            <a:off x="828646" y="716566"/>
            <a:ext cx="1047038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nl-B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nl-NL" sz="2200" dirty="0">
                <a:solidFill>
                  <a:srgbClr val="606262"/>
                </a:solidFill>
                <a:latin typeface="Alegreya Sans SC"/>
              </a:rPr>
              <a:t>De subsidieaanvragen binnen de oproep ‘</a:t>
            </a:r>
            <a:r>
              <a:rPr lang="nl-NL" sz="2200" b="1" dirty="0">
                <a:solidFill>
                  <a:srgbClr val="606262"/>
                </a:solidFill>
                <a:latin typeface="Alegreya Sans SC"/>
              </a:rPr>
              <a:t>internationalisering</a:t>
            </a:r>
            <a:r>
              <a:rPr lang="nl-NL" sz="2200" dirty="0">
                <a:solidFill>
                  <a:srgbClr val="606262"/>
                </a:solidFill>
                <a:latin typeface="Alegreya Sans SC"/>
              </a:rPr>
              <a:t>’ worden beoordeeld aan de hand van dit scorerooster.  Per criterium zijn er 2 mogelijke scores: uitsluiting en </a:t>
            </a:r>
            <a:r>
              <a:rPr lang="nl-NL" sz="2200" dirty="0" err="1">
                <a:solidFill>
                  <a:srgbClr val="606262"/>
                </a:solidFill>
                <a:latin typeface="Alegreya Sans SC"/>
              </a:rPr>
              <a:t>steunbaar</a:t>
            </a:r>
            <a:r>
              <a:rPr lang="nl-NL" sz="2200" dirty="0">
                <a:solidFill>
                  <a:srgbClr val="606262"/>
                </a:solidFill>
                <a:latin typeface="Alegreya Sans SC"/>
              </a:rPr>
              <a:t>. </a:t>
            </a:r>
            <a:endParaRPr lang="nl-BE" sz="2200" dirty="0">
              <a:solidFill>
                <a:srgbClr val="606262"/>
              </a:solidFill>
              <a:latin typeface="Alegreya Sans SC"/>
            </a:endParaRPr>
          </a:p>
        </p:txBody>
      </p:sp>
    </p:spTree>
    <p:extLst>
      <p:ext uri="{BB962C8B-B14F-4D97-AF65-F5344CB8AC3E}">
        <p14:creationId xmlns:p14="http://schemas.microsoft.com/office/powerpoint/2010/main" val="2797999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9D26E6-9939-AD68-70BD-C3E544EB8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>
              <a:solidFill>
                <a:srgbClr val="5F6766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8F7767-AA3F-C322-12FA-038209431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>
              <a:solidFill>
                <a:srgbClr val="5F6766"/>
              </a:solidFill>
            </a:endParaRP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68D340BF-878F-61C1-9164-1810DAC9F536}"/>
              </a:ext>
            </a:extLst>
          </p:cNvPr>
          <p:cNvSpPr/>
          <p:nvPr/>
        </p:nvSpPr>
        <p:spPr>
          <a:xfrm>
            <a:off x="396387" y="316251"/>
            <a:ext cx="11399226" cy="6225498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600" b="1" dirty="0">
                <a:solidFill>
                  <a:schemeClr val="tx1"/>
                </a:solidFill>
                <a:latin typeface="Alegreya Sans SC"/>
              </a:rPr>
              <a:t>Subsidiebedrag?</a:t>
            </a:r>
            <a:br>
              <a:rPr lang="nl-BE" sz="3600" b="1" dirty="0">
                <a:solidFill>
                  <a:schemeClr val="tx1"/>
                </a:solidFill>
                <a:latin typeface="Alegreya Sans SC"/>
              </a:rPr>
            </a:br>
            <a:endParaRPr lang="nl-BE" sz="3200" b="0" i="1" dirty="0">
              <a:solidFill>
                <a:srgbClr val="5F6766"/>
              </a:solidFill>
              <a:effectLst/>
              <a:latin typeface="Oxygen" panose="02000503000000000000" pitchFamily="2" charset="0"/>
            </a:endParaRPr>
          </a:p>
          <a:p>
            <a:pPr algn="l"/>
            <a:br>
              <a:rPr lang="nl-BE" b="0" i="0" dirty="0">
                <a:solidFill>
                  <a:srgbClr val="5F6766"/>
                </a:solidFill>
                <a:effectLst/>
                <a:latin typeface="Alegreya Sans SC"/>
              </a:rPr>
            </a:br>
            <a:r>
              <a:rPr lang="nl-BE" sz="2400" b="0" i="0" dirty="0">
                <a:solidFill>
                  <a:srgbClr val="5F6766"/>
                </a:solidFill>
                <a:effectLst/>
                <a:latin typeface="Alegreya Sans SC"/>
              </a:rPr>
              <a:t>- </a:t>
            </a:r>
            <a:r>
              <a:rPr lang="nl-BE" sz="2400" b="1" i="0" dirty="0">
                <a:solidFill>
                  <a:srgbClr val="5F6766"/>
                </a:solidFill>
                <a:effectLst/>
                <a:latin typeface="Alegreya Sans SC"/>
              </a:rPr>
              <a:t>50% van de advieskost via één of meerdere dienstverlener(s)</a:t>
            </a:r>
            <a:r>
              <a:rPr lang="nl-BE" sz="2400" b="0" i="0" dirty="0">
                <a:solidFill>
                  <a:srgbClr val="5F6766"/>
                </a:solidFill>
                <a:effectLst/>
                <a:latin typeface="Alegreya Sans SC"/>
              </a:rPr>
              <a:t>,</a:t>
            </a:r>
            <a:br>
              <a:rPr lang="nl-BE" sz="2400" b="0" i="0" dirty="0">
                <a:solidFill>
                  <a:srgbClr val="5F6766"/>
                </a:solidFill>
                <a:effectLst/>
                <a:latin typeface="Alegreya Sans SC"/>
              </a:rPr>
            </a:br>
            <a:r>
              <a:rPr lang="nl-BE" sz="2400" b="0" i="0" dirty="0">
                <a:solidFill>
                  <a:srgbClr val="5F6766"/>
                </a:solidFill>
                <a:effectLst/>
                <a:latin typeface="Alegreya Sans SC"/>
              </a:rPr>
              <a:t>met een maximum van 25.000 euro</a:t>
            </a:r>
            <a:br>
              <a:rPr lang="nl-BE" sz="2400" b="0" i="0" dirty="0">
                <a:solidFill>
                  <a:srgbClr val="5F6766"/>
                </a:solidFill>
                <a:effectLst/>
                <a:latin typeface="Alegreya Sans SC"/>
              </a:rPr>
            </a:br>
            <a:endParaRPr lang="nl-BE" sz="2400" b="0" i="0" dirty="0">
              <a:solidFill>
                <a:srgbClr val="5F6766"/>
              </a:solidFill>
              <a:effectLst/>
              <a:latin typeface="Alegreya Sans SC"/>
            </a:endParaRPr>
          </a:p>
          <a:p>
            <a:pPr algn="l"/>
            <a:br>
              <a:rPr lang="nl-BE" sz="2400" b="0" i="0" dirty="0">
                <a:solidFill>
                  <a:srgbClr val="5F6766"/>
                </a:solidFill>
                <a:effectLst/>
                <a:latin typeface="Alegreya Sans SC"/>
              </a:rPr>
            </a:br>
            <a:r>
              <a:rPr lang="nl-BE" sz="2400" b="0" i="0" dirty="0">
                <a:solidFill>
                  <a:srgbClr val="5F6766"/>
                </a:solidFill>
                <a:effectLst/>
                <a:latin typeface="Alegreya Sans SC"/>
              </a:rPr>
              <a:t>en/of</a:t>
            </a:r>
            <a:br>
              <a:rPr lang="nl-BE" sz="2400" b="0" i="0" dirty="0">
                <a:solidFill>
                  <a:srgbClr val="5F6766"/>
                </a:solidFill>
                <a:effectLst/>
                <a:latin typeface="Alegreya Sans SC"/>
              </a:rPr>
            </a:br>
            <a:br>
              <a:rPr lang="nl-BE" sz="2400" b="0" i="0" dirty="0">
                <a:solidFill>
                  <a:srgbClr val="5F6766"/>
                </a:solidFill>
                <a:effectLst/>
                <a:latin typeface="Alegreya Sans SC"/>
              </a:rPr>
            </a:br>
            <a:r>
              <a:rPr lang="nl-BE" sz="2400" b="0" i="0" dirty="0">
                <a:solidFill>
                  <a:srgbClr val="5F6766"/>
                </a:solidFill>
                <a:effectLst/>
                <a:latin typeface="Alegreya Sans SC"/>
              </a:rPr>
              <a:t>- </a:t>
            </a:r>
            <a:r>
              <a:rPr lang="nl-BE" sz="2400" b="1" i="0" dirty="0">
                <a:solidFill>
                  <a:srgbClr val="5F6766"/>
                </a:solidFill>
                <a:effectLst/>
                <a:latin typeface="Alegreya Sans SC"/>
              </a:rPr>
              <a:t>50% van de loonkost van één strategisch profiel</a:t>
            </a:r>
            <a:r>
              <a:rPr lang="nl-BE" sz="2400" b="0" i="0" dirty="0">
                <a:solidFill>
                  <a:srgbClr val="5F6766"/>
                </a:solidFill>
                <a:effectLst/>
                <a:latin typeface="Alegreya Sans SC"/>
              </a:rPr>
              <a:t>,</a:t>
            </a:r>
            <a:br>
              <a:rPr lang="nl-BE" sz="2400" b="0" i="0" dirty="0">
                <a:solidFill>
                  <a:srgbClr val="5F6766"/>
                </a:solidFill>
                <a:effectLst/>
                <a:latin typeface="Alegreya Sans SC"/>
              </a:rPr>
            </a:br>
            <a:r>
              <a:rPr lang="nl-BE" sz="2400" b="0" i="0" dirty="0">
                <a:solidFill>
                  <a:srgbClr val="5F6766"/>
                </a:solidFill>
                <a:effectLst/>
                <a:latin typeface="Alegreya Sans SC"/>
              </a:rPr>
              <a:t>met een maximum van 25.000 euro</a:t>
            </a:r>
          </a:p>
          <a:p>
            <a:pPr algn="l"/>
            <a:endParaRPr lang="nl-BE" b="0" i="0" dirty="0">
              <a:solidFill>
                <a:srgbClr val="5F6766"/>
              </a:solidFill>
              <a:effectLst/>
              <a:latin typeface="Alegreya Sans SC"/>
            </a:endParaRPr>
          </a:p>
          <a:p>
            <a:pPr algn="l"/>
            <a:br>
              <a:rPr lang="nl-BE" b="0" i="0" dirty="0">
                <a:solidFill>
                  <a:srgbClr val="5F6766"/>
                </a:solidFill>
                <a:effectLst/>
                <a:latin typeface="Alegreya Sans SC"/>
              </a:rPr>
            </a:br>
            <a:endParaRPr lang="nl-BE" sz="2000" b="1" i="0" dirty="0">
              <a:solidFill>
                <a:srgbClr val="5F6766"/>
              </a:solidFill>
              <a:effectLst/>
              <a:latin typeface="Alegreya Sans SC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nl-BE" sz="2400" b="1" i="0" dirty="0">
                <a:solidFill>
                  <a:srgbClr val="5F6766"/>
                </a:solidFill>
                <a:effectLst/>
                <a:latin typeface="Alegreya Sans SC"/>
              </a:rPr>
              <a:t>Per groeitraject kan dus maximaal 50.000 euro subsidie worden ontvangen.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17AFDE9-65FF-058D-6591-D7525C231EF8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1527703" y="111775"/>
            <a:ext cx="535820" cy="5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63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angepast 2">
      <a:dk1>
        <a:srgbClr val="2EC5B6"/>
      </a:dk1>
      <a:lt1>
        <a:srgbClr val="2EC5B6"/>
      </a:lt1>
      <a:dk2>
        <a:srgbClr val="2EC5B6"/>
      </a:dk2>
      <a:lt2>
        <a:srgbClr val="2EC5B6"/>
      </a:lt2>
      <a:accent1>
        <a:srgbClr val="2EC5B6"/>
      </a:accent1>
      <a:accent2>
        <a:srgbClr val="2EC5B6"/>
      </a:accent2>
      <a:accent3>
        <a:srgbClr val="2EC5B6"/>
      </a:accent3>
      <a:accent4>
        <a:srgbClr val="2EC5B6"/>
      </a:accent4>
      <a:accent5>
        <a:srgbClr val="2EC5B6"/>
      </a:accent5>
      <a:accent6>
        <a:srgbClr val="70AD47"/>
      </a:accent6>
      <a:hlink>
        <a:srgbClr val="2EC5B6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2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967</Words>
  <Application>Microsoft Office PowerPoint</Application>
  <PresentationFormat>Breedbeeld</PresentationFormat>
  <Paragraphs>189</Paragraphs>
  <Slides>18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5</vt:i4>
      </vt:variant>
      <vt:variant>
        <vt:lpstr>Diatitels</vt:lpstr>
      </vt:variant>
      <vt:variant>
        <vt:i4>18</vt:i4>
      </vt:variant>
    </vt:vector>
  </HeadingPairs>
  <TitlesOfParts>
    <vt:vector size="33" baseType="lpstr">
      <vt:lpstr>Alegreya Sans SC</vt:lpstr>
      <vt:lpstr>Arial</vt:lpstr>
      <vt:lpstr>Bebas</vt:lpstr>
      <vt:lpstr>Calibri</vt:lpstr>
      <vt:lpstr>Calibri Light</vt:lpstr>
      <vt:lpstr>Cordia New</vt:lpstr>
      <vt:lpstr>Courier New</vt:lpstr>
      <vt:lpstr>Gotham Book</vt:lpstr>
      <vt:lpstr>Oxygen</vt:lpstr>
      <vt:lpstr>Wingdings</vt:lpstr>
      <vt:lpstr>Office Theme</vt:lpstr>
      <vt:lpstr>1_Aangepast ontwerp</vt:lpstr>
      <vt:lpstr>2_Aangepast ontwerp</vt:lpstr>
      <vt:lpstr>12_Aangepast ontwerp</vt:lpstr>
      <vt:lpstr>6_Aangepast 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Wij halen subsidies  voor je binnen</dc:title>
  <dc:creator>Kimberley Suykens</dc:creator>
  <cp:lastModifiedBy>Lien Vanreusel</cp:lastModifiedBy>
  <cp:revision>8</cp:revision>
  <cp:lastPrinted>2022-08-24T08:00:37Z</cp:lastPrinted>
  <dcterms:created xsi:type="dcterms:W3CDTF">2022-05-02T19:14:22Z</dcterms:created>
  <dcterms:modified xsi:type="dcterms:W3CDTF">2023-03-09T08:33:40Z</dcterms:modified>
</cp:coreProperties>
</file>