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9"/>
  </p:notesMasterIdLst>
  <p:sldIdLst>
    <p:sldId id="2142533690" r:id="rId2"/>
    <p:sldId id="360" r:id="rId3"/>
    <p:sldId id="2142533694" r:id="rId4"/>
    <p:sldId id="799" r:id="rId5"/>
    <p:sldId id="776" r:id="rId6"/>
    <p:sldId id="777" r:id="rId7"/>
    <p:sldId id="788" r:id="rId8"/>
  </p:sldIdLst>
  <p:sldSz cx="24384000" cy="13716000"/>
  <p:notesSz cx="6807200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521415D9-36F7-43E2-AB2F-B90AF26B5E84}">
      <p14:sectionLst xmlns:p14="http://schemas.microsoft.com/office/powerpoint/2010/main">
        <p14:section name="KBC Asia Pacific" id="{EB4F75CB-59DD-4B4C-B0AE-3E8BDDB889AB}">
          <p14:sldIdLst>
            <p14:sldId id="2142533690"/>
            <p14:sldId id="360"/>
            <p14:sldId id="2142533694"/>
            <p14:sldId id="799"/>
            <p14:sldId id="776"/>
            <p14:sldId id="777"/>
            <p14:sldId id="7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0096DC"/>
    <a:srgbClr val="003665"/>
    <a:srgbClr val="EAEAEA"/>
    <a:srgbClr val="009CE3"/>
    <a:srgbClr val="E6E6E6"/>
    <a:srgbClr val="00AEEF"/>
    <a:srgbClr val="DFA529"/>
    <a:srgbClr val="D36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C89F2-31AE-6255-4B38-EB79B538176D}" v="4" dt="2023-03-28T10:14:31.974"/>
    <p1510:client id="{7870EE81-78AE-40B8-ACE9-1D02535653A7}" v="612" dt="2023-03-29T10:01:16.2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22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2BA7-BF4F-4718-9420-88B7E9575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EB20D-843D-47B1-88D7-67503C89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4B39-B01C-4676-A304-97B5720E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115F-2B7D-429A-A991-A29256E0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1A2F-E812-4B46-BFE1-D6D0C31A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15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EC15-B9AE-465E-8011-FFAF87E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8DA54-C0AE-42EC-85E1-25F50C8A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580A-0014-45E8-8EF9-54539AA6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5562-AB81-46CF-8013-02778622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112B-BAE6-420C-A29F-5EF04269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8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47C5A-94F4-4046-883D-7205E8D5C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D4341-C86D-4E59-80F4-580B006F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69FE-EC15-409D-BDAE-3F83126F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611EE-4232-47C4-9376-AB1FCF14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B584-4198-48CC-A719-5581CBB6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4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4236" y="3812"/>
          <a:ext cx="4232" cy="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" y="3812"/>
                        <a:ext cx="4232" cy="3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1875" y="932363"/>
            <a:ext cx="17429862" cy="2342818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nl-NL" noProof="0"/>
              <a:t>Klik om de stijl te bewerken</a:t>
            </a:r>
            <a:endParaRPr lang="en-GB" noProof="0"/>
          </a:p>
        </p:txBody>
      </p:sp>
      <p:sp>
        <p:nvSpPr>
          <p:cNvPr id="4" name="Tekstvak 3"/>
          <p:cNvSpPr txBox="1"/>
          <p:nvPr/>
        </p:nvSpPr>
        <p:spPr>
          <a:xfrm>
            <a:off x="19061976" y="14025062"/>
            <a:ext cx="184731" cy="884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320">
              <a:solidFill>
                <a:srgbClr val="003366"/>
              </a:solidFill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0040" y="12617968"/>
            <a:ext cx="7721600" cy="77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44288" y="12614400"/>
            <a:ext cx="5689600" cy="72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85088"/>
            <a:ext cx="2843760" cy="2430608"/>
          </a:xfrm>
          <a:noFill/>
        </p:spPr>
        <p:txBody>
          <a:bodyPr lIns="36000" tIns="0" rIns="0" bIns="0"/>
          <a:lstStyle>
            <a:lvl1pPr marL="0" indent="0" algn="r">
              <a:buNone/>
              <a:defRPr sz="6720">
                <a:solidFill>
                  <a:srgbClr val="00AEEF"/>
                </a:solidFill>
              </a:defRPr>
            </a:lvl1pPr>
            <a:lvl2pPr marL="647700" indent="0">
              <a:buNone/>
              <a:defRPr/>
            </a:lvl2pPr>
            <a:lvl3pPr marL="1291592" indent="0">
              <a:buNone/>
              <a:defRPr/>
            </a:lvl3pPr>
            <a:lvl4pPr marL="1725928" indent="0">
              <a:buNone/>
              <a:defRPr/>
            </a:lvl4pPr>
            <a:lvl5pPr marL="2366012" indent="0">
              <a:buNone/>
              <a:defRPr/>
            </a:lvl5pPr>
          </a:lstStyle>
          <a:p>
            <a:pPr lvl="0"/>
            <a:r>
              <a:rPr lang="nl-BE"/>
              <a:t>1.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2281935" y="3629366"/>
            <a:ext cx="18359802" cy="8185532"/>
          </a:xfrm>
        </p:spPr>
        <p:txBody>
          <a:bodyPr/>
          <a:lstStyle>
            <a:lvl1pPr marL="647700" indent="-647700">
              <a:lnSpc>
                <a:spcPct val="100000"/>
              </a:lnSpc>
              <a:buClr>
                <a:srgbClr val="00AEEF"/>
              </a:buClr>
              <a:buFont typeface="Wingdings" panose="05000000000000000000" pitchFamily="2" charset="2"/>
              <a:buChar char="§"/>
              <a:defRPr sz="384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1725932" indent="0">
              <a:buClr>
                <a:srgbClr val="003366"/>
              </a:buClr>
              <a:buNone/>
              <a:defRPr/>
            </a:lvl4pPr>
            <a:lvl5pPr marL="2366012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NL" noProof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8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bbl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07" y="3386864"/>
            <a:ext cx="8523838" cy="69132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white">
          <a:xfrm>
            <a:off x="8757373" y="4367534"/>
            <a:ext cx="5945482" cy="5353048"/>
          </a:xfrm>
        </p:spPr>
        <p:txBody>
          <a:bodyPr anchor="ctr"/>
          <a:lstStyle>
            <a:lvl1pPr marL="0" indent="0" algn="ctr">
              <a:buNone/>
              <a:defRPr sz="5760">
                <a:solidFill>
                  <a:schemeClr val="bg1"/>
                </a:solidFill>
                <a:latin typeface="ITC Lubalin Graph Std Book" panose="02060502020205020404" pitchFamily="18" charset="0"/>
              </a:defRPr>
            </a:lvl1pPr>
            <a:lvl2pPr marL="647700" indent="0">
              <a:buNone/>
              <a:defRPr sz="4800">
                <a:solidFill>
                  <a:schemeClr val="bg1"/>
                </a:solidFill>
              </a:defRPr>
            </a:lvl2pPr>
            <a:lvl3pPr marL="1291592" indent="0">
              <a:buNone/>
              <a:defRPr sz="4320">
                <a:solidFill>
                  <a:schemeClr val="bg1"/>
                </a:solidFill>
              </a:defRPr>
            </a:lvl3pPr>
            <a:lvl4pPr marL="1725928" indent="0">
              <a:buNone/>
              <a:defRPr sz="3840">
                <a:solidFill>
                  <a:schemeClr val="bg1"/>
                </a:solidFill>
              </a:defRPr>
            </a:lvl4pPr>
            <a:lvl5pPr marL="2366012" indent="0"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0040" y="12617968"/>
            <a:ext cx="7721600" cy="77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190" y="12585542"/>
            <a:ext cx="5689600" cy="72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 descr="KBC_RGB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t="20414" r="27986" b="33450"/>
          <a:stretch/>
        </p:blipFill>
        <p:spPr bwMode="black">
          <a:xfrm>
            <a:off x="22124445" y="12244030"/>
            <a:ext cx="1636634" cy="10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89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291961" y="5863271"/>
            <a:ext cx="16629566" cy="3753686"/>
          </a:xfrm>
        </p:spPr>
        <p:txBody>
          <a:bodyPr anchor="t" anchorCtr="0"/>
          <a:lstStyle>
            <a:lvl1pPr>
              <a:defRPr sz="6720" b="0">
                <a:solidFill>
                  <a:srgbClr val="00336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71092A-C51B-3E40-A8DB-8A7FEB60DAC1}"/>
              </a:ext>
            </a:extLst>
          </p:cNvPr>
          <p:cNvSpPr/>
          <p:nvPr userDrawn="1"/>
        </p:nvSpPr>
        <p:spPr>
          <a:xfrm>
            <a:off x="2303620" y="5556042"/>
            <a:ext cx="1340684" cy="1340684"/>
          </a:xfrm>
          <a:prstGeom prst="ellipse">
            <a:avLst/>
          </a:prstGeom>
          <a:solidFill>
            <a:srgbClr val="009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3360" err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51C78A-799E-5E41-8F39-A4A0FABE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303620" y="5454721"/>
            <a:ext cx="1340684" cy="1558290"/>
          </a:xfrm>
          <a:noFill/>
        </p:spPr>
        <p:txBody>
          <a:bodyPr anchor="ctr"/>
          <a:lstStyle>
            <a:lvl1pPr marL="0" indent="0" algn="ctr">
              <a:buNone/>
              <a:defRPr sz="5760" b="1" i="0">
                <a:solidFill>
                  <a:srgbClr val="FFFFFF"/>
                </a:solidFill>
                <a:latin typeface="Gilroy Bold" pitchFamily="2" charset="77"/>
                <a:cs typeface="Verdana"/>
              </a:defRPr>
            </a:lvl1pPr>
            <a:lvl2pPr marL="647694" indent="0">
              <a:buNone/>
              <a:defRPr sz="3360"/>
            </a:lvl2pPr>
            <a:lvl3pPr marL="1291580" indent="0">
              <a:buNone/>
              <a:defRPr sz="2880"/>
            </a:lvl3pPr>
            <a:lvl4pPr marL="1725914" indent="0">
              <a:buNone/>
              <a:defRPr sz="2520"/>
            </a:lvl4pPr>
            <a:lvl5pPr marL="2365990" indent="0">
              <a:buNone/>
              <a:defRPr sz="2520"/>
            </a:lvl5pPr>
          </a:lstStyle>
          <a:p>
            <a:pPr lvl="0"/>
            <a:r>
              <a:rPr lang="nl-B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38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987425"/>
            <a:ext cx="6172158" cy="6173692"/>
          </a:xfrm>
          <a:solidFill>
            <a:srgbClr val="3B3E41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8932" y="987425"/>
            <a:ext cx="6172158" cy="6173692"/>
          </a:xfrm>
          <a:solidFill>
            <a:srgbClr val="4E5255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211842" y="987425"/>
            <a:ext cx="6172158" cy="6173692"/>
          </a:xfrm>
          <a:solidFill>
            <a:srgbClr val="3B3E41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6696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001001"/>
            <a:ext cx="6374208" cy="6375792"/>
          </a:xfrm>
          <a:solidFill>
            <a:srgbClr val="3B3E41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47679" y="1001001"/>
            <a:ext cx="6374208" cy="6375792"/>
          </a:xfrm>
          <a:solidFill>
            <a:srgbClr val="4E5255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390457"/>
            <a:ext cx="6374208" cy="6375792"/>
          </a:xfrm>
          <a:solidFill>
            <a:srgbClr val="4E5255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347679" y="7390457"/>
            <a:ext cx="6374208" cy="6375792"/>
          </a:xfrm>
          <a:solidFill>
            <a:srgbClr val="3B3E41"/>
          </a:solidFill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916853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Titel met ondertitel en foto's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3805" y="-34575"/>
            <a:ext cx="21895963" cy="2215474"/>
          </a:xfrm>
        </p:spPr>
        <p:txBody>
          <a:bodyPr anchor="ctr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1184611" y="2232959"/>
            <a:ext cx="21331931" cy="1607820"/>
          </a:xfrm>
        </p:spPr>
        <p:txBody>
          <a:bodyPr/>
          <a:lstStyle>
            <a:lvl1pPr marL="0" indent="0">
              <a:buNone/>
              <a:defRPr sz="5760"/>
            </a:lvl1pPr>
            <a:lvl2pPr marL="628651" indent="0">
              <a:buNone/>
              <a:defRPr/>
            </a:lvl2pPr>
            <a:lvl3pPr marL="1291589" indent="0">
              <a:buNone/>
              <a:defRPr/>
            </a:lvl3pPr>
            <a:lvl4pPr marL="1722120" indent="0">
              <a:buNone/>
              <a:defRPr/>
            </a:lvl4pPr>
            <a:lvl5pPr marL="2350769" indent="0">
              <a:buNone/>
              <a:defRPr/>
            </a:lvl5pPr>
          </a:lstStyle>
          <a:p>
            <a:pPr lvl="0"/>
            <a:r>
              <a:rPr lang="nl-BE"/>
              <a:t>Subtitel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1615484" y="3707131"/>
            <a:ext cx="6726589" cy="61979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op het pictogram om een foto te plaatsen</a:t>
            </a:r>
          </a:p>
        </p:txBody>
      </p:sp>
      <p:sp>
        <p:nvSpPr>
          <p:cNvPr id="11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8774607" y="3707131"/>
            <a:ext cx="6726589" cy="6197962"/>
          </a:xfrm>
        </p:spPr>
        <p:txBody>
          <a:bodyPr anchor="ctr"/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NL"/>
              <a:t>Klik op het pictogram om een foto te plaatsen</a:t>
            </a:r>
          </a:p>
        </p:txBody>
      </p:sp>
      <p:sp>
        <p:nvSpPr>
          <p:cNvPr id="12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15947450" y="3707131"/>
            <a:ext cx="6726589" cy="6197962"/>
          </a:xfrm>
        </p:spPr>
        <p:txBody>
          <a:bodyPr anchor="ctr"/>
          <a:lstStyle>
            <a:lvl1pPr marL="0" marR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NL"/>
              <a:t>Klik op het pictogram om een foto te plaatsen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6"/>
          </p:nvPr>
        </p:nvSpPr>
        <p:spPr bwMode="gray">
          <a:xfrm>
            <a:off x="1620504" y="10117572"/>
            <a:ext cx="6716523" cy="1384800"/>
          </a:xfrm>
        </p:spPr>
        <p:txBody>
          <a:bodyPr/>
          <a:lstStyle>
            <a:lvl1pPr marL="0" indent="0" algn="ctr">
              <a:buNone/>
              <a:defRPr sz="288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628651" indent="0" algn="ctr">
              <a:buNone/>
              <a:defRPr sz="2880">
                <a:solidFill>
                  <a:srgbClr val="4D4D4D"/>
                </a:solidFill>
              </a:defRPr>
            </a:lvl2pPr>
            <a:lvl3pPr marL="1291589" indent="0" algn="ctr">
              <a:buNone/>
              <a:defRPr sz="2640">
                <a:solidFill>
                  <a:srgbClr val="4D4D4D"/>
                </a:solidFill>
              </a:defRPr>
            </a:lvl3pPr>
            <a:lvl4pPr marL="1722120" indent="0" algn="ctr">
              <a:buNone/>
              <a:defRPr sz="2520">
                <a:solidFill>
                  <a:srgbClr val="4D4D4D"/>
                </a:solidFill>
              </a:defRPr>
            </a:lvl4pPr>
            <a:lvl5pPr marL="2350769" indent="0" algn="ctr">
              <a:buNone/>
              <a:defRPr sz="252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7"/>
          </p:nvPr>
        </p:nvSpPr>
        <p:spPr bwMode="gray">
          <a:xfrm>
            <a:off x="8733841" y="10113878"/>
            <a:ext cx="6771416" cy="1384800"/>
          </a:xfrm>
        </p:spPr>
        <p:txBody>
          <a:bodyPr/>
          <a:lstStyle>
            <a:lvl1pPr marL="0" indent="0" algn="ctr">
              <a:buNone/>
              <a:defRPr sz="288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628651" indent="0" algn="ctr">
              <a:buNone/>
              <a:defRPr sz="2880">
                <a:solidFill>
                  <a:srgbClr val="4D4D4D"/>
                </a:solidFill>
              </a:defRPr>
            </a:lvl2pPr>
            <a:lvl3pPr marL="1291589" indent="0" algn="ctr">
              <a:buNone/>
              <a:defRPr sz="2640">
                <a:solidFill>
                  <a:srgbClr val="4D4D4D"/>
                </a:solidFill>
              </a:defRPr>
            </a:lvl3pPr>
            <a:lvl4pPr marL="1722120" indent="0" algn="ctr">
              <a:buNone/>
              <a:defRPr sz="2520">
                <a:solidFill>
                  <a:srgbClr val="4D4D4D"/>
                </a:solidFill>
              </a:defRPr>
            </a:lvl4pPr>
            <a:lvl5pPr marL="2350769" indent="0" algn="ctr">
              <a:buNone/>
              <a:defRPr sz="252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8"/>
          </p:nvPr>
        </p:nvSpPr>
        <p:spPr bwMode="gray">
          <a:xfrm>
            <a:off x="15932212" y="10110185"/>
            <a:ext cx="6765624" cy="1384800"/>
          </a:xfrm>
        </p:spPr>
        <p:txBody>
          <a:bodyPr/>
          <a:lstStyle>
            <a:lvl1pPr marL="0" indent="0" algn="ctr">
              <a:buNone/>
              <a:defRPr sz="288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628651" indent="0" algn="ctr">
              <a:buNone/>
              <a:defRPr sz="2880">
                <a:solidFill>
                  <a:srgbClr val="4D4D4D"/>
                </a:solidFill>
              </a:defRPr>
            </a:lvl2pPr>
            <a:lvl3pPr marL="1291589" indent="0" algn="ctr">
              <a:buNone/>
              <a:defRPr sz="2640">
                <a:solidFill>
                  <a:srgbClr val="4D4D4D"/>
                </a:solidFill>
              </a:defRPr>
            </a:lvl3pPr>
            <a:lvl4pPr marL="1722120" indent="0" algn="ctr">
              <a:buNone/>
              <a:defRPr sz="2520">
                <a:solidFill>
                  <a:srgbClr val="4D4D4D"/>
                </a:solidFill>
              </a:defRPr>
            </a:lvl4pPr>
            <a:lvl5pPr marL="2350769" indent="0" algn="ctr">
              <a:buNone/>
              <a:defRPr sz="252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97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8190-3EC2-4710-B23E-4452F38D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9996-DB1F-4A80-AAAA-F3B6EDCC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6B5FF-94F3-4B87-A000-4E2FF562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C5B49-6235-4E59-96B4-DBA2F66E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1440-8AEF-4154-9284-0065F524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68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9406-2908-4C5D-B167-63C9D783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B586-A806-4B7A-B88F-F71FCB89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E340-52EA-408A-8D45-B3962604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46501-2CC5-445C-94FA-57C5B2C7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5841-72E1-4FDA-B979-3693282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79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5DD3-EF19-40E1-945B-E7A785D3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6EF4-52A6-4CFE-BC99-ADC5F3A81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547F2-DC5A-463A-AB73-182A1C87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83A7-C3FB-4D96-84FC-F5FFB8FF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6B2AB-8B10-4CD8-ACE7-8410041D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66F9E-1FAD-49EC-A54C-E00FCE41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18C4-CB60-47E0-B14F-0D84BA18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8E823-DBA5-42E3-842B-64CABCA0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CE55-17C8-45BB-86D0-63DC2A33C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35751-5725-481E-90D4-AC70761C6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6D533-2E46-4BA4-93F0-F53104EE6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7FFC0-D01C-4371-858F-24542FF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78F87-92AB-497E-93DA-FE28355A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DD6B-B112-45AE-8562-8D0A2283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0FEF-60FB-455B-9C9B-A852A06A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8A2C9-80FB-4066-95FA-355E9835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3DE59-E9AE-42B2-8CC5-0036B5AC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F5CF3-BD3C-4ACD-943F-1290E984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E1DAB-EAE1-4FD3-ADFF-9E261679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C963B-07E1-4193-B73D-EE936D93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AE535-E4E6-4E5C-B36E-88C239F6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B0FE-D872-4874-958E-2BA91BD1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474C-0AB0-4F13-B429-7B4A4505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9B503-4338-4429-ABFA-A17BCF35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306D-15DC-400C-B004-39CC3998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7F40F-A441-404D-A4E2-E74D9F60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44B80-F132-4FDB-B6EF-4D917427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C089-063B-4F78-B318-A1C6AC64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E0E59-82AC-4F71-914D-6CF7B42C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A9E9-4A9A-455E-9A98-77DB6E580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7DAF9-F9F3-4AAE-A617-CD4D6DC8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12545-AAB2-41E8-B837-4C03C40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67909-012E-4623-835A-905F8890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A136A-93EA-418C-9562-87B2C691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9A0D-09AC-4C56-9A25-03E5E2E0C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78B9-4173-4F59-B7D1-9D3145DA0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B8A7-91F1-46CC-968E-7526FC259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8A61-CAC9-4610-84FD-BC82DCEC0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EFA4-BB86-4B83-8CD9-363C401766F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MSIPCMContentMarking" descr="{&quot;HashCode&quot;:1047290088,&quot;Placement&quot;:&quot;Header&quot;,&quot;Top&quot;:0.0,&quot;Left&quot;:924.2841,&quot;SlideWidth&quot;:1920,&quot;SlideHeight&quot;:1080}">
            <a:extLst>
              <a:ext uri="{FF2B5EF4-FFF2-40B4-BE49-F238E27FC236}">
                <a16:creationId xmlns:a16="http://schemas.microsoft.com/office/drawing/2014/main" id="{50E70517-5EE8-48C0-967F-E7478E23288E}"/>
              </a:ext>
            </a:extLst>
          </p:cNvPr>
          <p:cNvSpPr txBox="1"/>
          <p:nvPr userDrawn="1"/>
        </p:nvSpPr>
        <p:spPr>
          <a:xfrm>
            <a:off x="11738408" y="0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387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0" r:id="rId13"/>
    <p:sldLayoutId id="2147483731" r:id="rId14"/>
    <p:sldLayoutId id="2147483749" r:id="rId15"/>
    <p:sldLayoutId id="2147483750" r:id="rId16"/>
    <p:sldLayoutId id="2147483768" r:id="rId17"/>
    <p:sldLayoutId id="2147483770" r:id="rId1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hyperlink" Target="http://www.kbc.be/chi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Bin.zhang@kbc.be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William.ip@kbc.be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hyperlink" Target="http://www.kbc.be/hongko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33.svg"/><Relationship Id="rId9" Type="http://schemas.openxmlformats.org/officeDocument/2006/relationships/hyperlink" Target="mailto:florence.chan@kbc.b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kbc.be/singapore" TargetMode="External"/><Relationship Id="rId5" Type="http://schemas.openxmlformats.org/officeDocument/2006/relationships/hyperlink" Target="mailto:Yeokkoon.quak@kbc.be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building, colorful, plant&#10;&#10;Description automatically generated">
            <a:extLst>
              <a:ext uri="{FF2B5EF4-FFF2-40B4-BE49-F238E27FC236}">
                <a16:creationId xmlns:a16="http://schemas.microsoft.com/office/drawing/2014/main" id="{E86ED2F7-7547-47F2-9528-CDA88212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6" b="25881"/>
          <a:stretch/>
        </p:blipFill>
        <p:spPr>
          <a:xfrm>
            <a:off x="-1" y="-1"/>
            <a:ext cx="8154670" cy="10355871"/>
          </a:xfrm>
          <a:prstGeom prst="rect">
            <a:avLst/>
          </a:prstGeom>
        </p:spPr>
      </p:pic>
      <p:pic>
        <p:nvPicPr>
          <p:cNvPr id="22" name="Picture 21" descr="A picture containing sky, outdoor, water, city&#10;&#10;Description automatically generated">
            <a:extLst>
              <a:ext uri="{FF2B5EF4-FFF2-40B4-BE49-F238E27FC236}">
                <a16:creationId xmlns:a16="http://schemas.microsoft.com/office/drawing/2014/main" id="{AD03214A-FD70-4420-A425-02CC9880E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7" t="25876" r="15689" b="23756"/>
          <a:stretch/>
        </p:blipFill>
        <p:spPr>
          <a:xfrm>
            <a:off x="8154670" y="-1"/>
            <a:ext cx="8154670" cy="10355871"/>
          </a:xfrm>
          <a:prstGeom prst="rect">
            <a:avLst/>
          </a:prstGeom>
        </p:spPr>
      </p:pic>
      <p:pic>
        <p:nvPicPr>
          <p:cNvPr id="24" name="Picture 23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FBD8EB18-0DA7-434F-A6C8-24CE06C8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28834" b="499"/>
          <a:stretch/>
        </p:blipFill>
        <p:spPr>
          <a:xfrm>
            <a:off x="16309341" y="-1"/>
            <a:ext cx="8074658" cy="103558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8B5E64-DC68-4B9A-9B7A-76148ABC6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55870"/>
            <a:ext cx="24384000" cy="3360129"/>
          </a:xfrm>
          <a:prstGeom prst="rect">
            <a:avLst/>
          </a:prstGeom>
          <a:solidFill>
            <a:srgbClr val="003665"/>
          </a:solidFill>
          <a:ln w="381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C74DF-505A-A182-17FE-65BAAEB92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551" y="11056262"/>
            <a:ext cx="12616450" cy="150723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Gilroy Bold" pitchFamily="2" charset="77"/>
              </a:rPr>
              <a:t>Introduction to KBC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  <a:latin typeface="Gilroy Bold" pitchFamily="2" charset="77"/>
              </a:rPr>
              <a:t>Asia Pacific</a:t>
            </a:r>
            <a:br>
              <a:rPr lang="en-US" dirty="0">
                <a:solidFill>
                  <a:schemeClr val="bg1"/>
                </a:solidFill>
                <a:latin typeface="Gilroy Bold" pitchFamily="2" charset="77"/>
              </a:rPr>
            </a:br>
            <a:r>
              <a:rPr lang="en-US" sz="3600" dirty="0">
                <a:solidFill>
                  <a:schemeClr val="bg1"/>
                </a:solidFill>
                <a:latin typeface="Gilroy" panose="00000500000000000000" pitchFamily="50" charset="0"/>
              </a:rPr>
              <a:t>We go the </a:t>
            </a:r>
            <a:r>
              <a:rPr lang="en-US" sz="3600" i="1" dirty="0">
                <a:solidFill>
                  <a:schemeClr val="bg1"/>
                </a:solidFill>
                <a:latin typeface="Gilroy" panose="00000500000000000000" pitchFamily="50" charset="0"/>
              </a:rPr>
              <a:t>extra</a:t>
            </a:r>
            <a:r>
              <a:rPr lang="en-US" sz="3600" dirty="0">
                <a:solidFill>
                  <a:schemeClr val="bg1"/>
                </a:solidFill>
                <a:latin typeface="Gilroy" panose="00000500000000000000" pitchFamily="50" charset="0"/>
              </a:rPr>
              <a:t> mile for our clients</a:t>
            </a:r>
            <a:endParaRPr lang="en-BE" dirty="0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CF084A-6DF0-418C-B597-FD53A7DBD666}"/>
              </a:ext>
            </a:extLst>
          </p:cNvPr>
          <p:cNvGrpSpPr/>
          <p:nvPr/>
        </p:nvGrpSpPr>
        <p:grpSpPr>
          <a:xfrm>
            <a:off x="19573065" y="10814556"/>
            <a:ext cx="3643328" cy="1990646"/>
            <a:chOff x="10360108" y="10774379"/>
            <a:chExt cx="3643328" cy="1990646"/>
          </a:xfrm>
        </p:grpSpPr>
        <p:pic>
          <p:nvPicPr>
            <p:cNvPr id="9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033F7D8-6783-482D-AF50-6A7E59DF1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53"/>
            <a:stretch/>
          </p:blipFill>
          <p:spPr>
            <a:xfrm>
              <a:off x="10609711" y="10774379"/>
              <a:ext cx="3164577" cy="1570022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F8A4D971-59C1-4035-A95D-C45692D16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3"/>
            <a:stretch/>
          </p:blipFill>
          <p:spPr>
            <a:xfrm>
              <a:off x="10360108" y="12143233"/>
              <a:ext cx="3643328" cy="62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6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EB83153-8705-4BDF-8229-4A142EB5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92" y="0"/>
            <a:ext cx="24400692" cy="2818386"/>
          </a:xfrm>
          <a:prstGeom prst="rect">
            <a:avLst/>
          </a:prstGeom>
          <a:solidFill>
            <a:srgbClr val="003665"/>
          </a:solidFill>
          <a:ln w="38100"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C5F9AB1-A652-4B29-B48B-E70AE241CBC0}"/>
              </a:ext>
            </a:extLst>
          </p:cNvPr>
          <p:cNvSpPr/>
          <p:nvPr/>
        </p:nvSpPr>
        <p:spPr>
          <a:xfrm>
            <a:off x="1598919" y="2992368"/>
            <a:ext cx="6889582" cy="69651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360" err="1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733419" y="326398"/>
            <a:ext cx="20324148" cy="221547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Gilroy Bold" pitchFamily="2" charset="77"/>
              </a:rPr>
              <a:t>We are present in the 3 major financial centres in APAC providing wholesale banking services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6F2CA15-9243-4173-B302-08F41D50F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96569" y="9186202"/>
            <a:ext cx="6094274" cy="752688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Gilroy" panose="00000500000000000000" pitchFamily="50" charset="0"/>
              </a:rPr>
              <a:t>Since 1993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7EF577-963C-42A8-AE3C-069679DCB3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22" r="13900"/>
          <a:stretch/>
        </p:blipFill>
        <p:spPr>
          <a:xfrm>
            <a:off x="2766364" y="4524541"/>
            <a:ext cx="4506343" cy="450634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D1C640BF-B3B0-4201-9FA1-636AC8FC371B}"/>
              </a:ext>
            </a:extLst>
          </p:cNvPr>
          <p:cNvSpPr txBox="1">
            <a:spLocks/>
          </p:cNvSpPr>
          <p:nvPr/>
        </p:nvSpPr>
        <p:spPr bwMode="gray">
          <a:xfrm>
            <a:off x="2021271" y="3075365"/>
            <a:ext cx="6044870" cy="1063680"/>
          </a:xfrm>
          <a:prstGeom prst="round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None/>
              <a:defRPr sz="1200" kern="1200">
                <a:solidFill>
                  <a:srgbClr val="003366"/>
                </a:solidFill>
                <a:latin typeface="Trebuchet MS"/>
                <a:ea typeface="+mn-ea"/>
                <a:cs typeface="Trebuchet MS"/>
              </a:defRPr>
            </a:lvl1pPr>
            <a:lvl2pPr marL="261938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None/>
              <a:defRPr sz="12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2pPr>
            <a:lvl3pPr marL="538162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None/>
              <a:defRPr sz="11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3pPr>
            <a:lvl4pPr marL="71755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4pPr>
            <a:lvl5pPr marL="979487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760" b="1" dirty="0">
                <a:latin typeface="Gilroy Bold" panose="00000800000000000000" pitchFamily="50" charset="0"/>
              </a:rPr>
              <a:t>SINGAPORE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1C0CD1-AFE5-4B70-9D77-F3869024951D}"/>
              </a:ext>
            </a:extLst>
          </p:cNvPr>
          <p:cNvCxnSpPr>
            <a:cxnSpLocks/>
          </p:cNvCxnSpPr>
          <p:nvPr/>
        </p:nvCxnSpPr>
        <p:spPr>
          <a:xfrm>
            <a:off x="4430750" y="4183793"/>
            <a:ext cx="1177570" cy="0"/>
          </a:xfrm>
          <a:prstGeom prst="line">
            <a:avLst/>
          </a:prstGeom>
          <a:ln w="9525">
            <a:solidFill>
              <a:srgbClr val="00A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5D09FB1-4BED-4845-9DC9-1A95E30A31ED}"/>
              </a:ext>
            </a:extLst>
          </p:cNvPr>
          <p:cNvSpPr/>
          <p:nvPr/>
        </p:nvSpPr>
        <p:spPr>
          <a:xfrm>
            <a:off x="8754771" y="2973705"/>
            <a:ext cx="6889582" cy="69651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360" err="1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88DA4D13-D1A1-45A7-A9CB-DF93C58BE2DE}"/>
              </a:ext>
            </a:extLst>
          </p:cNvPr>
          <p:cNvSpPr txBox="1">
            <a:spLocks/>
          </p:cNvSpPr>
          <p:nvPr/>
        </p:nvSpPr>
        <p:spPr bwMode="gray">
          <a:xfrm>
            <a:off x="9152421" y="9186202"/>
            <a:ext cx="6094274" cy="752688"/>
          </a:xfrm>
          <a:prstGeom prst="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None/>
              <a:defRPr sz="1200" kern="1200">
                <a:solidFill>
                  <a:srgbClr val="003366"/>
                </a:solidFill>
                <a:latin typeface="Trebuchet MS"/>
                <a:ea typeface="+mn-ea"/>
                <a:cs typeface="Trebuchet MS"/>
              </a:defRPr>
            </a:lvl1pPr>
            <a:lvl2pPr marL="261938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None/>
              <a:defRPr sz="12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2pPr>
            <a:lvl3pPr marL="538162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None/>
              <a:defRPr sz="11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3pPr>
            <a:lvl4pPr marL="71755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4pPr>
            <a:lvl5pPr marL="979487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Gilroy" panose="00000500000000000000" pitchFamily="50" charset="0"/>
              </a:rPr>
              <a:t>Since 1998*</a:t>
            </a:r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CF2887C3-DFAB-4D70-9550-BF60ECC819BA}"/>
              </a:ext>
            </a:extLst>
          </p:cNvPr>
          <p:cNvSpPr txBox="1">
            <a:spLocks/>
          </p:cNvSpPr>
          <p:nvPr/>
        </p:nvSpPr>
        <p:spPr bwMode="gray">
          <a:xfrm>
            <a:off x="9177123" y="3075365"/>
            <a:ext cx="6044870" cy="1063680"/>
          </a:xfrm>
          <a:prstGeom prst="round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None/>
              <a:defRPr sz="1200" kern="1200">
                <a:solidFill>
                  <a:srgbClr val="003366"/>
                </a:solidFill>
                <a:latin typeface="Trebuchet MS"/>
                <a:ea typeface="+mn-ea"/>
                <a:cs typeface="Trebuchet MS"/>
              </a:defRPr>
            </a:lvl1pPr>
            <a:lvl2pPr marL="261938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None/>
              <a:defRPr sz="12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2pPr>
            <a:lvl3pPr marL="538162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None/>
              <a:defRPr sz="11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3pPr>
            <a:lvl4pPr marL="71755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4pPr>
            <a:lvl5pPr marL="979487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760" b="1" dirty="0">
                <a:latin typeface="Gilroy Bold" panose="00000800000000000000" pitchFamily="50" charset="0"/>
              </a:rPr>
              <a:t>HONG KONG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E58237-5887-444B-AD39-589ACCF6AF0E}"/>
              </a:ext>
            </a:extLst>
          </p:cNvPr>
          <p:cNvCxnSpPr>
            <a:cxnSpLocks/>
          </p:cNvCxnSpPr>
          <p:nvPr/>
        </p:nvCxnSpPr>
        <p:spPr>
          <a:xfrm>
            <a:off x="11586602" y="4183793"/>
            <a:ext cx="1177570" cy="0"/>
          </a:xfrm>
          <a:prstGeom prst="line">
            <a:avLst/>
          </a:prstGeom>
          <a:ln w="9525">
            <a:solidFill>
              <a:srgbClr val="00A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3951DBEE-9D1C-4BF7-B702-37B22D2493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50" r="16650"/>
          <a:stretch/>
        </p:blipFill>
        <p:spPr>
          <a:xfrm>
            <a:off x="9943686" y="4474525"/>
            <a:ext cx="4496628" cy="449662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02D05A4-7114-4D71-8F18-554CE9CD241F}"/>
              </a:ext>
            </a:extLst>
          </p:cNvPr>
          <p:cNvSpPr/>
          <p:nvPr/>
        </p:nvSpPr>
        <p:spPr>
          <a:xfrm>
            <a:off x="15895499" y="2973705"/>
            <a:ext cx="6889582" cy="69651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360" err="1"/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E3EF0F6-E0B3-4250-B3AB-04313457BAFE}"/>
              </a:ext>
            </a:extLst>
          </p:cNvPr>
          <p:cNvSpPr txBox="1">
            <a:spLocks/>
          </p:cNvSpPr>
          <p:nvPr/>
        </p:nvSpPr>
        <p:spPr bwMode="gray">
          <a:xfrm>
            <a:off x="16293157" y="9186202"/>
            <a:ext cx="6094274" cy="752688"/>
          </a:xfrm>
          <a:prstGeom prst="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None/>
              <a:defRPr sz="1200" kern="1200">
                <a:solidFill>
                  <a:srgbClr val="003366"/>
                </a:solidFill>
                <a:latin typeface="Trebuchet MS"/>
                <a:ea typeface="+mn-ea"/>
                <a:cs typeface="Trebuchet MS"/>
              </a:defRPr>
            </a:lvl1pPr>
            <a:lvl2pPr marL="261938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None/>
              <a:defRPr sz="12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2pPr>
            <a:lvl3pPr marL="538162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None/>
              <a:defRPr sz="11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3pPr>
            <a:lvl4pPr marL="71755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4pPr>
            <a:lvl5pPr marL="979487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>
                <a:latin typeface="Gilroy" panose="00000500000000000000" pitchFamily="50" charset="0"/>
              </a:rPr>
              <a:t>Since 1996</a:t>
            </a:r>
          </a:p>
        </p:txBody>
      </p:sp>
      <p:sp>
        <p:nvSpPr>
          <p:cNvPr id="54" name="Tijdelijke aanduiding voor tekst 12">
            <a:extLst>
              <a:ext uri="{FF2B5EF4-FFF2-40B4-BE49-F238E27FC236}">
                <a16:creationId xmlns:a16="http://schemas.microsoft.com/office/drawing/2014/main" id="{136D0835-0371-4453-B730-E2AE1EEC42B3}"/>
              </a:ext>
            </a:extLst>
          </p:cNvPr>
          <p:cNvSpPr txBox="1">
            <a:spLocks/>
          </p:cNvSpPr>
          <p:nvPr/>
        </p:nvSpPr>
        <p:spPr bwMode="gray">
          <a:xfrm>
            <a:off x="16317859" y="3075365"/>
            <a:ext cx="6044870" cy="1063680"/>
          </a:xfrm>
          <a:prstGeom prst="round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None/>
              <a:defRPr sz="1200" kern="1200">
                <a:solidFill>
                  <a:srgbClr val="003366"/>
                </a:solidFill>
                <a:latin typeface="Trebuchet MS"/>
                <a:ea typeface="+mn-ea"/>
                <a:cs typeface="Trebuchet MS"/>
              </a:defRPr>
            </a:lvl1pPr>
            <a:lvl2pPr marL="261938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None/>
              <a:defRPr sz="12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2pPr>
            <a:lvl3pPr marL="538162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None/>
              <a:defRPr sz="110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3pPr>
            <a:lvl4pPr marL="71755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4pPr>
            <a:lvl5pPr marL="979487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None/>
              <a:defRPr sz="1050" kern="1200">
                <a:solidFill>
                  <a:srgbClr val="4D4D4D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760" b="1" dirty="0">
                <a:latin typeface="Gilroy Bold" panose="00000800000000000000" pitchFamily="50" charset="0"/>
              </a:rPr>
              <a:t>SHANGHAI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48AC69-5381-4818-BB8A-D136E5BCB800}"/>
              </a:ext>
            </a:extLst>
          </p:cNvPr>
          <p:cNvCxnSpPr>
            <a:cxnSpLocks/>
          </p:cNvCxnSpPr>
          <p:nvPr/>
        </p:nvCxnSpPr>
        <p:spPr>
          <a:xfrm>
            <a:off x="18727339" y="4183793"/>
            <a:ext cx="1177570" cy="0"/>
          </a:xfrm>
          <a:prstGeom prst="line">
            <a:avLst/>
          </a:prstGeom>
          <a:ln w="9525">
            <a:solidFill>
              <a:srgbClr val="00A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83A841-FA7E-46D5-A8D8-87E1EC2CAF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69" t="1203" r="4231" b="1203"/>
          <a:stretch/>
        </p:blipFill>
        <p:spPr>
          <a:xfrm>
            <a:off x="17067810" y="4488781"/>
            <a:ext cx="4496628" cy="449662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C82D0-692A-41B5-8C2A-2C6DBB5165D3}"/>
              </a:ext>
            </a:extLst>
          </p:cNvPr>
          <p:cNvSpPr/>
          <p:nvPr/>
        </p:nvSpPr>
        <p:spPr>
          <a:xfrm>
            <a:off x="2021271" y="12406804"/>
            <a:ext cx="18168917" cy="45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3366"/>
                </a:solidFill>
                <a:cs typeface="Calibri"/>
              </a:rPr>
              <a:t>* Prior to 1998, KBC Hong Kong operated under the name </a:t>
            </a:r>
            <a:r>
              <a:rPr lang="en-US" sz="2000" i="1" dirty="0" err="1">
                <a:solidFill>
                  <a:srgbClr val="003366"/>
                </a:solidFill>
                <a:cs typeface="Calibri"/>
              </a:rPr>
              <a:t>Kredietbank</a:t>
            </a:r>
            <a:r>
              <a:rPr lang="en-US" sz="2000" i="1" dirty="0">
                <a:solidFill>
                  <a:srgbClr val="003366"/>
                </a:solidFill>
                <a:cs typeface="Calibri"/>
              </a:rPr>
              <a:t> since June 1989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670A1-C4B4-42D6-B449-DD9CC5734A42}"/>
              </a:ext>
            </a:extLst>
          </p:cNvPr>
          <p:cNvSpPr txBox="1"/>
          <p:nvPr/>
        </p:nvSpPr>
        <p:spPr>
          <a:xfrm>
            <a:off x="1629182" y="10207693"/>
            <a:ext cx="21155899" cy="16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700" spc="-81" dirty="0">
                <a:solidFill>
                  <a:srgbClr val="43474E"/>
                </a:solidFill>
              </a:rPr>
              <a:t>Our 3 APAC branches offer an invaluable and specialized local banking support for subsidiaries of KBC clients with headquarters in a KBC core market.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700" spc="-81" dirty="0">
                <a:solidFill>
                  <a:srgbClr val="43474E"/>
                </a:solidFill>
              </a:rPr>
              <a:t>In each branch, a dedicated multilingual European Desk is focused on making banking as easy as possible.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700" spc="-81" dirty="0">
                <a:solidFill>
                  <a:srgbClr val="43474E"/>
                </a:solidFill>
              </a:rPr>
              <a:t>We are committed to be your European Banking Partner in APAC, who understand your business and banking needs better than anyone else.</a:t>
            </a:r>
          </a:p>
        </p:txBody>
      </p:sp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3383FCCF-543B-4931-8A49-7A13F7CBE3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2941297"/>
            <a:ext cx="815532" cy="649690"/>
          </a:xfrm>
          <a:prstGeom prst="rect">
            <a:avLst/>
          </a:prstGeom>
        </p:spPr>
      </p:pic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5D4A79FA-F1ED-4347-A5CC-CA174F532FF2}"/>
              </a:ext>
            </a:extLst>
          </p:cNvPr>
          <p:cNvSpPr txBox="1">
            <a:spLocks/>
          </p:cNvSpPr>
          <p:nvPr/>
        </p:nvSpPr>
        <p:spPr>
          <a:xfrm>
            <a:off x="179079" y="13010554"/>
            <a:ext cx="846736" cy="511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457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685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9144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indent="11430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indent="1371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indent="1600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indent="1828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ctr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400" b="0" i="0" u="none" strike="noStrike" kern="0" cap="none" spc="-72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ilroy" panose="00000500000000000000" pitchFamily="50" charset="0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0" cap="none" spc="-72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ilroy" panose="00000500000000000000" pitchFamily="50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53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30" grpId="0"/>
      <p:bldP spid="42" grpId="0"/>
      <p:bldP spid="44" grpId="0"/>
      <p:bldP spid="52" grpId="0"/>
      <p:bldP spid="54" grpId="0"/>
      <p:bldP spid="6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22BA51-EEBF-41D5-BC69-3EBB13090B96}"/>
              </a:ext>
            </a:extLst>
          </p:cNvPr>
          <p:cNvSpPr/>
          <p:nvPr/>
        </p:nvSpPr>
        <p:spPr>
          <a:xfrm>
            <a:off x="0" y="983350"/>
            <a:ext cx="11428236" cy="127151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B478B5-3902-4446-A947-0CD6DCB8A83A}"/>
              </a:ext>
            </a:extLst>
          </p:cNvPr>
          <p:cNvSpPr/>
          <p:nvPr/>
        </p:nvSpPr>
        <p:spPr>
          <a:xfrm>
            <a:off x="11428237" y="1002400"/>
            <a:ext cx="6486585" cy="6466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B8BB27-C81F-436C-A231-A48E7948C0BD}"/>
              </a:ext>
            </a:extLst>
          </p:cNvPr>
          <p:cNvSpPr/>
          <p:nvPr/>
        </p:nvSpPr>
        <p:spPr>
          <a:xfrm>
            <a:off x="23468394" y="138973"/>
            <a:ext cx="851068" cy="70021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71AC5233-3944-44DC-BA8F-44F0378BA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36375"/>
            <a:ext cx="815532" cy="6496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343C8E0-A6D7-47D7-BC8F-F31CAB40AB3D}"/>
              </a:ext>
            </a:extLst>
          </p:cNvPr>
          <p:cNvSpPr/>
          <p:nvPr/>
        </p:nvSpPr>
        <p:spPr>
          <a:xfrm>
            <a:off x="11143401" y="-115579"/>
            <a:ext cx="2646947" cy="7130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22C47B-2B5C-468E-9C51-38C389C1BAD7}"/>
              </a:ext>
            </a:extLst>
          </p:cNvPr>
          <p:cNvGrpSpPr/>
          <p:nvPr/>
        </p:nvGrpSpPr>
        <p:grpSpPr>
          <a:xfrm>
            <a:off x="981848" y="2682168"/>
            <a:ext cx="8781479" cy="781433"/>
            <a:chOff x="14573820" y="4452571"/>
            <a:chExt cx="8781479" cy="781433"/>
          </a:xfrm>
        </p:grpSpPr>
        <p:sp>
          <p:nvSpPr>
            <p:cNvPr id="52" name="Shape 84">
              <a:extLst>
                <a:ext uri="{FF2B5EF4-FFF2-40B4-BE49-F238E27FC236}">
                  <a16:creationId xmlns:a16="http://schemas.microsoft.com/office/drawing/2014/main" id="{535E534D-0C4F-4FFA-842E-FF3B2D6FFA20}"/>
                </a:ext>
              </a:extLst>
            </p:cNvPr>
            <p:cNvSpPr/>
            <p:nvPr/>
          </p:nvSpPr>
          <p:spPr>
            <a:xfrm>
              <a:off x="14610366" y="5234004"/>
              <a:ext cx="8744933" cy="0"/>
            </a:xfrm>
            <a:prstGeom prst="line">
              <a:avLst/>
            </a:prstGeom>
            <a:ln w="12700">
              <a:solidFill>
                <a:srgbClr val="003665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53" name="Shape 85">
              <a:extLst>
                <a:ext uri="{FF2B5EF4-FFF2-40B4-BE49-F238E27FC236}">
                  <a16:creationId xmlns:a16="http://schemas.microsoft.com/office/drawing/2014/main" id="{864A87F4-2FCF-49AA-A96B-3C6D402FD796}"/>
                </a:ext>
              </a:extLst>
            </p:cNvPr>
            <p:cNvSpPr/>
            <p:nvPr/>
          </p:nvSpPr>
          <p:spPr>
            <a:xfrm>
              <a:off x="14573820" y="4452571"/>
              <a:ext cx="7421839" cy="6409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l">
                <a:lnSpc>
                  <a:spcPct val="80000"/>
                </a:lnSpc>
                <a:defRPr sz="3600">
                  <a:solidFill>
                    <a:srgbClr val="45494F"/>
                  </a:solidFill>
                  <a:latin typeface="+mn-lt"/>
                  <a:ea typeface="+mn-ea"/>
                  <a:cs typeface="+mn-cs"/>
                  <a:sym typeface="Montserrat-Bold"/>
                </a:defRPr>
              </a:lvl1pPr>
            </a:lstStyle>
            <a:p>
              <a:pPr marL="0" marR="0" lvl="0" indent="0" algn="l" defTabSz="821531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0" cap="none" spc="-72" normalizeH="0" baseline="0" noProof="0" dirty="0">
                  <a:ln>
                    <a:noFill/>
                  </a:ln>
                  <a:solidFill>
                    <a:srgbClr val="45494F"/>
                  </a:solidFill>
                  <a:effectLst/>
                  <a:uLnTx/>
                  <a:uFillTx/>
                  <a:latin typeface="Gilroy" panose="00000500000000000000" pitchFamily="50" charset="0"/>
                  <a:sym typeface="Montserrat-Bold"/>
                </a:rPr>
                <a:t>What our customers appreciate</a:t>
              </a:r>
              <a:endParaRPr kumimoji="0" sz="4000" i="0" u="none" strike="noStrike" kern="0" cap="none" spc="-72" normalizeH="0" baseline="0" noProof="0" dirty="0">
                <a:ln>
                  <a:noFill/>
                </a:ln>
                <a:solidFill>
                  <a:srgbClr val="45494F"/>
                </a:solidFill>
                <a:effectLst/>
                <a:uLnTx/>
                <a:uFillTx/>
                <a:latin typeface="Gilroy" panose="00000500000000000000" pitchFamily="50" charset="0"/>
                <a:sym typeface="Montserrat-Bold"/>
              </a:endParaRPr>
            </a:p>
          </p:txBody>
        </p:sp>
        <p:sp>
          <p:nvSpPr>
            <p:cNvPr id="54" name="Shape 88">
              <a:extLst>
                <a:ext uri="{FF2B5EF4-FFF2-40B4-BE49-F238E27FC236}">
                  <a16:creationId xmlns:a16="http://schemas.microsoft.com/office/drawing/2014/main" id="{47D160CE-149E-42AB-B8ED-23321BDDEF9D}"/>
                </a:ext>
              </a:extLst>
            </p:cNvPr>
            <p:cNvSpPr/>
            <p:nvPr/>
          </p:nvSpPr>
          <p:spPr>
            <a:xfrm>
              <a:off x="14610367" y="5157802"/>
              <a:ext cx="1500419" cy="76201"/>
            </a:xfrm>
            <a:prstGeom prst="rect">
              <a:avLst/>
            </a:prstGeom>
            <a:solidFill>
              <a:srgbClr val="00AEE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3567A860-A5B6-42A2-92DF-AC94BF61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853" y="7249721"/>
            <a:ext cx="6466279" cy="6466279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CC47CC-39FB-4406-9923-4DC2467D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777" y="983352"/>
            <a:ext cx="6466279" cy="6466279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A50F30-FA10-4E56-9873-69B31813BA32}"/>
              </a:ext>
            </a:extLst>
          </p:cNvPr>
          <p:cNvGrpSpPr/>
          <p:nvPr/>
        </p:nvGrpSpPr>
        <p:grpSpPr>
          <a:xfrm>
            <a:off x="18329485" y="1729490"/>
            <a:ext cx="5642863" cy="4838947"/>
            <a:chOff x="18329485" y="1729490"/>
            <a:chExt cx="5642863" cy="4838947"/>
          </a:xfrm>
        </p:grpSpPr>
        <p:sp>
          <p:nvSpPr>
            <p:cNvPr id="86" name="Shape 608">
              <a:extLst>
                <a:ext uri="{FF2B5EF4-FFF2-40B4-BE49-F238E27FC236}">
                  <a16:creationId xmlns:a16="http://schemas.microsoft.com/office/drawing/2014/main" id="{2FEFC7DB-2754-4DB3-A639-DD39E48DD447}"/>
                </a:ext>
              </a:extLst>
            </p:cNvPr>
            <p:cNvSpPr/>
            <p:nvPr/>
          </p:nvSpPr>
          <p:spPr>
            <a:xfrm>
              <a:off x="18478896" y="1729490"/>
              <a:ext cx="5344040" cy="5970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kumimoji="0" lang="en-US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Bold" panose="00000800000000000000" pitchFamily="50" charset="0"/>
                  <a:ea typeface="Source Sans Pro Semibold"/>
                  <a:sym typeface="Source Sans Pro Semibold"/>
                </a:rPr>
                <a:t>REGIONAL SCOPE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A021295-203B-46C7-A921-04692EAE82E0}"/>
                </a:ext>
              </a:extLst>
            </p:cNvPr>
            <p:cNvSpPr txBox="1"/>
            <p:nvPr/>
          </p:nvSpPr>
          <p:spPr>
            <a:xfrm>
              <a:off x="18329485" y="4983773"/>
              <a:ext cx="5642863" cy="15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R="0" lvl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0" cap="none" spc="-7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China, Hong Kong and Singapore</a:t>
              </a:r>
            </a:p>
            <a:p>
              <a:pPr marR="0" lvl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i="0" u="none" strike="noStrike" kern="0" cap="none" spc="-7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+</a:t>
              </a:r>
            </a:p>
            <a:p>
              <a:pPr marR="0" lvl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i="0" u="none" strike="noStrike" kern="0" cap="none" spc="-7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extension to neighboring SE Asian countries</a:t>
              </a:r>
            </a:p>
          </p:txBody>
        </p:sp>
        <p:pic>
          <p:nvPicPr>
            <p:cNvPr id="94" name="Picture 93" descr="A close up of a logo&#10;&#10;Description automatically generated">
              <a:extLst>
                <a:ext uri="{FF2B5EF4-FFF2-40B4-BE49-F238E27FC236}">
                  <a16:creationId xmlns:a16="http://schemas.microsoft.com/office/drawing/2014/main" id="{A700FE6E-A680-490D-881C-A43D0391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20023462" y="2478874"/>
              <a:ext cx="2254909" cy="238535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C5936B-1992-4026-889B-662FA3ACA679}"/>
              </a:ext>
            </a:extLst>
          </p:cNvPr>
          <p:cNvGrpSpPr/>
          <p:nvPr/>
        </p:nvGrpSpPr>
        <p:grpSpPr>
          <a:xfrm>
            <a:off x="12315369" y="8140743"/>
            <a:ext cx="4738536" cy="5121717"/>
            <a:chOff x="12315369" y="8140743"/>
            <a:chExt cx="4738536" cy="5121717"/>
          </a:xfrm>
        </p:grpSpPr>
        <p:sp>
          <p:nvSpPr>
            <p:cNvPr id="84" name="Shape 608">
              <a:extLst>
                <a:ext uri="{FF2B5EF4-FFF2-40B4-BE49-F238E27FC236}">
                  <a16:creationId xmlns:a16="http://schemas.microsoft.com/office/drawing/2014/main" id="{CA484AA4-92F1-46E4-B433-291FA0DF0B8E}"/>
                </a:ext>
              </a:extLst>
            </p:cNvPr>
            <p:cNvSpPr/>
            <p:nvPr/>
          </p:nvSpPr>
          <p:spPr>
            <a:xfrm>
              <a:off x="12315369" y="8140743"/>
              <a:ext cx="4738536" cy="5970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lang="en-US" sz="3600" dirty="0">
                  <a:solidFill>
                    <a:srgbClr val="FFFFFF"/>
                  </a:solidFill>
                  <a:latin typeface="Gilroy Bold" panose="00000800000000000000" pitchFamily="50" charset="0"/>
                  <a:ea typeface="Source Sans Pro Semibold"/>
                  <a:sym typeface="Source Sans Pro Semibold"/>
                </a:rPr>
                <a:t>O</a:t>
              </a:r>
              <a:r>
                <a:rPr lang="en-US" altLang="zh-TW" sz="3600" dirty="0">
                  <a:solidFill>
                    <a:srgbClr val="FFFFFF"/>
                  </a:solidFill>
                  <a:latin typeface="Gilroy Bold" panose="00000800000000000000" pitchFamily="50" charset="0"/>
                  <a:ea typeface="Source Sans Pro Semibold"/>
                  <a:sym typeface="Source Sans Pro Semibold"/>
                </a:rPr>
                <a:t>UR MISSION</a:t>
              </a:r>
              <a:endParaRPr kumimoji="0" lang="en-US" sz="3600" b="0" i="0" u="none" strike="noStrike" kern="0" cap="none" spc="-7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Bold" panose="00000800000000000000" pitchFamily="50" charset="0"/>
                <a:ea typeface="Source Sans Pro Semibold"/>
                <a:sym typeface="Source Sans Pro Semibold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0D30A0-4107-4933-99CE-82237B708258}"/>
                </a:ext>
              </a:extLst>
            </p:cNvPr>
            <p:cNvSpPr txBox="1"/>
            <p:nvPr/>
          </p:nvSpPr>
          <p:spPr>
            <a:xfrm>
              <a:off x="12367063" y="11677796"/>
              <a:ext cx="4603142" cy="1584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R="0" lvl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Local teams ensure an </a:t>
              </a:r>
              <a:r>
                <a:rPr kumimoji="0" lang="en-US" b="1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extension of the services </a:t>
              </a:r>
              <a:r>
                <a:rPr kumimoji="0" lang="en-US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cs typeface="Source Sans Pro"/>
                  <a:sym typeface="Source Sans Pro"/>
                </a:rPr>
                <a:t>clients are used to by their main KBC contact.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97B0C7D-BAB5-41BF-AB61-BD218D6FF811}"/>
                </a:ext>
              </a:extLst>
            </p:cNvPr>
            <p:cNvGrpSpPr/>
            <p:nvPr/>
          </p:nvGrpSpPr>
          <p:grpSpPr>
            <a:xfrm>
              <a:off x="13246654" y="8820365"/>
              <a:ext cx="2875967" cy="2857429"/>
              <a:chOff x="7337500" y="1291380"/>
              <a:chExt cx="1351935" cy="1288896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55A345D-71C7-4C21-A5D1-366E3AE79C02}"/>
                  </a:ext>
                </a:extLst>
              </p:cNvPr>
              <p:cNvSpPr/>
              <p:nvPr/>
            </p:nvSpPr>
            <p:spPr>
              <a:xfrm>
                <a:off x="7391882" y="1346238"/>
                <a:ext cx="1244442" cy="1188948"/>
              </a:xfrm>
              <a:prstGeom prst="ellipse">
                <a:avLst/>
              </a:prstGeom>
              <a:noFill/>
              <a:ln w="1270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200" err="1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43BE05B-9E6F-4DDA-9CD6-9465EA776785}"/>
                  </a:ext>
                </a:extLst>
              </p:cNvPr>
              <p:cNvSpPr/>
              <p:nvPr/>
            </p:nvSpPr>
            <p:spPr>
              <a:xfrm>
                <a:off x="7486133" y="1490792"/>
                <a:ext cx="1052359" cy="819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Make</a:t>
                </a:r>
              </a:p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banking in Asia </a:t>
                </a:r>
              </a:p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easy for KBC Group clients</a:t>
                </a:r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7DD02F16-B9B8-43BA-AB0C-375E44173155}"/>
                  </a:ext>
                </a:extLst>
              </p:cNvPr>
              <p:cNvSpPr/>
              <p:nvPr/>
            </p:nvSpPr>
            <p:spPr>
              <a:xfrm rot="5400000">
                <a:off x="7961345" y="1296359"/>
                <a:ext cx="101934" cy="919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err="1"/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9408844A-51AA-464D-AB99-4C2DB7C87083}"/>
                  </a:ext>
                </a:extLst>
              </p:cNvPr>
              <p:cNvSpPr/>
              <p:nvPr/>
            </p:nvSpPr>
            <p:spPr>
              <a:xfrm rot="10800000">
                <a:off x="8582743" y="1900422"/>
                <a:ext cx="106692" cy="878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err="1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91C56914-4D3A-4AB8-B0F9-4D7762270C52}"/>
                  </a:ext>
                </a:extLst>
              </p:cNvPr>
              <p:cNvSpPr/>
              <p:nvPr/>
            </p:nvSpPr>
            <p:spPr>
              <a:xfrm>
                <a:off x="7337500" y="1890898"/>
                <a:ext cx="106692" cy="878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err="1"/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E60D3FCF-A7AF-438F-B58C-AFD6F1DDDD3B}"/>
                  </a:ext>
                </a:extLst>
              </p:cNvPr>
              <p:cNvSpPr/>
              <p:nvPr/>
            </p:nvSpPr>
            <p:spPr>
              <a:xfrm rot="16200000">
                <a:off x="7961345" y="2483321"/>
                <a:ext cx="101934" cy="9197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err="1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0680E-F5C0-4D9B-BAE3-4DB251EE09FF}"/>
              </a:ext>
            </a:extLst>
          </p:cNvPr>
          <p:cNvGrpSpPr/>
          <p:nvPr/>
        </p:nvGrpSpPr>
        <p:grpSpPr>
          <a:xfrm>
            <a:off x="1051644" y="4119476"/>
            <a:ext cx="9472604" cy="7609584"/>
            <a:chOff x="1051644" y="4119476"/>
            <a:chExt cx="9472604" cy="760958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B1ED5E1-6339-4950-ACA6-C054F54B4573}"/>
                </a:ext>
              </a:extLst>
            </p:cNvPr>
            <p:cNvSpPr txBox="1"/>
            <p:nvPr/>
          </p:nvSpPr>
          <p:spPr>
            <a:xfrm>
              <a:off x="2490761" y="4119476"/>
              <a:ext cx="8033487" cy="7609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r>
                <a:rPr lang="en-US" altLang="zh-TW" sz="2700" spc="-81" dirty="0">
                  <a:solidFill>
                    <a:srgbClr val="00B0F0"/>
                  </a:solidFill>
                </a:rPr>
                <a:t>V</a:t>
              </a:r>
              <a:r>
                <a:rPr lang="en-US" altLang="zh-HK" sz="2700" spc="-81" dirty="0">
                  <a:solidFill>
                    <a:srgbClr val="00B0F0"/>
                  </a:solidFill>
                </a:rPr>
                <a:t>ast experiences &amp; </a:t>
              </a:r>
              <a:r>
                <a:rPr lang="en-US" altLang="zh-HK" sz="2700" spc="-81" dirty="0">
                  <a:solidFill>
                    <a:srgbClr val="00B0F0"/>
                  </a:solidFill>
                  <a:latin typeface="Source Sans Pro"/>
                  <a:ea typeface="Source Sans Pro"/>
                </a:rPr>
                <a:t>established network </a:t>
              </a:r>
              <a:r>
                <a:rPr lang="en-US" altLang="zh-HK" sz="2700" spc="-81" dirty="0">
                  <a:solidFill>
                    <a:srgbClr val="43474E"/>
                  </a:solidFill>
                  <a:latin typeface="Source Sans Pro"/>
                  <a:ea typeface="Source Sans Pro"/>
                </a:rPr>
                <a:t>to </a:t>
              </a:r>
              <a:r>
                <a:rPr lang="en-US" sz="2700" spc="-81" dirty="0">
                  <a:solidFill>
                    <a:srgbClr val="43474E"/>
                  </a:solidFill>
                  <a:latin typeface="Source Sans Pro"/>
                  <a:ea typeface="Source Sans Pro"/>
                </a:rPr>
                <a:t>address client’s specific business needs in APAC</a:t>
              </a: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endParaRPr lang="en-US" sz="2700" spc="-81" dirty="0">
                <a:solidFill>
                  <a:srgbClr val="43474E"/>
                </a:solidFill>
                <a:highlight>
                  <a:srgbClr val="FFFF00"/>
                </a:highlight>
                <a:latin typeface="Source Sans Pro"/>
                <a:ea typeface="Source Sans Pro"/>
              </a:endParaRP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r>
                <a:rPr lang="en-US" sz="2700" spc="-81" dirty="0">
                  <a:solidFill>
                    <a:srgbClr val="43474E"/>
                  </a:solidFill>
                </a:rPr>
                <a:t>T</a:t>
              </a:r>
              <a:r>
                <a:rPr lang="en-US" altLang="zh-HK" sz="2700" spc="-81" dirty="0">
                  <a:solidFill>
                    <a:srgbClr val="43474E"/>
                  </a:solidFill>
                </a:rPr>
                <a:t>ranslating </a:t>
              </a:r>
              <a:r>
                <a:rPr lang="en-US" sz="2700" spc="-81" dirty="0">
                  <a:solidFill>
                    <a:srgbClr val="00B0F0"/>
                  </a:solidFill>
                  <a:latin typeface="Source Sans Pro"/>
                  <a:ea typeface="Source Sans Pro"/>
                </a:rPr>
                <a:t>local needs </a:t>
              </a:r>
              <a:r>
                <a:rPr lang="en-US" sz="2700" spc="-81" dirty="0">
                  <a:solidFill>
                    <a:srgbClr val="43474E"/>
                  </a:solidFill>
                  <a:latin typeface="Source Sans Pro"/>
                  <a:ea typeface="Source Sans Pro"/>
                </a:rPr>
                <a:t>into the right service solution</a:t>
              </a: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endParaRPr lang="en-US" sz="2700" spc="-81" dirty="0">
                <a:solidFill>
                  <a:srgbClr val="43474E"/>
                </a:solidFill>
                <a:latin typeface="Source Sans Pro"/>
                <a:ea typeface="Source Sans Pro"/>
              </a:endParaRP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r>
                <a:rPr lang="en-US" sz="2700" spc="-81" dirty="0">
                  <a:solidFill>
                    <a:srgbClr val="00B0F0"/>
                  </a:solidFill>
                </a:rPr>
                <a:t>Seamless collaboration &amp; coordination </a:t>
              </a:r>
              <a:r>
                <a:rPr lang="en-US" sz="2700" spc="-81" dirty="0">
                  <a:solidFill>
                    <a:srgbClr val="43474E"/>
                  </a:solidFill>
                  <a:latin typeface="Source Sans Pro"/>
                  <a:ea typeface="Source Sans Pro"/>
                </a:rPr>
                <a:t>with the Relationship Manager in the home market</a:t>
              </a: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endParaRPr lang="en-US" sz="2700" spc="-81" dirty="0">
                <a:solidFill>
                  <a:srgbClr val="43474E"/>
                </a:solidFill>
                <a:latin typeface="Source Sans Pro"/>
                <a:ea typeface="Source Sans Pro"/>
              </a:endParaRP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r>
                <a:rPr lang="en-US" sz="2700" spc="-81" dirty="0">
                  <a:solidFill>
                    <a:srgbClr val="00B0F0"/>
                  </a:solidFill>
                  <a:latin typeface="Source Sans Pro"/>
                  <a:ea typeface="Source Sans Pro"/>
                </a:rPr>
                <a:t>Dedicated &amp; approachable teams </a:t>
              </a:r>
              <a:r>
                <a:rPr lang="en-US" sz="2700" spc="-81" dirty="0">
                  <a:solidFill>
                    <a:srgbClr val="43474E"/>
                  </a:solidFill>
                  <a:latin typeface="Source Sans Pro"/>
                  <a:ea typeface="Source Sans Pro"/>
                </a:rPr>
                <a:t>to </a:t>
              </a:r>
              <a:r>
                <a:rPr lang="en-US" sz="2700" spc="-81" dirty="0">
                  <a:solidFill>
                    <a:srgbClr val="43474E"/>
                  </a:solidFill>
                </a:rPr>
                <a:t>ensure</a:t>
              </a:r>
              <a:r>
                <a:rPr lang="zh-TW" altLang="en-US" sz="2700" spc="-81" dirty="0">
                  <a:solidFill>
                    <a:srgbClr val="43474E"/>
                  </a:solidFill>
                </a:rPr>
                <a:t> </a:t>
              </a:r>
              <a:r>
                <a:rPr lang="en-US" altLang="zh-TW" sz="2700" spc="-81" dirty="0">
                  <a:solidFill>
                    <a:srgbClr val="43474E"/>
                  </a:solidFill>
                </a:rPr>
                <a:t>professional</a:t>
              </a:r>
              <a:r>
                <a:rPr lang="zh-TW" altLang="en-US" sz="2700" spc="-81" dirty="0">
                  <a:solidFill>
                    <a:srgbClr val="43474E"/>
                  </a:solidFill>
                </a:rPr>
                <a:t> </a:t>
              </a:r>
              <a:r>
                <a:rPr lang="en-US" altLang="zh-TW" sz="2700" spc="-81" dirty="0">
                  <a:solidFill>
                    <a:srgbClr val="43474E"/>
                  </a:solidFill>
                </a:rPr>
                <a:t>and</a:t>
              </a:r>
              <a:r>
                <a:rPr lang="zh-TW" altLang="en-US" sz="2700" spc="-81" dirty="0">
                  <a:solidFill>
                    <a:srgbClr val="43474E"/>
                  </a:solidFill>
                </a:rPr>
                <a:t> </a:t>
              </a:r>
              <a:r>
                <a:rPr lang="en-US" altLang="zh-TW" sz="2700" spc="-81" dirty="0">
                  <a:solidFill>
                    <a:srgbClr val="43474E"/>
                  </a:solidFill>
                </a:rPr>
                <a:t>client-centric</a:t>
              </a:r>
              <a:r>
                <a:rPr lang="zh-TW" altLang="en-US" sz="2700" spc="-81" dirty="0">
                  <a:solidFill>
                    <a:srgbClr val="43474E"/>
                  </a:solidFill>
                </a:rPr>
                <a:t> </a:t>
              </a:r>
              <a:r>
                <a:rPr lang="en-US" altLang="zh-TW" sz="2700" spc="-81" dirty="0">
                  <a:solidFill>
                    <a:srgbClr val="43474E"/>
                  </a:solidFill>
                </a:rPr>
                <a:t>assistance</a:t>
              </a:r>
              <a:endParaRPr lang="en-US" sz="2700" spc="-81" dirty="0">
                <a:solidFill>
                  <a:srgbClr val="43474E"/>
                </a:solidFill>
                <a:latin typeface="Source Sans Pro"/>
                <a:ea typeface="Source Sans Pro"/>
              </a:endParaRP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endParaRPr lang="en-US" sz="2700" spc="-81" dirty="0">
                <a:solidFill>
                  <a:srgbClr val="43474E"/>
                </a:solidFill>
              </a:endParaRPr>
            </a:p>
            <a:p>
              <a:pPr marL="457200" lvl="4" indent="-457200" algn="l">
                <a:buFont typeface="Courier New" panose="02070309020205020404" pitchFamily="49" charset="0"/>
                <a:buChar char="o"/>
                <a:defRPr/>
              </a:pPr>
              <a:r>
                <a:rPr lang="en-US" sz="2700" spc="-81" dirty="0">
                  <a:solidFill>
                    <a:srgbClr val="00B0F0"/>
                  </a:solidFill>
                  <a:latin typeface="Source Sans Pro"/>
                  <a:ea typeface="Source Sans Pro"/>
                </a:rPr>
                <a:t>Fast credit approval </a:t>
              </a:r>
              <a:r>
                <a:rPr lang="en-US" sz="2700" spc="-81" dirty="0">
                  <a:solidFill>
                    <a:srgbClr val="43474E"/>
                  </a:solidFill>
                </a:rPr>
                <a:t>thanks to our client knowledge, cooperation with Belgian colleagues and local decision authority.</a:t>
              </a:r>
            </a:p>
          </p:txBody>
        </p:sp>
        <p:pic>
          <p:nvPicPr>
            <p:cNvPr id="57" name="Picture 5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00EBBDAF-468E-4B78-B1D2-CED7ED9C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3030" y="4186532"/>
              <a:ext cx="1073088" cy="1073088"/>
            </a:xfrm>
            <a:prstGeom prst="rect">
              <a:avLst/>
            </a:prstGeom>
          </p:spPr>
        </p:pic>
        <p:pic>
          <p:nvPicPr>
            <p:cNvPr id="58" name="Picture 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5001D40-D832-4C50-BBF9-CF39ED606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3029" y="5586495"/>
              <a:ext cx="1073090" cy="1073090"/>
            </a:xfrm>
            <a:prstGeom prst="rect">
              <a:avLst/>
            </a:prstGeom>
          </p:spPr>
        </p:pic>
        <p:pic>
          <p:nvPicPr>
            <p:cNvPr id="59" name="Picture 58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F997205A-6DCF-4327-8A01-14C89B94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9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9136" y="6750159"/>
              <a:ext cx="1260876" cy="1260876"/>
            </a:xfrm>
            <a:prstGeom prst="rect">
              <a:avLst/>
            </a:prstGeom>
          </p:spPr>
        </p:pic>
        <p:pic>
          <p:nvPicPr>
            <p:cNvPr id="60" name="Picture 5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CDC0DC8-348B-43C7-AA1B-7D3B839D3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9136" y="8494994"/>
              <a:ext cx="1260876" cy="914250"/>
            </a:xfrm>
            <a:prstGeom prst="rect">
              <a:avLst/>
            </a:prstGeom>
          </p:spPr>
        </p:pic>
        <p:pic>
          <p:nvPicPr>
            <p:cNvPr id="2050" name="Picture 2" descr="Fast time vector icon. Time icon. Deadline icon. 11164014 ...">
              <a:extLst>
                <a:ext uri="{FF2B5EF4-FFF2-40B4-BE49-F238E27FC236}">
                  <a16:creationId xmlns:a16="http://schemas.microsoft.com/office/drawing/2014/main" id="{91B272EB-930E-4042-B4F5-B5DEB5F2D4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r="23808"/>
            <a:stretch/>
          </p:blipFill>
          <p:spPr bwMode="auto">
            <a:xfrm>
              <a:off x="1051644" y="9804514"/>
              <a:ext cx="1314992" cy="126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2875974-9751-436E-8E6B-986DA0ED7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749" y="7249721"/>
            <a:ext cx="6466279" cy="646627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FF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08B642-52FC-4176-8723-4DCF52A53317}"/>
              </a:ext>
            </a:extLst>
          </p:cNvPr>
          <p:cNvSpPr/>
          <p:nvPr/>
        </p:nvSpPr>
        <p:spPr>
          <a:xfrm>
            <a:off x="17897414" y="7232217"/>
            <a:ext cx="6486585" cy="6466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357C10C-AAEC-44C7-B09C-54CEF0AF5F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878" y="8824273"/>
            <a:ext cx="4389516" cy="26456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BC86C1-A317-4BBE-A10B-C9A64524A1CA}"/>
              </a:ext>
            </a:extLst>
          </p:cNvPr>
          <p:cNvGrpSpPr/>
          <p:nvPr/>
        </p:nvGrpSpPr>
        <p:grpSpPr>
          <a:xfrm>
            <a:off x="11963935" y="1732049"/>
            <a:ext cx="5401356" cy="4510481"/>
            <a:chOff x="11963935" y="1732049"/>
            <a:chExt cx="5401356" cy="4510481"/>
          </a:xfrm>
        </p:grpSpPr>
        <p:sp>
          <p:nvSpPr>
            <p:cNvPr id="55" name="Shape 63">
              <a:extLst>
                <a:ext uri="{FF2B5EF4-FFF2-40B4-BE49-F238E27FC236}">
                  <a16:creationId xmlns:a16="http://schemas.microsoft.com/office/drawing/2014/main" id="{3D4E3BCF-FA0F-44F9-86A7-6C6505691D37}"/>
                </a:ext>
              </a:extLst>
            </p:cNvPr>
            <p:cNvSpPr/>
            <p:nvPr/>
          </p:nvSpPr>
          <p:spPr>
            <a:xfrm>
              <a:off x="11963935" y="3392840"/>
              <a:ext cx="5401356" cy="28496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>
              <a:spAutoFit/>
            </a:bodyPr>
            <a:lstStyle>
              <a:lvl1pPr algn="l">
                <a:defRPr sz="2700" spc="-81">
                  <a:solidFill>
                    <a:srgbClr val="43474E"/>
                  </a:solidFill>
                </a:defRPr>
              </a:lvl1pPr>
            </a:lstStyle>
            <a:p>
              <a:pPr marR="0" lvl="0" algn="ctr" defTabSz="821531" rtl="0" eaLnBrk="1" fontAlgn="auto" latinLnBrk="0" hangingPunct="0">
                <a:lnSpc>
                  <a:spcPts val="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1500" b="1" i="0" u="none" strike="noStrike" kern="0" cap="none" spc="-81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O</a:t>
              </a:r>
              <a:r>
                <a:rPr kumimoji="0" lang="en-US" sz="6600" b="1" i="0" u="none" strike="noStrike" kern="0" cap="none" spc="-81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NE</a:t>
              </a:r>
              <a:r>
                <a:rPr kumimoji="0" lang="en-US" sz="6600" b="1" i="0" u="none" strike="noStrike" kern="0" cap="none" spc="-8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BANK </a:t>
              </a:r>
            </a:p>
            <a:p>
              <a:pPr marR="0" lvl="0" algn="ctr" defTabSz="821531" rtl="0" eaLnBrk="1" fontAlgn="auto" latinLnBrk="0" hangingPunct="0">
                <a:lnSpc>
                  <a:spcPts val="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1500" b="1" i="0" u="none" strike="noStrike" kern="0" cap="none" spc="-81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O</a:t>
              </a:r>
              <a:r>
                <a:rPr kumimoji="0" lang="en-US" sz="6600" b="1" i="0" u="none" strike="noStrike" kern="0" cap="none" spc="-81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NE</a:t>
              </a:r>
              <a:r>
                <a:rPr kumimoji="0" lang="en-US" sz="6600" b="1" i="0" u="none" strike="noStrike" kern="0" cap="none" spc="-8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TEAM</a:t>
              </a:r>
            </a:p>
          </p:txBody>
        </p:sp>
        <p:sp>
          <p:nvSpPr>
            <p:cNvPr id="45" name="Shape 608">
              <a:extLst>
                <a:ext uri="{FF2B5EF4-FFF2-40B4-BE49-F238E27FC236}">
                  <a16:creationId xmlns:a16="http://schemas.microsoft.com/office/drawing/2014/main" id="{D11FB0B1-0F89-451C-A301-6CE8C24C4E56}"/>
                </a:ext>
              </a:extLst>
            </p:cNvPr>
            <p:cNvSpPr/>
            <p:nvPr/>
          </p:nvSpPr>
          <p:spPr>
            <a:xfrm>
              <a:off x="12528292" y="1732049"/>
              <a:ext cx="4307773" cy="5970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L="0" marR="0" lvl="0" indent="0" algn="ctr" defTabSz="821531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lang="en-US" sz="3600" dirty="0">
                  <a:solidFill>
                    <a:srgbClr val="002060"/>
                  </a:solidFill>
                  <a:latin typeface="Gilroy Bold" panose="00000800000000000000" pitchFamily="50" charset="0"/>
                  <a:ea typeface="Source Sans Pro Semibold"/>
                  <a:sym typeface="Source Sans Pro Semibold"/>
                </a:rPr>
                <a:t>O</a:t>
              </a:r>
              <a:r>
                <a:rPr lang="en-US" altLang="zh-TW" sz="3600" dirty="0">
                  <a:solidFill>
                    <a:srgbClr val="002060"/>
                  </a:solidFill>
                  <a:latin typeface="Gilroy Bold" panose="00000800000000000000" pitchFamily="50" charset="0"/>
                  <a:ea typeface="Source Sans Pro Semibold"/>
                  <a:sym typeface="Source Sans Pro Semibold"/>
                </a:rPr>
                <a:t>UR APPROACH</a:t>
              </a:r>
              <a:endParaRPr kumimoji="0" lang="en-US" sz="3600" b="0" i="0" u="none" strike="noStrike" kern="0" cap="none" spc="-7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 Bold" panose="00000800000000000000" pitchFamily="50" charset="0"/>
                <a:ea typeface="Source Sans Pro Semibold"/>
                <a:sym typeface="Source Sans Pro Semibold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780252-6101-4219-936F-7E38C690E302}"/>
                </a:ext>
              </a:extLst>
            </p:cNvPr>
            <p:cNvSpPr txBox="1"/>
            <p:nvPr/>
          </p:nvSpPr>
          <p:spPr>
            <a:xfrm>
              <a:off x="12812688" y="2250634"/>
              <a:ext cx="37322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i="0" u="none" strike="noStrike" kern="0" cap="none" spc="-81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to serve the home markets</a:t>
              </a:r>
            </a:p>
          </p:txBody>
        </p:sp>
      </p:grpSp>
      <p:sp>
        <p:nvSpPr>
          <p:cNvPr id="64" name="Slide Number Placeholder 1">
            <a:extLst>
              <a:ext uri="{FF2B5EF4-FFF2-40B4-BE49-F238E27FC236}">
                <a16:creationId xmlns:a16="http://schemas.microsoft.com/office/drawing/2014/main" id="{FE5A8CC8-5E82-43D6-84B3-5888E56D8A0F}"/>
              </a:ext>
            </a:extLst>
          </p:cNvPr>
          <p:cNvSpPr txBox="1">
            <a:spLocks/>
          </p:cNvSpPr>
          <p:nvPr/>
        </p:nvSpPr>
        <p:spPr>
          <a:xfrm>
            <a:off x="179079" y="13010554"/>
            <a:ext cx="846736" cy="511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457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685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9144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indent="11430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indent="1371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indent="1600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indent="1828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ctr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400" b="0" i="0" u="none" strike="noStrike" kern="0" cap="none" spc="-72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ilroy" panose="00000500000000000000" pitchFamily="50" charset="0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0" cap="none" spc="-72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ilroy" panose="00000500000000000000" pitchFamily="50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45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76109C-C555-49BD-B0B5-CFDEF3871F36}"/>
              </a:ext>
            </a:extLst>
          </p:cNvPr>
          <p:cNvGrpSpPr/>
          <p:nvPr/>
        </p:nvGrpSpPr>
        <p:grpSpPr>
          <a:xfrm>
            <a:off x="0" y="1012024"/>
            <a:ext cx="6160118" cy="12703976"/>
            <a:chOff x="0" y="1012024"/>
            <a:chExt cx="6160118" cy="127039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D80A03-AE05-41E4-A65B-BB60DF511808}"/>
                </a:ext>
              </a:extLst>
            </p:cNvPr>
            <p:cNvSpPr txBox="1"/>
            <p:nvPr/>
          </p:nvSpPr>
          <p:spPr>
            <a:xfrm rot="5400000">
              <a:off x="-3271929" y="4283953"/>
              <a:ext cx="12703976" cy="6160118"/>
            </a:xfrm>
            <a:prstGeom prst="rect">
              <a:avLst/>
            </a:prstGeom>
            <a:solidFill>
              <a:srgbClr val="00366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lvl="0" indent="0" algn="just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-72" normalizeH="0" baseline="0" noProof="0">
                <a:ln>
                  <a:noFill/>
                </a:ln>
                <a:solidFill>
                  <a:srgbClr val="828994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071409-D163-44EF-B7CD-40231B763F67}"/>
                </a:ext>
              </a:extLst>
            </p:cNvPr>
            <p:cNvGrpSpPr/>
            <p:nvPr/>
          </p:nvGrpSpPr>
          <p:grpSpPr>
            <a:xfrm>
              <a:off x="544996" y="9087998"/>
              <a:ext cx="5367474" cy="914400"/>
              <a:chOff x="544995" y="8812231"/>
              <a:chExt cx="5367474" cy="914400"/>
            </a:xfrm>
          </p:grpSpPr>
          <p:sp>
            <p:nvSpPr>
              <p:cNvPr id="42" name="Shape 608">
                <a:extLst>
                  <a:ext uri="{FF2B5EF4-FFF2-40B4-BE49-F238E27FC236}">
                    <a16:creationId xmlns:a16="http://schemas.microsoft.com/office/drawing/2014/main" id="{9154C3D8-BBEF-4D19-802C-4A5FBA0DE70F}"/>
                  </a:ext>
                </a:extLst>
              </p:cNvPr>
              <p:cNvSpPr/>
              <p:nvPr/>
            </p:nvSpPr>
            <p:spPr>
              <a:xfrm>
                <a:off x="544995" y="8970920"/>
                <a:ext cx="5367474" cy="597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/>
              <a:p>
                <a:pPr marL="0" marR="0" lvl="0" indent="0" algn="r" defTabSz="821531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FFFFFF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kumimoji="0" lang="en-US" sz="3600" b="0" i="0" u="none" strike="noStrike" kern="0" cap="none" spc="-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  <a:sym typeface="Source Sans Pro Semibold"/>
                  </a:rPr>
                  <a:t>Treasury</a:t>
                </a:r>
                <a:endParaRPr kumimoji="0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pic>
            <p:nvPicPr>
              <p:cNvPr id="44" name="Graphic 43" descr="Safe outline">
                <a:extLst>
                  <a:ext uri="{FF2B5EF4-FFF2-40B4-BE49-F238E27FC236}">
                    <a16:creationId xmlns:a16="http://schemas.microsoft.com/office/drawing/2014/main" id="{4AA51F39-5A1D-4F53-9FFB-13AA4E932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07999" y="881223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5BA6C3-457C-4859-8A90-8BA32011AC26}"/>
                </a:ext>
              </a:extLst>
            </p:cNvPr>
            <p:cNvGrpSpPr/>
            <p:nvPr/>
          </p:nvGrpSpPr>
          <p:grpSpPr>
            <a:xfrm>
              <a:off x="544996" y="7356783"/>
              <a:ext cx="5367474" cy="914400"/>
              <a:chOff x="544995" y="7125825"/>
              <a:chExt cx="5367474" cy="914400"/>
            </a:xfrm>
          </p:grpSpPr>
          <p:sp>
            <p:nvSpPr>
              <p:cNvPr id="41" name="Shape 608">
                <a:extLst>
                  <a:ext uri="{FF2B5EF4-FFF2-40B4-BE49-F238E27FC236}">
                    <a16:creationId xmlns:a16="http://schemas.microsoft.com/office/drawing/2014/main" id="{07DFDB35-B94D-43A5-9E40-AF8F0D80AAE0}"/>
                  </a:ext>
                </a:extLst>
              </p:cNvPr>
              <p:cNvSpPr/>
              <p:nvPr/>
            </p:nvSpPr>
            <p:spPr>
              <a:xfrm>
                <a:off x="544995" y="7284514"/>
                <a:ext cx="5367474" cy="597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/>
              <a:p>
                <a:pPr marL="0" marR="0" lvl="0" indent="0" algn="r" defTabSz="821531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FFFFFF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kumimoji="0" lang="en-US" sz="3600" b="0" i="0" u="none" strike="noStrike" kern="0" cap="none" spc="-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  <a:sym typeface="Source Sans Pro Semibold"/>
                  </a:rPr>
                  <a:t>Trade Finance</a:t>
                </a:r>
                <a:endParaRPr kumimoji="0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pic>
            <p:nvPicPr>
              <p:cNvPr id="48" name="Graphic 47" descr="Loan outline">
                <a:extLst>
                  <a:ext uri="{FF2B5EF4-FFF2-40B4-BE49-F238E27FC236}">
                    <a16:creationId xmlns:a16="http://schemas.microsoft.com/office/drawing/2014/main" id="{20EDE203-9B84-4FCD-BF18-A28B78602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29411" y="71258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2E4063-0F38-48E7-A9B3-ED2A9A1DACDA}"/>
                </a:ext>
              </a:extLst>
            </p:cNvPr>
            <p:cNvGrpSpPr/>
            <p:nvPr/>
          </p:nvGrpSpPr>
          <p:grpSpPr>
            <a:xfrm>
              <a:off x="544996" y="3758460"/>
              <a:ext cx="5367474" cy="914400"/>
              <a:chOff x="544996" y="3719843"/>
              <a:chExt cx="5367474" cy="914400"/>
            </a:xfrm>
          </p:grpSpPr>
          <p:sp>
            <p:nvSpPr>
              <p:cNvPr id="64" name="Shape 608">
                <a:extLst>
                  <a:ext uri="{FF2B5EF4-FFF2-40B4-BE49-F238E27FC236}">
                    <a16:creationId xmlns:a16="http://schemas.microsoft.com/office/drawing/2014/main" id="{FD2FA993-354E-445C-888F-2B0B5A8F4C37}"/>
                  </a:ext>
                </a:extLst>
              </p:cNvPr>
              <p:cNvSpPr/>
              <p:nvPr/>
            </p:nvSpPr>
            <p:spPr>
              <a:xfrm>
                <a:off x="544996" y="3878532"/>
                <a:ext cx="5367474" cy="597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/>
              <a:p>
                <a:pPr marL="0" marR="0" lvl="0" indent="0" algn="r" defTabSz="821531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FFFFFF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kumimoji="0" lang="en-US" sz="3600" b="0" i="0" u="none" strike="noStrike" kern="0" cap="none" spc="-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  <a:sym typeface="Source Sans Pro Semibold"/>
                  </a:rPr>
                  <a:t>Cash Management</a:t>
                </a:r>
                <a:endParaRPr kumimoji="0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pic>
            <p:nvPicPr>
              <p:cNvPr id="51" name="Graphic 50" descr="Philanthropy outline">
                <a:extLst>
                  <a:ext uri="{FF2B5EF4-FFF2-40B4-BE49-F238E27FC236}">
                    <a16:creationId xmlns:a16="http://schemas.microsoft.com/office/drawing/2014/main" id="{DCB57421-5682-47BE-AABD-07A13C7CC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15011" y="371984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2B0FC0-A497-4625-BDCE-7EC5F4E2A623}"/>
                </a:ext>
              </a:extLst>
            </p:cNvPr>
            <p:cNvGrpSpPr/>
            <p:nvPr/>
          </p:nvGrpSpPr>
          <p:grpSpPr>
            <a:xfrm>
              <a:off x="544996" y="5831932"/>
              <a:ext cx="5367474" cy="664291"/>
              <a:chOff x="544995" y="5720717"/>
              <a:chExt cx="5367474" cy="664291"/>
            </a:xfrm>
          </p:grpSpPr>
          <p:sp>
            <p:nvSpPr>
              <p:cNvPr id="67" name="Shape 608">
                <a:extLst>
                  <a:ext uri="{FF2B5EF4-FFF2-40B4-BE49-F238E27FC236}">
                    <a16:creationId xmlns:a16="http://schemas.microsoft.com/office/drawing/2014/main" id="{31F677A5-8CA8-4678-B9A3-4AEFDD8A8B14}"/>
                  </a:ext>
                </a:extLst>
              </p:cNvPr>
              <p:cNvSpPr/>
              <p:nvPr/>
            </p:nvSpPr>
            <p:spPr>
              <a:xfrm>
                <a:off x="544995" y="5754351"/>
                <a:ext cx="5367474" cy="597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/>
              <a:p>
                <a:pPr marL="0" marR="0" lvl="0" indent="0" algn="r" defTabSz="821531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FFFFFF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kumimoji="0" lang="en-US" sz="3600" b="0" i="0" u="none" strike="noStrike" kern="0" cap="none" spc="-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  <a:sym typeface="Source Sans Pro Semibold"/>
                  </a:rPr>
                  <a:t>Financing</a:t>
                </a:r>
                <a:endParaRPr kumimoji="0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sp>
            <p:nvSpPr>
              <p:cNvPr id="52" name="Shape 165">
                <a:extLst>
                  <a:ext uri="{FF2B5EF4-FFF2-40B4-BE49-F238E27FC236}">
                    <a16:creationId xmlns:a16="http://schemas.microsoft.com/office/drawing/2014/main" id="{4C155FCE-0FF1-4FFC-A606-E3F04380F0DA}"/>
                  </a:ext>
                </a:extLst>
              </p:cNvPr>
              <p:cNvSpPr/>
              <p:nvPr/>
            </p:nvSpPr>
            <p:spPr>
              <a:xfrm>
                <a:off x="3163880" y="5720717"/>
                <a:ext cx="632146" cy="66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0" h="21600" extrusionOk="0">
                    <a:moveTo>
                      <a:pt x="21221" y="19912"/>
                    </a:moveTo>
                    <a:cubicBezTo>
                      <a:pt x="20377" y="21262"/>
                      <a:pt x="14977" y="21600"/>
                      <a:pt x="10758" y="21600"/>
                    </a:cubicBezTo>
                    <a:cubicBezTo>
                      <a:pt x="6539" y="21600"/>
                      <a:pt x="1139" y="21262"/>
                      <a:pt x="127" y="19912"/>
                    </a:cubicBezTo>
                    <a:cubicBezTo>
                      <a:pt x="-42" y="19575"/>
                      <a:pt x="-42" y="19069"/>
                      <a:pt x="127" y="18731"/>
                    </a:cubicBezTo>
                    <a:cubicBezTo>
                      <a:pt x="970" y="16200"/>
                      <a:pt x="2658" y="15525"/>
                      <a:pt x="4008" y="15356"/>
                    </a:cubicBezTo>
                    <a:cubicBezTo>
                      <a:pt x="5189" y="15188"/>
                      <a:pt x="6202" y="14850"/>
                      <a:pt x="6708" y="14512"/>
                    </a:cubicBezTo>
                    <a:cubicBezTo>
                      <a:pt x="6708" y="14344"/>
                      <a:pt x="6708" y="13331"/>
                      <a:pt x="6708" y="12656"/>
                    </a:cubicBezTo>
                    <a:cubicBezTo>
                      <a:pt x="5527" y="11306"/>
                      <a:pt x="4683" y="9281"/>
                      <a:pt x="4683" y="7425"/>
                    </a:cubicBezTo>
                    <a:cubicBezTo>
                      <a:pt x="4683" y="3375"/>
                      <a:pt x="6708" y="0"/>
                      <a:pt x="10758" y="0"/>
                    </a:cubicBezTo>
                    <a:cubicBezTo>
                      <a:pt x="14808" y="0"/>
                      <a:pt x="16833" y="3375"/>
                      <a:pt x="16833" y="7425"/>
                    </a:cubicBezTo>
                    <a:cubicBezTo>
                      <a:pt x="16833" y="9281"/>
                      <a:pt x="15989" y="11306"/>
                      <a:pt x="14808" y="12656"/>
                    </a:cubicBezTo>
                    <a:cubicBezTo>
                      <a:pt x="14808" y="12994"/>
                      <a:pt x="14808" y="13331"/>
                      <a:pt x="14808" y="14512"/>
                    </a:cubicBezTo>
                    <a:cubicBezTo>
                      <a:pt x="15314" y="14850"/>
                      <a:pt x="16327" y="15188"/>
                      <a:pt x="17508" y="15356"/>
                    </a:cubicBezTo>
                    <a:cubicBezTo>
                      <a:pt x="18858" y="15525"/>
                      <a:pt x="20546" y="16200"/>
                      <a:pt x="21389" y="18731"/>
                    </a:cubicBezTo>
                    <a:cubicBezTo>
                      <a:pt x="21558" y="19069"/>
                      <a:pt x="21558" y="19575"/>
                      <a:pt x="21221" y="19912"/>
                    </a:cubicBezTo>
                    <a:close/>
                    <a:moveTo>
                      <a:pt x="15483" y="7425"/>
                    </a:moveTo>
                    <a:cubicBezTo>
                      <a:pt x="15483" y="4050"/>
                      <a:pt x="13964" y="1350"/>
                      <a:pt x="10758" y="1350"/>
                    </a:cubicBezTo>
                    <a:cubicBezTo>
                      <a:pt x="7552" y="1350"/>
                      <a:pt x="6033" y="4050"/>
                      <a:pt x="6033" y="7425"/>
                    </a:cubicBezTo>
                    <a:cubicBezTo>
                      <a:pt x="6033" y="10125"/>
                      <a:pt x="8227" y="13500"/>
                      <a:pt x="10758" y="13500"/>
                    </a:cubicBezTo>
                    <a:cubicBezTo>
                      <a:pt x="13289" y="13500"/>
                      <a:pt x="15483" y="10125"/>
                      <a:pt x="15483" y="7425"/>
                    </a:cubicBezTo>
                    <a:close/>
                    <a:moveTo>
                      <a:pt x="17171" y="16706"/>
                    </a:moveTo>
                    <a:cubicBezTo>
                      <a:pt x="15989" y="16537"/>
                      <a:pt x="14808" y="16031"/>
                      <a:pt x="14133" y="15694"/>
                    </a:cubicBezTo>
                    <a:cubicBezTo>
                      <a:pt x="13458" y="15356"/>
                      <a:pt x="13458" y="15356"/>
                      <a:pt x="13458" y="15356"/>
                    </a:cubicBezTo>
                    <a:cubicBezTo>
                      <a:pt x="13458" y="15356"/>
                      <a:pt x="13458" y="14512"/>
                      <a:pt x="13458" y="14006"/>
                    </a:cubicBezTo>
                    <a:cubicBezTo>
                      <a:pt x="12614" y="14512"/>
                      <a:pt x="11771" y="14850"/>
                      <a:pt x="10758" y="14850"/>
                    </a:cubicBezTo>
                    <a:cubicBezTo>
                      <a:pt x="9746" y="14850"/>
                      <a:pt x="8902" y="14512"/>
                      <a:pt x="8058" y="14006"/>
                    </a:cubicBezTo>
                    <a:cubicBezTo>
                      <a:pt x="8058" y="14512"/>
                      <a:pt x="8058" y="15356"/>
                      <a:pt x="8058" y="15356"/>
                    </a:cubicBezTo>
                    <a:cubicBezTo>
                      <a:pt x="7383" y="15694"/>
                      <a:pt x="7383" y="15694"/>
                      <a:pt x="7383" y="15694"/>
                    </a:cubicBezTo>
                    <a:cubicBezTo>
                      <a:pt x="6708" y="16031"/>
                      <a:pt x="5527" y="16537"/>
                      <a:pt x="4177" y="16706"/>
                    </a:cubicBezTo>
                    <a:cubicBezTo>
                      <a:pt x="3164" y="16875"/>
                      <a:pt x="2152" y="17212"/>
                      <a:pt x="1308" y="19069"/>
                    </a:cubicBezTo>
                    <a:cubicBezTo>
                      <a:pt x="1308" y="19237"/>
                      <a:pt x="2489" y="20250"/>
                      <a:pt x="10758" y="20250"/>
                    </a:cubicBezTo>
                    <a:cubicBezTo>
                      <a:pt x="19027" y="20250"/>
                      <a:pt x="20039" y="19237"/>
                      <a:pt x="20208" y="19069"/>
                    </a:cubicBezTo>
                    <a:cubicBezTo>
                      <a:pt x="19364" y="17212"/>
                      <a:pt x="18183" y="16875"/>
                      <a:pt x="17171" y="167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lIns="45719" rIns="45719"/>
              <a:lstStyle/>
              <a:p>
                <a:pPr marL="0" marR="0" lvl="0" indent="0" algn="ctr" defTabSz="82153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1E4FAA-0AAB-4AFF-B0D9-63C23C1C7084}"/>
                </a:ext>
              </a:extLst>
            </p:cNvPr>
            <p:cNvGrpSpPr/>
            <p:nvPr/>
          </p:nvGrpSpPr>
          <p:grpSpPr>
            <a:xfrm>
              <a:off x="544996" y="11276287"/>
              <a:ext cx="5367474" cy="597022"/>
              <a:chOff x="544996" y="11272022"/>
              <a:chExt cx="5367474" cy="597022"/>
            </a:xfrm>
          </p:grpSpPr>
          <p:sp>
            <p:nvSpPr>
              <p:cNvPr id="43" name="Shape 608">
                <a:extLst>
                  <a:ext uri="{FF2B5EF4-FFF2-40B4-BE49-F238E27FC236}">
                    <a16:creationId xmlns:a16="http://schemas.microsoft.com/office/drawing/2014/main" id="{BCA39F18-DB36-46D6-AE97-472241AA0CCF}"/>
                  </a:ext>
                </a:extLst>
              </p:cNvPr>
              <p:cNvSpPr/>
              <p:nvPr/>
            </p:nvSpPr>
            <p:spPr>
              <a:xfrm>
                <a:off x="544996" y="11272022"/>
                <a:ext cx="5367474" cy="5970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7" tIns="71437" rIns="71437" bIns="71437" anchor="ctr">
                <a:spAutoFit/>
              </a:bodyPr>
              <a:lstStyle/>
              <a:p>
                <a:pPr marL="0" marR="0" lvl="0" indent="0" algn="r" defTabSz="821531" rtl="0" eaLnBrk="1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>
                    <a:solidFill>
                      <a:srgbClr val="FFFFFF"/>
                    </a:solidFill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kumimoji="0" lang="en-US" sz="3600" b="0" i="0" u="none" strike="noStrike" kern="0" cap="none" spc="-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 Semibold"/>
                    <a:ea typeface="Source Sans Pro Semibold"/>
                    <a:sym typeface="Source Sans Pro Semibold"/>
                  </a:rPr>
                  <a:t>RMB</a:t>
                </a:r>
                <a:endParaRPr kumimoji="0" sz="3600" b="0" i="0" u="none" strike="noStrike" kern="0" cap="none" spc="-7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pic>
            <p:nvPicPr>
              <p:cNvPr id="1026" name="Picture 2" descr="Chinese Yuan - Free business icons">
                <a:extLst>
                  <a:ext uri="{FF2B5EF4-FFF2-40B4-BE49-F238E27FC236}">
                    <a16:creationId xmlns:a16="http://schemas.microsoft.com/office/drawing/2014/main" id="{9CB2DD05-B7A3-4686-9F38-D04F89B9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9099" y="11272022"/>
                <a:ext cx="597022" cy="597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FCEB4CD-990C-4D37-B653-ABC473644F11}"/>
              </a:ext>
            </a:extLst>
          </p:cNvPr>
          <p:cNvSpPr/>
          <p:nvPr/>
        </p:nvSpPr>
        <p:spPr>
          <a:xfrm>
            <a:off x="6160119" y="3223517"/>
            <a:ext cx="18223881" cy="10492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ouple of skyscrapers&#10;&#10;Description automatically generated with low confidence">
            <a:extLst>
              <a:ext uri="{FF2B5EF4-FFF2-40B4-BE49-F238E27FC236}">
                <a16:creationId xmlns:a16="http://schemas.microsoft.com/office/drawing/2014/main" id="{296E0F23-B119-42B5-AAB8-35FC0B8825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6658"/>
          <a:stretch>
            <a:fillRect/>
          </a:stretch>
        </p:blipFill>
        <p:spPr>
          <a:xfrm rot="4242603" flipV="1">
            <a:off x="392387" y="1836949"/>
            <a:ext cx="140977" cy="141013"/>
          </a:xfrm>
          <a:solidFill>
            <a:srgbClr val="003665"/>
          </a:solidFill>
        </p:spPr>
      </p:pic>
      <p:sp>
        <p:nvSpPr>
          <p:cNvPr id="80" name="Shape 80"/>
          <p:cNvSpPr/>
          <p:nvPr/>
        </p:nvSpPr>
        <p:spPr>
          <a:xfrm>
            <a:off x="490072" y="254436"/>
            <a:ext cx="5347617" cy="507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000" spc="500">
                <a:solidFill>
                  <a:srgbClr val="53585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Montserrat-Regular"/>
                <a:sym typeface="Montserrat-Regular"/>
              </a:rPr>
              <a:t>KBC COMMERCIAL BANKING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010CB6-1E65-4C1A-95C1-D15FFF99C24A}"/>
              </a:ext>
            </a:extLst>
          </p:cNvPr>
          <p:cNvSpPr/>
          <p:nvPr/>
        </p:nvSpPr>
        <p:spPr>
          <a:xfrm>
            <a:off x="23468394" y="138973"/>
            <a:ext cx="851068" cy="70021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0A870C3B-7742-4870-B222-F10BADDACC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36375"/>
            <a:ext cx="815532" cy="6496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C357D8-EAE1-47F5-AE4A-261F7D5725B4}"/>
              </a:ext>
            </a:extLst>
          </p:cNvPr>
          <p:cNvSpPr/>
          <p:nvPr/>
        </p:nvSpPr>
        <p:spPr>
          <a:xfrm>
            <a:off x="11557581" y="66961"/>
            <a:ext cx="1485900" cy="50770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Shape 89">
            <a:extLst>
              <a:ext uri="{FF2B5EF4-FFF2-40B4-BE49-F238E27FC236}">
                <a16:creationId xmlns:a16="http://schemas.microsoft.com/office/drawing/2014/main" id="{D2E71B1A-5978-4773-90D9-B7DF689DD49C}"/>
              </a:ext>
            </a:extLst>
          </p:cNvPr>
          <p:cNvSpPr/>
          <p:nvPr/>
        </p:nvSpPr>
        <p:spPr>
          <a:xfrm>
            <a:off x="6418881" y="3353621"/>
            <a:ext cx="17205134" cy="202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spc="-81">
                <a:solidFill>
                  <a:srgbClr val="43474E"/>
                </a:solidFill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Account openings in major international currencies, incl. RMB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Linking the local accounts to your e-banking platform in Europe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Cheque book i</a:t>
            </a:r>
            <a:r>
              <a:rPr lang="en-US" sz="2400" dirty="0"/>
              <a:t>ssuance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Cash pooling / concentration: zero / target balancing.</a:t>
            </a:r>
            <a:endParaRPr kumimoji="0" lang="en-US" sz="2400" b="0" i="0" u="none" strike="noStrike" kern="0" cap="none" spc="-81" normalizeH="0" baseline="0" noProof="0" dirty="0">
              <a:ln>
                <a:noFill/>
              </a:ln>
              <a:solidFill>
                <a:srgbClr val="43474E"/>
              </a:solidFill>
              <a:effectLst/>
              <a:uLnTx/>
              <a:uFillTx/>
              <a:sym typeface="Source Sans Pr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A5B15-94D7-46BF-B711-8F53CED14A65}"/>
              </a:ext>
            </a:extLst>
          </p:cNvPr>
          <p:cNvGrpSpPr/>
          <p:nvPr/>
        </p:nvGrpSpPr>
        <p:grpSpPr>
          <a:xfrm>
            <a:off x="6500068" y="5386815"/>
            <a:ext cx="7164610" cy="76202"/>
            <a:chOff x="7256821" y="10534715"/>
            <a:chExt cx="7164610" cy="76202"/>
          </a:xfrm>
        </p:grpSpPr>
        <p:sp>
          <p:nvSpPr>
            <p:cNvPr id="55" name="Shape 84">
              <a:extLst>
                <a:ext uri="{FF2B5EF4-FFF2-40B4-BE49-F238E27FC236}">
                  <a16:creationId xmlns:a16="http://schemas.microsoft.com/office/drawing/2014/main" id="{6502490F-EA6D-427F-B112-56AD5E014934}"/>
                </a:ext>
              </a:extLst>
            </p:cNvPr>
            <p:cNvSpPr/>
            <p:nvPr/>
          </p:nvSpPr>
          <p:spPr>
            <a:xfrm>
              <a:off x="7256821" y="10610916"/>
              <a:ext cx="7164610" cy="1"/>
            </a:xfrm>
            <a:prstGeom prst="line">
              <a:avLst/>
            </a:prstGeom>
            <a:ln w="12700">
              <a:solidFill>
                <a:srgbClr val="003665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57" name="Shape 88">
              <a:extLst>
                <a:ext uri="{FF2B5EF4-FFF2-40B4-BE49-F238E27FC236}">
                  <a16:creationId xmlns:a16="http://schemas.microsoft.com/office/drawing/2014/main" id="{FB8E420F-178F-494A-8F53-DBBB1DF8E1DD}"/>
                </a:ext>
              </a:extLst>
            </p:cNvPr>
            <p:cNvSpPr/>
            <p:nvPr/>
          </p:nvSpPr>
          <p:spPr>
            <a:xfrm>
              <a:off x="7256821" y="10534715"/>
              <a:ext cx="1500419" cy="76201"/>
            </a:xfrm>
            <a:prstGeom prst="rect">
              <a:avLst/>
            </a:prstGeom>
            <a:solidFill>
              <a:srgbClr val="00AEE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650C57-89F8-4EDE-BBDD-9CC6DD2C12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012024"/>
            <a:ext cx="24384000" cy="2211492"/>
          </a:xfrm>
          <a:prstGeom prst="rect">
            <a:avLst/>
          </a:prstGeom>
          <a:ln w="38100"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A6F9C19-5DCF-4CE9-965E-1608C42555ED}"/>
              </a:ext>
            </a:extLst>
          </p:cNvPr>
          <p:cNvSpPr txBox="1"/>
          <p:nvPr/>
        </p:nvSpPr>
        <p:spPr>
          <a:xfrm>
            <a:off x="544465" y="1584085"/>
            <a:ext cx="18945224" cy="826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Gilroy" panose="00000500000000000000" pitchFamily="50" charset="0"/>
                <a:ea typeface="Source Sans Pro Semibold"/>
              </a:rPr>
              <a:t>Products and Services </a:t>
            </a:r>
            <a:endParaRPr kumimoji="0" lang="en-US" sz="3600" b="0" i="0" u="none" strike="noStrike" kern="0" cap="none" spc="-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50" charset="0"/>
              <a:ea typeface="Source Sans Pro Semibold"/>
              <a:sym typeface="Source Sans Pro"/>
            </a:endParaRPr>
          </a:p>
        </p:txBody>
      </p:sp>
      <p:sp>
        <p:nvSpPr>
          <p:cNvPr id="66" name="Shape 89">
            <a:extLst>
              <a:ext uri="{FF2B5EF4-FFF2-40B4-BE49-F238E27FC236}">
                <a16:creationId xmlns:a16="http://schemas.microsoft.com/office/drawing/2014/main" id="{77196695-692B-4731-8076-87EDBF96DBA2}"/>
              </a:ext>
            </a:extLst>
          </p:cNvPr>
          <p:cNvSpPr/>
          <p:nvPr/>
        </p:nvSpPr>
        <p:spPr>
          <a:xfrm>
            <a:off x="6418881" y="5492264"/>
            <a:ext cx="17205134" cy="154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spc="-81">
                <a:solidFill>
                  <a:srgbClr val="43474E"/>
                </a:solidFill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Debt financing of your local entity – Credit on stand-alone basis or based on your credit  profile and KBC relation in Europe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Working capital and investment credit solutions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Tailor made solutions to serve your local banking needs</a:t>
            </a:r>
            <a:endParaRPr kumimoji="0" lang="en-US" sz="2400" b="0" i="0" u="none" strike="noStrike" kern="0" cap="none" spc="-81" normalizeH="0" baseline="0" noProof="0" dirty="0">
              <a:ln>
                <a:noFill/>
              </a:ln>
              <a:solidFill>
                <a:srgbClr val="43474E"/>
              </a:solidFill>
              <a:effectLst/>
              <a:uLnTx/>
              <a:uFillTx/>
              <a:sym typeface="Source Sans Pro"/>
            </a:endParaRPr>
          </a:p>
        </p:txBody>
      </p:sp>
      <p:sp>
        <p:nvSpPr>
          <p:cNvPr id="68" name="Shape 89">
            <a:extLst>
              <a:ext uri="{FF2B5EF4-FFF2-40B4-BE49-F238E27FC236}">
                <a16:creationId xmlns:a16="http://schemas.microsoft.com/office/drawing/2014/main" id="{1E570D4B-A505-4FA4-A648-E9A27E349C2D}"/>
              </a:ext>
            </a:extLst>
          </p:cNvPr>
          <p:cNvSpPr/>
          <p:nvPr/>
        </p:nvSpPr>
        <p:spPr>
          <a:xfrm>
            <a:off x="6418881" y="7187980"/>
            <a:ext cx="17205134" cy="154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spc="-81">
                <a:solidFill>
                  <a:srgbClr val="43474E"/>
                </a:solidFill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Highly experienced trade finance desk with a dedicated contact person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Import and export invoice financing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Documentary credits, trust receipt, bank guarantees, performance bond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28DB2B-1CDB-4DE9-9AC8-786891840C7B}"/>
              </a:ext>
            </a:extLst>
          </p:cNvPr>
          <p:cNvGrpSpPr/>
          <p:nvPr/>
        </p:nvGrpSpPr>
        <p:grpSpPr>
          <a:xfrm>
            <a:off x="6479275" y="7090978"/>
            <a:ext cx="7164610" cy="76202"/>
            <a:chOff x="7256821" y="10534715"/>
            <a:chExt cx="7164610" cy="76202"/>
          </a:xfrm>
        </p:grpSpPr>
        <p:sp>
          <p:nvSpPr>
            <p:cNvPr id="71" name="Shape 84">
              <a:extLst>
                <a:ext uri="{FF2B5EF4-FFF2-40B4-BE49-F238E27FC236}">
                  <a16:creationId xmlns:a16="http://schemas.microsoft.com/office/drawing/2014/main" id="{440A833A-CC95-41AF-9E1F-E966B57519A0}"/>
                </a:ext>
              </a:extLst>
            </p:cNvPr>
            <p:cNvSpPr/>
            <p:nvPr/>
          </p:nvSpPr>
          <p:spPr>
            <a:xfrm>
              <a:off x="7256821" y="10610916"/>
              <a:ext cx="7164610" cy="1"/>
            </a:xfrm>
            <a:prstGeom prst="line">
              <a:avLst/>
            </a:prstGeom>
            <a:ln w="12700">
              <a:solidFill>
                <a:srgbClr val="003665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72" name="Shape 88">
              <a:extLst>
                <a:ext uri="{FF2B5EF4-FFF2-40B4-BE49-F238E27FC236}">
                  <a16:creationId xmlns:a16="http://schemas.microsoft.com/office/drawing/2014/main" id="{35B13C70-1A1D-42DD-8EE4-74A5DB1A06C4}"/>
                </a:ext>
              </a:extLst>
            </p:cNvPr>
            <p:cNvSpPr/>
            <p:nvPr/>
          </p:nvSpPr>
          <p:spPr>
            <a:xfrm>
              <a:off x="7256821" y="10534715"/>
              <a:ext cx="1500419" cy="76201"/>
            </a:xfrm>
            <a:prstGeom prst="rect">
              <a:avLst/>
            </a:prstGeom>
            <a:solidFill>
              <a:srgbClr val="00AEE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sp>
        <p:nvSpPr>
          <p:cNvPr id="77" name="Shape 89">
            <a:extLst>
              <a:ext uri="{FF2B5EF4-FFF2-40B4-BE49-F238E27FC236}">
                <a16:creationId xmlns:a16="http://schemas.microsoft.com/office/drawing/2014/main" id="{8303E77E-7AC4-4A57-B4D4-CB8554FCF036}"/>
              </a:ext>
            </a:extLst>
          </p:cNvPr>
          <p:cNvSpPr/>
          <p:nvPr/>
        </p:nvSpPr>
        <p:spPr>
          <a:xfrm>
            <a:off x="6500068" y="9821271"/>
            <a:ext cx="17205134" cy="63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spc="-81">
                <a:solidFill>
                  <a:srgbClr val="43474E"/>
                </a:solidFill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-81" normalizeH="0" baseline="0" noProof="0">
              <a:ln>
                <a:noFill/>
              </a:ln>
              <a:solidFill>
                <a:srgbClr val="43474E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82" name="Shape 89">
            <a:extLst>
              <a:ext uri="{FF2B5EF4-FFF2-40B4-BE49-F238E27FC236}">
                <a16:creationId xmlns:a16="http://schemas.microsoft.com/office/drawing/2014/main" id="{4B472B00-AE5E-4529-9845-A4C473E7BC24}"/>
              </a:ext>
            </a:extLst>
          </p:cNvPr>
          <p:cNvSpPr/>
          <p:nvPr/>
        </p:nvSpPr>
        <p:spPr>
          <a:xfrm>
            <a:off x="6418881" y="10586422"/>
            <a:ext cx="17205134" cy="250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2700" spc="-81">
                <a:solidFill>
                  <a:srgbClr val="43474E"/>
                </a:solidFill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RMB current </a:t>
            </a:r>
            <a:r>
              <a:rPr lang="en-US" sz="2400"/>
              <a:t>accounts in </a:t>
            </a:r>
            <a:r>
              <a:rPr lang="en-US" sz="2400" dirty="0"/>
              <a:t>CNH and CNY and RMB Deposits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Cross-border RMB payments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RMB forwards for hedging purposes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Trade Finance services in RMB (RMB LC opening, Discounting of RMB LC)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Financing in RMB – Short Term Advance in RMB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02A343-CF2C-406A-8D21-AE278269E619}"/>
              </a:ext>
            </a:extLst>
          </p:cNvPr>
          <p:cNvSpPr txBox="1"/>
          <p:nvPr/>
        </p:nvSpPr>
        <p:spPr>
          <a:xfrm>
            <a:off x="6418881" y="8888355"/>
            <a:ext cx="15284533" cy="149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pc="-81" dirty="0">
                <a:solidFill>
                  <a:srgbClr val="43474E"/>
                </a:solidFill>
              </a:rPr>
              <a:t> In house dealing room in each branch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pc="-81" dirty="0">
                <a:solidFill>
                  <a:srgbClr val="43474E"/>
                </a:solidFill>
              </a:rPr>
              <a:t>Tailor made solutions for your FX and interest rate hedging needs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pc="-81" dirty="0">
                <a:solidFill>
                  <a:srgbClr val="43474E"/>
                </a:solidFill>
              </a:rPr>
              <a:t>Derivatives</a:t>
            </a:r>
          </a:p>
        </p:txBody>
      </p:sp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BB8E1164-8E41-4B7E-9ECE-DBA98C8A3955}"/>
              </a:ext>
            </a:extLst>
          </p:cNvPr>
          <p:cNvSpPr txBox="1">
            <a:spLocks/>
          </p:cNvSpPr>
          <p:nvPr/>
        </p:nvSpPr>
        <p:spPr>
          <a:xfrm>
            <a:off x="179079" y="13010554"/>
            <a:ext cx="846736" cy="511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457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685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9144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indent="11430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indent="13716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indent="16002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indent="1828800" algn="just" defTabSz="821531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-72" normalizeH="0" baseline="0">
                <a:ln>
                  <a:noFill/>
                </a:ln>
                <a:solidFill>
                  <a:srgbClr val="828994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ctr" defTabSz="821531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400" b="0" i="0" u="none" strike="noStrike" kern="0" cap="none" spc="-72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ilroy" panose="00000500000000000000" pitchFamily="50" charset="0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0" cap="none" spc="-72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ilroy" panose="00000500000000000000" pitchFamily="50" charset="0"/>
              <a:sym typeface="Helvetica Light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662007F-248B-435D-B862-FC9CA3C077D5}"/>
              </a:ext>
            </a:extLst>
          </p:cNvPr>
          <p:cNvGrpSpPr/>
          <p:nvPr/>
        </p:nvGrpSpPr>
        <p:grpSpPr>
          <a:xfrm>
            <a:off x="6500068" y="10558366"/>
            <a:ext cx="7164610" cy="76202"/>
            <a:chOff x="7256821" y="10534715"/>
            <a:chExt cx="7164610" cy="76202"/>
          </a:xfrm>
        </p:grpSpPr>
        <p:sp>
          <p:nvSpPr>
            <p:cNvPr id="79" name="Shape 84">
              <a:extLst>
                <a:ext uri="{FF2B5EF4-FFF2-40B4-BE49-F238E27FC236}">
                  <a16:creationId xmlns:a16="http://schemas.microsoft.com/office/drawing/2014/main" id="{7CEAD8AA-295A-4981-BD56-ECEEF2C83A02}"/>
                </a:ext>
              </a:extLst>
            </p:cNvPr>
            <p:cNvSpPr/>
            <p:nvPr/>
          </p:nvSpPr>
          <p:spPr>
            <a:xfrm>
              <a:off x="7256821" y="10610916"/>
              <a:ext cx="7164610" cy="1"/>
            </a:xfrm>
            <a:prstGeom prst="line">
              <a:avLst/>
            </a:prstGeom>
            <a:ln w="12700">
              <a:solidFill>
                <a:srgbClr val="003665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81" name="Shape 88">
              <a:extLst>
                <a:ext uri="{FF2B5EF4-FFF2-40B4-BE49-F238E27FC236}">
                  <a16:creationId xmlns:a16="http://schemas.microsoft.com/office/drawing/2014/main" id="{E055D147-10EB-4801-A678-0367399A113F}"/>
                </a:ext>
              </a:extLst>
            </p:cNvPr>
            <p:cNvSpPr/>
            <p:nvPr/>
          </p:nvSpPr>
          <p:spPr>
            <a:xfrm>
              <a:off x="7256821" y="10534715"/>
              <a:ext cx="1500419" cy="76201"/>
            </a:xfrm>
            <a:prstGeom prst="rect">
              <a:avLst/>
            </a:prstGeom>
            <a:solidFill>
              <a:srgbClr val="00AEE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508260-9244-4614-9F72-4BD1E7A73DEE}"/>
              </a:ext>
            </a:extLst>
          </p:cNvPr>
          <p:cNvGrpSpPr/>
          <p:nvPr/>
        </p:nvGrpSpPr>
        <p:grpSpPr>
          <a:xfrm>
            <a:off x="6457466" y="8836226"/>
            <a:ext cx="7164610" cy="76202"/>
            <a:chOff x="7256821" y="10534715"/>
            <a:chExt cx="7164610" cy="76202"/>
          </a:xfrm>
        </p:grpSpPr>
        <p:sp>
          <p:nvSpPr>
            <p:cNvPr id="75" name="Shape 84">
              <a:extLst>
                <a:ext uri="{FF2B5EF4-FFF2-40B4-BE49-F238E27FC236}">
                  <a16:creationId xmlns:a16="http://schemas.microsoft.com/office/drawing/2014/main" id="{E95B68F3-C4FB-42C6-9E53-86515C97632A}"/>
                </a:ext>
              </a:extLst>
            </p:cNvPr>
            <p:cNvSpPr/>
            <p:nvPr/>
          </p:nvSpPr>
          <p:spPr>
            <a:xfrm>
              <a:off x="7256821" y="10610916"/>
              <a:ext cx="7164610" cy="1"/>
            </a:xfrm>
            <a:prstGeom prst="line">
              <a:avLst/>
            </a:prstGeom>
            <a:ln w="12700">
              <a:solidFill>
                <a:srgbClr val="003665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76" name="Shape 88">
              <a:extLst>
                <a:ext uri="{FF2B5EF4-FFF2-40B4-BE49-F238E27FC236}">
                  <a16:creationId xmlns:a16="http://schemas.microsoft.com/office/drawing/2014/main" id="{B52282DD-E521-490E-A340-74D6BC3DB3E9}"/>
                </a:ext>
              </a:extLst>
            </p:cNvPr>
            <p:cNvSpPr/>
            <p:nvPr/>
          </p:nvSpPr>
          <p:spPr>
            <a:xfrm>
              <a:off x="7256821" y="10534715"/>
              <a:ext cx="1500419" cy="76201"/>
            </a:xfrm>
            <a:prstGeom prst="rect">
              <a:avLst/>
            </a:prstGeom>
            <a:solidFill>
              <a:srgbClr val="00AEE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" grpId="0" animBg="1"/>
      <p:bldP spid="68" grpId="0" animBg="1"/>
      <p:bldP spid="77" grpId="0" animBg="1"/>
      <p:bldP spid="82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ky, outdoor, water, city&#10;&#10;Description automatically generated">
            <a:extLst>
              <a:ext uri="{FF2B5EF4-FFF2-40B4-BE49-F238E27FC236}">
                <a16:creationId xmlns:a16="http://schemas.microsoft.com/office/drawing/2014/main" id="{33903448-7F54-4916-8294-5F580BEC90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887" y="1104897"/>
            <a:ext cx="8486114" cy="12611099"/>
          </a:xfrm>
          <a:prstGeom prst="rect">
            <a:avLst/>
          </a:prstGeom>
        </p:spPr>
      </p:pic>
      <p:sp>
        <p:nvSpPr>
          <p:cNvPr id="3106" name="Shape 3106"/>
          <p:cNvSpPr/>
          <p:nvPr/>
        </p:nvSpPr>
        <p:spPr>
          <a:xfrm>
            <a:off x="1" y="1104898"/>
            <a:ext cx="16388682" cy="1261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962" y="21600"/>
                </a:lnTo>
                <a:lnTo>
                  <a:pt x="20962" y="11675"/>
                </a:lnTo>
                <a:lnTo>
                  <a:pt x="21600" y="10335"/>
                </a:lnTo>
                <a:lnTo>
                  <a:pt x="20962" y="10335"/>
                </a:lnTo>
                <a:lnTo>
                  <a:pt x="20962" y="10327"/>
                </a:lnTo>
                <a:lnTo>
                  <a:pt x="21600" y="10327"/>
                </a:lnTo>
                <a:lnTo>
                  <a:pt x="20962" y="8987"/>
                </a:lnTo>
                <a:lnTo>
                  <a:pt x="20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65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15" name="Shape 3115"/>
          <p:cNvSpPr/>
          <p:nvPr/>
        </p:nvSpPr>
        <p:spPr>
          <a:xfrm>
            <a:off x="490073" y="254436"/>
            <a:ext cx="5347619" cy="50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defRPr sz="2000" spc="500">
                <a:solidFill>
                  <a:srgbClr val="53585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Montserrat-Regular"/>
                <a:sym typeface="Montserrat-Regular"/>
              </a:rPr>
              <a:t>KBC COMMERCIAL BANKING</a:t>
            </a:r>
          </a:p>
        </p:txBody>
      </p:sp>
      <p:sp>
        <p:nvSpPr>
          <p:cNvPr id="3126" name="Shape 3126"/>
          <p:cNvSpPr/>
          <p:nvPr/>
        </p:nvSpPr>
        <p:spPr>
          <a:xfrm>
            <a:off x="2392012" y="4369190"/>
            <a:ext cx="3943068" cy="59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7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-Bold"/>
              </a:rPr>
              <a:t>Relevant Information</a:t>
            </a:r>
            <a:endParaRPr kumimoji="0" sz="36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-Bold"/>
            </a:endParaRPr>
          </a:p>
        </p:txBody>
      </p:sp>
      <p:sp>
        <p:nvSpPr>
          <p:cNvPr id="3127" name="Shape 3127"/>
          <p:cNvSpPr/>
          <p:nvPr/>
        </p:nvSpPr>
        <p:spPr>
          <a:xfrm>
            <a:off x="2392984" y="3392090"/>
            <a:ext cx="6668237" cy="84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5600" spc="-112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-1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KBC Bank NV Shanghai</a:t>
            </a:r>
            <a:endParaRPr kumimoji="0" sz="5600" b="0" i="0" u="none" strike="noStrike" kern="0" cap="none" spc="-1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/>
              <a:ea typeface="Source Sans Pro Light"/>
              <a:sym typeface="Source Sans Pro Light"/>
            </a:endParaRPr>
          </a:p>
        </p:txBody>
      </p:sp>
      <p:sp>
        <p:nvSpPr>
          <p:cNvPr id="3129" name="Shape 3129"/>
          <p:cNvSpPr/>
          <p:nvPr/>
        </p:nvSpPr>
        <p:spPr>
          <a:xfrm>
            <a:off x="2392013" y="5481963"/>
            <a:ext cx="7164610" cy="2"/>
          </a:xfrm>
          <a:prstGeom prst="line">
            <a:avLst/>
          </a:prstGeom>
          <a:ln w="12700">
            <a:solidFill>
              <a:srgbClr val="FFFFFF">
                <a:alpha val="39961"/>
              </a:srgbClr>
            </a:solidFill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7FD88-3AA5-4324-B570-7CF443AFDF46}"/>
              </a:ext>
            </a:extLst>
          </p:cNvPr>
          <p:cNvSpPr/>
          <p:nvPr/>
        </p:nvSpPr>
        <p:spPr>
          <a:xfrm>
            <a:off x="10868526" y="13380"/>
            <a:ext cx="2646948" cy="78444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A14EDC-1A8F-402C-9157-AB24BC82941E}"/>
              </a:ext>
            </a:extLst>
          </p:cNvPr>
          <p:cNvGrpSpPr/>
          <p:nvPr/>
        </p:nvGrpSpPr>
        <p:grpSpPr>
          <a:xfrm>
            <a:off x="992647" y="9344816"/>
            <a:ext cx="2060461" cy="1240788"/>
            <a:chOff x="10360108" y="10774379"/>
            <a:chExt cx="3643328" cy="1990646"/>
          </a:xfrm>
        </p:grpSpPr>
        <p:pic>
          <p:nvPicPr>
            <p:cNvPr id="25" name="Picture 2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9A602BA-A341-4CB2-A44B-EDBBF6DB0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53"/>
            <a:stretch/>
          </p:blipFill>
          <p:spPr>
            <a:xfrm>
              <a:off x="10609711" y="10774379"/>
              <a:ext cx="3164577" cy="1570022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4C41614-C1C5-4370-8A62-0F56592E8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3"/>
            <a:stretch/>
          </p:blipFill>
          <p:spPr>
            <a:xfrm>
              <a:off x="10360108" y="12143233"/>
              <a:ext cx="3643328" cy="62179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5566247-1A7F-44C3-8C46-291778382AE3}"/>
              </a:ext>
            </a:extLst>
          </p:cNvPr>
          <p:cNvSpPr txBox="1"/>
          <p:nvPr/>
        </p:nvSpPr>
        <p:spPr>
          <a:xfrm>
            <a:off x="3314908" y="9004390"/>
            <a:ext cx="6392669" cy="32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36">
                <a:solidFill>
                  <a:srgbClr val="00B0F0"/>
                </a:solidFill>
              </a:rPr>
              <a:t>Head of Commercial Banking</a:t>
            </a:r>
            <a:endParaRPr kumimoji="0" lang="en-US" b="1" i="0" u="none" strike="noStrike" kern="0" cap="none" spc="-36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Skip Zhang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T: +86 21 6823 6277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E-mail: 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bin.zhang@kbc.be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</a:t>
            </a:r>
          </a:p>
          <a:p>
            <a:pPr defTabSz="410766">
              <a:defRPr/>
            </a:pPr>
            <a:endParaRPr kumimoji="0" lang="en-US" sz="2700" b="0" i="0" u="none" strike="noStrike" kern="0" cap="none" spc="-8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defTabSz="410766">
              <a:defRPr/>
            </a:pP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Website: 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www.kbc.be/china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</a:t>
            </a:r>
          </a:p>
        </p:txBody>
      </p:sp>
      <p:sp>
        <p:nvSpPr>
          <p:cNvPr id="27" name="Shape 3129">
            <a:extLst>
              <a:ext uri="{FF2B5EF4-FFF2-40B4-BE49-F238E27FC236}">
                <a16:creationId xmlns:a16="http://schemas.microsoft.com/office/drawing/2014/main" id="{A4549C01-7AC0-4FCD-A62F-5184168132B1}"/>
              </a:ext>
            </a:extLst>
          </p:cNvPr>
          <p:cNvSpPr/>
          <p:nvPr/>
        </p:nvSpPr>
        <p:spPr>
          <a:xfrm>
            <a:off x="2392012" y="5481961"/>
            <a:ext cx="7164610" cy="1"/>
          </a:xfrm>
          <a:prstGeom prst="line">
            <a:avLst/>
          </a:prstGeom>
          <a:ln w="12700">
            <a:solidFill>
              <a:srgbClr val="FFFFFF">
                <a:alpha val="39961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46F1B9-2CFD-44D6-83CA-5C6B48AFDE4A}"/>
              </a:ext>
            </a:extLst>
          </p:cNvPr>
          <p:cNvGrpSpPr/>
          <p:nvPr/>
        </p:nvGrpSpPr>
        <p:grpSpPr>
          <a:xfrm>
            <a:off x="1525494" y="5664051"/>
            <a:ext cx="8182084" cy="3340339"/>
            <a:chOff x="1525494" y="5664051"/>
            <a:chExt cx="8182084" cy="3340339"/>
          </a:xfrm>
        </p:grpSpPr>
        <p:sp>
          <p:nvSpPr>
            <p:cNvPr id="3111" name="Shape 3111"/>
            <p:cNvSpPr/>
            <p:nvPr/>
          </p:nvSpPr>
          <p:spPr>
            <a:xfrm>
              <a:off x="3314908" y="5664051"/>
              <a:ext cx="6392670" cy="33403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8" tIns="71438" rIns="71438" bIns="71438">
              <a:spAutoFit/>
            </a:bodyPr>
            <a:lstStyle/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KBC Bank NV Shanghai 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Room 2703/2708, </a:t>
              </a:r>
              <a:r>
                <a:rPr kumimoji="0" lang="en-US" sz="2700" b="0" i="0" u="none" strike="noStrike" kern="0" cap="none" spc="-82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Taikang</a:t>
              </a: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Insurance Building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No. 429 </a:t>
              </a:r>
              <a:r>
                <a:rPr kumimoji="0" lang="en-US" sz="2700" b="0" i="0" u="none" strike="noStrike" kern="0" cap="none" spc="-82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Nanquan</a:t>
              </a: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North Rd.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Pudong New Area, Shanghai 200120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China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endParaRPr kumimoji="0" sz="2700" b="0" i="0" u="none" strike="noStrike" kern="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endParaRPr>
            </a:p>
          </p:txBody>
        </p:sp>
        <p:pic>
          <p:nvPicPr>
            <p:cNvPr id="42" name="Graphic 41" descr="Marker with solid fill">
              <a:extLst>
                <a:ext uri="{FF2B5EF4-FFF2-40B4-BE49-F238E27FC236}">
                  <a16:creationId xmlns:a16="http://schemas.microsoft.com/office/drawing/2014/main" id="{F779BD2C-CEE2-46F2-BB12-5474C269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25494" y="6348664"/>
              <a:ext cx="1028280" cy="1028280"/>
            </a:xfrm>
            <a:prstGeom prst="rect">
              <a:avLst/>
            </a:prstGeom>
          </p:spPr>
        </p:pic>
      </p:grp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93970372-1035-43F3-8B5A-F8B6375C58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36375"/>
            <a:ext cx="815532" cy="6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81E186D1-117D-4EDF-8926-3036F9C9C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-8130" r="31095" b="-1"/>
          <a:stretch/>
        </p:blipFill>
        <p:spPr>
          <a:xfrm>
            <a:off x="15934947" y="0"/>
            <a:ext cx="8449053" cy="13716000"/>
          </a:xfrm>
          <a:prstGeom prst="rect">
            <a:avLst/>
          </a:prstGeom>
        </p:spPr>
      </p:pic>
      <p:sp>
        <p:nvSpPr>
          <p:cNvPr id="3106" name="Shape 3106"/>
          <p:cNvSpPr/>
          <p:nvPr/>
        </p:nvSpPr>
        <p:spPr>
          <a:xfrm>
            <a:off x="1" y="1031289"/>
            <a:ext cx="16388682" cy="12684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962" y="21600"/>
                </a:lnTo>
                <a:lnTo>
                  <a:pt x="20962" y="11675"/>
                </a:lnTo>
                <a:lnTo>
                  <a:pt x="21600" y="10335"/>
                </a:lnTo>
                <a:lnTo>
                  <a:pt x="20962" y="10335"/>
                </a:lnTo>
                <a:lnTo>
                  <a:pt x="20962" y="10327"/>
                </a:lnTo>
                <a:lnTo>
                  <a:pt x="21600" y="10327"/>
                </a:lnTo>
                <a:lnTo>
                  <a:pt x="20962" y="8987"/>
                </a:lnTo>
                <a:lnTo>
                  <a:pt x="20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65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15" name="Shape 3115"/>
          <p:cNvSpPr/>
          <p:nvPr/>
        </p:nvSpPr>
        <p:spPr>
          <a:xfrm>
            <a:off x="490073" y="254436"/>
            <a:ext cx="5347619" cy="50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defRPr sz="2000" spc="500">
                <a:solidFill>
                  <a:srgbClr val="53585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Montserrat-Regular"/>
                <a:sym typeface="Montserrat-Regular"/>
              </a:rPr>
              <a:t>KBC COMMERCIAL BANKING</a:t>
            </a:r>
          </a:p>
        </p:txBody>
      </p:sp>
      <p:sp>
        <p:nvSpPr>
          <p:cNvPr id="3126" name="Shape 3126"/>
          <p:cNvSpPr/>
          <p:nvPr/>
        </p:nvSpPr>
        <p:spPr>
          <a:xfrm>
            <a:off x="2392012" y="4369190"/>
            <a:ext cx="3943068" cy="59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7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-Bold"/>
              </a:rPr>
              <a:t>Relevant Information</a:t>
            </a:r>
            <a:endParaRPr kumimoji="0" sz="36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-Bold"/>
            </a:endParaRPr>
          </a:p>
        </p:txBody>
      </p:sp>
      <p:sp>
        <p:nvSpPr>
          <p:cNvPr id="3127" name="Shape 3127"/>
          <p:cNvSpPr/>
          <p:nvPr/>
        </p:nvSpPr>
        <p:spPr>
          <a:xfrm>
            <a:off x="2392984" y="3392090"/>
            <a:ext cx="7024103" cy="84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5600" spc="-112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-1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KBC Bank </a:t>
            </a:r>
            <a:r>
              <a:rPr kumimoji="0" lang="en-US" altLang="zh-TW" sz="5600" b="0" i="0" u="none" strike="noStrike" kern="0" cap="none" spc="-1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NV </a:t>
            </a:r>
            <a:r>
              <a:rPr kumimoji="0" lang="en-US" sz="5600" b="0" i="0" u="none" strike="noStrike" kern="0" cap="none" spc="-1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Hong Kong</a:t>
            </a:r>
            <a:endParaRPr kumimoji="0" sz="5600" b="0" i="0" u="none" strike="noStrike" kern="0" cap="none" spc="-11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/>
              <a:ea typeface="Source Sans Pro Light"/>
              <a:sym typeface="Source Sans Pro Light"/>
            </a:endParaRPr>
          </a:p>
        </p:txBody>
      </p:sp>
      <p:sp>
        <p:nvSpPr>
          <p:cNvPr id="3129" name="Shape 3129"/>
          <p:cNvSpPr/>
          <p:nvPr/>
        </p:nvSpPr>
        <p:spPr>
          <a:xfrm>
            <a:off x="2392013" y="5481963"/>
            <a:ext cx="7164610" cy="2"/>
          </a:xfrm>
          <a:prstGeom prst="line">
            <a:avLst/>
          </a:prstGeom>
          <a:ln w="12700">
            <a:solidFill>
              <a:srgbClr val="FFFFFF">
                <a:alpha val="39961"/>
              </a:srgbClr>
            </a:solidFill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7FD88-3AA5-4324-B570-7CF443AFDF46}"/>
              </a:ext>
            </a:extLst>
          </p:cNvPr>
          <p:cNvSpPr/>
          <p:nvPr/>
        </p:nvSpPr>
        <p:spPr>
          <a:xfrm>
            <a:off x="10868526" y="13380"/>
            <a:ext cx="2646948" cy="78444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9F7B6-D278-4071-A1F2-5315CF145357}"/>
              </a:ext>
            </a:extLst>
          </p:cNvPr>
          <p:cNvGrpSpPr/>
          <p:nvPr/>
        </p:nvGrpSpPr>
        <p:grpSpPr>
          <a:xfrm>
            <a:off x="1525494" y="5664047"/>
            <a:ext cx="7588328" cy="2800191"/>
            <a:chOff x="1684925" y="7817871"/>
            <a:chExt cx="7588328" cy="2800190"/>
          </a:xfrm>
        </p:grpSpPr>
        <p:sp>
          <p:nvSpPr>
            <p:cNvPr id="3111" name="Shape 3111"/>
            <p:cNvSpPr/>
            <p:nvPr/>
          </p:nvSpPr>
          <p:spPr>
            <a:xfrm>
              <a:off x="3474341" y="7817871"/>
              <a:ext cx="5798912" cy="28001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8" tIns="71438" rIns="71438" bIns="71438">
              <a:spAutoFit/>
            </a:bodyPr>
            <a:lstStyle/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KBC Bank NV Hong Kong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Suite 3901, 39/F, Central Plaza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18 </a:t>
              </a:r>
              <a:r>
                <a:rPr kumimoji="0" lang="en-US" sz="2700" b="0" i="0" u="none" strike="noStrike" kern="0" cap="none" spc="-82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Harbour</a:t>
              </a: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Road, </a:t>
              </a:r>
              <a:r>
                <a:rPr kumimoji="0" lang="en-US" sz="2700" b="0" i="0" u="none" strike="noStrike" kern="0" cap="none" spc="-82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Wanchai</a:t>
              </a: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 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sz="2700" b="0" i="0" u="none" strike="noStrike" kern="0" cap="none" spc="-8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Hong Kong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endParaRPr kumimoji="0" sz="2700" b="0" i="0" u="none" strike="noStrike" kern="0" cap="none" spc="-8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endParaRPr>
            </a:p>
          </p:txBody>
        </p:sp>
        <p:pic>
          <p:nvPicPr>
            <p:cNvPr id="3" name="Graphic 2" descr="Marker with solid fill">
              <a:extLst>
                <a:ext uri="{FF2B5EF4-FFF2-40B4-BE49-F238E27FC236}">
                  <a16:creationId xmlns:a16="http://schemas.microsoft.com/office/drawing/2014/main" id="{00DD54BB-96E7-452F-8C67-FED60E2C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4925" y="8502488"/>
              <a:ext cx="1028280" cy="1028280"/>
            </a:xfrm>
            <a:prstGeom prst="rect">
              <a:avLst/>
            </a:prstGeom>
          </p:spPr>
        </p:pic>
      </p:grpSp>
      <p:sp>
        <p:nvSpPr>
          <p:cNvPr id="31" name="Shape 3111">
            <a:extLst>
              <a:ext uri="{FF2B5EF4-FFF2-40B4-BE49-F238E27FC236}">
                <a16:creationId xmlns:a16="http://schemas.microsoft.com/office/drawing/2014/main" id="{0C8BC089-1C75-4269-B5A9-3830210EE715}"/>
              </a:ext>
            </a:extLst>
          </p:cNvPr>
          <p:cNvSpPr/>
          <p:nvPr/>
        </p:nvSpPr>
        <p:spPr>
          <a:xfrm>
            <a:off x="3329223" y="11316427"/>
            <a:ext cx="5798912" cy="63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8" tIns="71438" rIns="71438" bIns="71438">
            <a:spAutoFit/>
          </a:bodyPr>
          <a:lstStyle/>
          <a:p>
            <a:pPr marL="0" marR="0" lvl="0" indent="0" algn="just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spc="-81">
                <a:solidFill>
                  <a:srgbClr val="FFFFFF"/>
                </a:solidFill>
              </a:defRPr>
            </a:pP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Website: 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www.kbc.be/hongkong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2CD493-B238-44DF-BA28-B0DEEF323785}"/>
              </a:ext>
            </a:extLst>
          </p:cNvPr>
          <p:cNvGrpSpPr/>
          <p:nvPr/>
        </p:nvGrpSpPr>
        <p:grpSpPr>
          <a:xfrm>
            <a:off x="992647" y="8864621"/>
            <a:ext cx="2060461" cy="1240788"/>
            <a:chOff x="10360108" y="10774379"/>
            <a:chExt cx="3643328" cy="1990646"/>
          </a:xfrm>
        </p:grpSpPr>
        <p:pic>
          <p:nvPicPr>
            <p:cNvPr id="36" name="Picture 3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0A3FC1A-66E0-499A-9015-C2EAA5ED4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53"/>
            <a:stretch/>
          </p:blipFill>
          <p:spPr>
            <a:xfrm>
              <a:off x="10609711" y="10774379"/>
              <a:ext cx="3164577" cy="1570022"/>
            </a:xfrm>
            <a:prstGeom prst="rect">
              <a:avLst/>
            </a:prstGeom>
          </p:spPr>
        </p:pic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6E6CFFDF-8765-40DF-9051-629B1F9BF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3"/>
            <a:stretch/>
          </p:blipFill>
          <p:spPr>
            <a:xfrm>
              <a:off x="10360108" y="12143233"/>
              <a:ext cx="3643328" cy="62179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B0C72E2-D17C-424D-A690-F0A2403FD519}"/>
              </a:ext>
            </a:extLst>
          </p:cNvPr>
          <p:cNvSpPr txBox="1"/>
          <p:nvPr/>
        </p:nvSpPr>
        <p:spPr>
          <a:xfrm>
            <a:off x="3314909" y="8396910"/>
            <a:ext cx="5798912" cy="24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36" dirty="0">
                <a:solidFill>
                  <a:srgbClr val="00B0F0"/>
                </a:solidFill>
              </a:rPr>
              <a:t>Head of Commercial Banking &amp; </a:t>
            </a: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36" dirty="0">
                <a:solidFill>
                  <a:srgbClr val="00B0F0"/>
                </a:solidFill>
              </a:rPr>
              <a:t>Deputy General Manger</a:t>
            </a:r>
            <a:endParaRPr kumimoji="0" lang="en-US" b="1" i="0" u="none" strike="noStrike" kern="0" cap="none" spc="-36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W</a:t>
            </a:r>
            <a:r>
              <a:rPr lang="en-US" altLang="zh-TW" sz="2700" b="1" spc="-36" dirty="0" err="1">
                <a:solidFill>
                  <a:prstClr val="white"/>
                </a:solidFill>
              </a:rPr>
              <a:t>illiam</a:t>
            </a:r>
            <a:r>
              <a:rPr lang="zh-TW" altLang="en-US" sz="2700" b="1" spc="-36" dirty="0">
                <a:solidFill>
                  <a:prstClr val="white"/>
                </a:solidFill>
              </a:rPr>
              <a:t> </a:t>
            </a:r>
            <a:r>
              <a:rPr lang="en-US" altLang="zh-TW" sz="2700" b="1" spc="-36" dirty="0">
                <a:solidFill>
                  <a:prstClr val="white"/>
                </a:solidFill>
              </a:rPr>
              <a:t>Ip</a:t>
            </a:r>
            <a:endParaRPr kumimoji="0" lang="en-US" sz="2700" b="1" i="0" u="none" strike="noStrike" kern="0" cap="none" spc="-3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spc="-36" dirty="0">
                <a:solidFill>
                  <a:prstClr val="white"/>
                </a:solidFill>
              </a:rPr>
              <a:t>T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: +852 2879 3407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E-mail: 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william.ip@kbc.be</a:t>
            </a:r>
            <a:endParaRPr kumimoji="0" lang="en-US" sz="2700" b="0" i="0" u="none" strike="noStrike" kern="0" cap="none" spc="-82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768DDB-3310-4FE1-8084-4D779FB81B7C}"/>
              </a:ext>
            </a:extLst>
          </p:cNvPr>
          <p:cNvSpPr txBox="1"/>
          <p:nvPr/>
        </p:nvSpPr>
        <p:spPr>
          <a:xfrm>
            <a:off x="9529273" y="8396910"/>
            <a:ext cx="5798912" cy="24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36" dirty="0">
                <a:solidFill>
                  <a:srgbClr val="00B0F0"/>
                </a:solidFill>
              </a:rPr>
              <a:t>Vice President, European Desk, Commercial Banking 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Florence Chan</a:t>
            </a:r>
            <a:endParaRPr kumimoji="0" lang="en-US" sz="2700" b="1" i="0" u="none" strike="noStrike" kern="0" cap="none" spc="-3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spc="-36" dirty="0">
                <a:solidFill>
                  <a:prstClr val="white"/>
                </a:solidFill>
              </a:rPr>
              <a:t>T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: +852 2879 3380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E-mail: 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florence.chan@kbc.be</a:t>
            </a:r>
            <a:endParaRPr kumimoji="0" lang="en-US" sz="2700" b="0" i="0" u="none" strike="noStrike" kern="0" cap="none" spc="-36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0F28C189-E467-4189-A7BE-4882CD7152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36375"/>
            <a:ext cx="815532" cy="6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building, colorful, plant&#10;&#10;Description automatically generated">
            <a:extLst>
              <a:ext uri="{FF2B5EF4-FFF2-40B4-BE49-F238E27FC236}">
                <a16:creationId xmlns:a16="http://schemas.microsoft.com/office/drawing/2014/main" id="{3082FC3C-F95C-4528-B36A-1F815D898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1674" y="1031288"/>
            <a:ext cx="8522328" cy="12684712"/>
          </a:xfrm>
          <a:prstGeom prst="rect">
            <a:avLst/>
          </a:prstGeom>
        </p:spPr>
      </p:pic>
      <p:sp>
        <p:nvSpPr>
          <p:cNvPr id="3106" name="Shape 3106"/>
          <p:cNvSpPr/>
          <p:nvPr/>
        </p:nvSpPr>
        <p:spPr>
          <a:xfrm>
            <a:off x="1" y="1031289"/>
            <a:ext cx="16388682" cy="12684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0962" y="21600"/>
                </a:lnTo>
                <a:lnTo>
                  <a:pt x="20962" y="11675"/>
                </a:lnTo>
                <a:lnTo>
                  <a:pt x="21600" y="10335"/>
                </a:lnTo>
                <a:lnTo>
                  <a:pt x="20962" y="10335"/>
                </a:lnTo>
                <a:lnTo>
                  <a:pt x="20962" y="10327"/>
                </a:lnTo>
                <a:lnTo>
                  <a:pt x="21600" y="10327"/>
                </a:lnTo>
                <a:lnTo>
                  <a:pt x="20962" y="8987"/>
                </a:lnTo>
                <a:lnTo>
                  <a:pt x="20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665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115" name="Shape 3115"/>
          <p:cNvSpPr/>
          <p:nvPr/>
        </p:nvSpPr>
        <p:spPr>
          <a:xfrm>
            <a:off x="490073" y="254436"/>
            <a:ext cx="5347619" cy="50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defRPr sz="2000" spc="500">
                <a:solidFill>
                  <a:srgbClr val="53585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Montserrat-Regular"/>
                <a:sym typeface="Montserrat-Regular"/>
              </a:rPr>
              <a:t>KBC COMMERCIAL BANKING</a:t>
            </a:r>
          </a:p>
        </p:txBody>
      </p:sp>
      <p:sp>
        <p:nvSpPr>
          <p:cNvPr id="3126" name="Shape 3126"/>
          <p:cNvSpPr/>
          <p:nvPr/>
        </p:nvSpPr>
        <p:spPr>
          <a:xfrm>
            <a:off x="2392012" y="4369190"/>
            <a:ext cx="3943068" cy="59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7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-Bold"/>
              </a:rPr>
              <a:t>Relevant Information</a:t>
            </a:r>
            <a:endParaRPr kumimoji="0" sz="36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-Bold"/>
            </a:endParaRPr>
          </a:p>
        </p:txBody>
      </p:sp>
      <p:sp>
        <p:nvSpPr>
          <p:cNvPr id="3127" name="Shape 3127"/>
          <p:cNvSpPr/>
          <p:nvPr/>
        </p:nvSpPr>
        <p:spPr>
          <a:xfrm>
            <a:off x="2392984" y="3392090"/>
            <a:ext cx="6761211" cy="84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r">
              <a:lnSpc>
                <a:spcPct val="80000"/>
              </a:lnSpc>
              <a:defRPr sz="5600" spc="-112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-1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KBC Bank </a:t>
            </a:r>
            <a:r>
              <a:rPr lang="en-US" altLang="zh-TW"/>
              <a:t>NV </a:t>
            </a:r>
            <a:r>
              <a:rPr kumimoji="0" lang="en-US" sz="5600" b="0" i="0" u="none" strike="noStrike" kern="0" cap="none" spc="-11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/>
                <a:ea typeface="Source Sans Pro Light"/>
                <a:sym typeface="Source Sans Pro Light"/>
              </a:rPr>
              <a:t>Singapore</a:t>
            </a:r>
            <a:endParaRPr kumimoji="0" sz="5600" b="0" i="0" u="none" strike="noStrike" kern="0" cap="none" spc="-11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/>
              <a:ea typeface="Source Sans Pro Light"/>
              <a:sym typeface="Source Sans Pro Light"/>
            </a:endParaRPr>
          </a:p>
        </p:txBody>
      </p:sp>
      <p:sp>
        <p:nvSpPr>
          <p:cNvPr id="3129" name="Shape 3129"/>
          <p:cNvSpPr/>
          <p:nvPr/>
        </p:nvSpPr>
        <p:spPr>
          <a:xfrm>
            <a:off x="2392013" y="5481963"/>
            <a:ext cx="7164610" cy="2"/>
          </a:xfrm>
          <a:prstGeom prst="line">
            <a:avLst/>
          </a:prstGeom>
          <a:ln w="12700">
            <a:solidFill>
              <a:srgbClr val="FFFFFF">
                <a:alpha val="39961"/>
              </a:srgbClr>
            </a:solidFill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47FD88-3AA5-4324-B570-7CF443AFDF46}"/>
              </a:ext>
            </a:extLst>
          </p:cNvPr>
          <p:cNvSpPr/>
          <p:nvPr/>
        </p:nvSpPr>
        <p:spPr>
          <a:xfrm>
            <a:off x="10868526" y="13380"/>
            <a:ext cx="2646948" cy="78444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-72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9F7B6-D278-4071-A1F2-5315CF145357}"/>
              </a:ext>
            </a:extLst>
          </p:cNvPr>
          <p:cNvGrpSpPr/>
          <p:nvPr/>
        </p:nvGrpSpPr>
        <p:grpSpPr>
          <a:xfrm>
            <a:off x="1525494" y="5664047"/>
            <a:ext cx="7588328" cy="2898615"/>
            <a:chOff x="1684925" y="7817871"/>
            <a:chExt cx="7588328" cy="2898614"/>
          </a:xfrm>
        </p:grpSpPr>
        <p:sp>
          <p:nvSpPr>
            <p:cNvPr id="3111" name="Shape 3111"/>
            <p:cNvSpPr/>
            <p:nvPr/>
          </p:nvSpPr>
          <p:spPr>
            <a:xfrm>
              <a:off x="3474341" y="7817871"/>
              <a:ext cx="5798912" cy="28986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8" tIns="71438" rIns="71438" bIns="71438">
              <a:spAutoFit/>
            </a:bodyPr>
            <a:lstStyle/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KBC Bank NV Singapore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9 Raffles Place 14-20/21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Republic Plaza 2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r>
                <a:rPr kumimoji="0" lang="en-US" b="0" i="0" u="none" strike="noStrike" kern="0" cap="none" spc="-8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rPr>
                <a:t>Singapore 048619</a:t>
              </a:r>
            </a:p>
            <a:p>
              <a:pPr marL="0" marR="0" lvl="0" indent="0" algn="just" defTabSz="821532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spc="-81">
                  <a:solidFill>
                    <a:srgbClr val="FFFFFF"/>
                  </a:solidFill>
                </a:defRPr>
              </a:pPr>
              <a:endParaRPr kumimoji="0" b="0" i="0" u="none" strike="noStrike" kern="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endParaRPr>
            </a:p>
          </p:txBody>
        </p:sp>
        <p:pic>
          <p:nvPicPr>
            <p:cNvPr id="3" name="Graphic 2" descr="Marker with solid fill">
              <a:extLst>
                <a:ext uri="{FF2B5EF4-FFF2-40B4-BE49-F238E27FC236}">
                  <a16:creationId xmlns:a16="http://schemas.microsoft.com/office/drawing/2014/main" id="{00DD54BB-96E7-452F-8C67-FED60E2C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84925" y="8502488"/>
              <a:ext cx="1028280" cy="102828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57A77B6-E4F1-423F-9AB4-21AA96C2A565}"/>
              </a:ext>
            </a:extLst>
          </p:cNvPr>
          <p:cNvSpPr txBox="1"/>
          <p:nvPr/>
        </p:nvSpPr>
        <p:spPr>
          <a:xfrm>
            <a:off x="3314908" y="8305654"/>
            <a:ext cx="6392669" cy="32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36" dirty="0">
                <a:solidFill>
                  <a:srgbClr val="00B0F0"/>
                </a:solidFill>
              </a:rPr>
              <a:t>Head of Commercial Banking</a:t>
            </a:r>
            <a:endParaRPr kumimoji="0" lang="en-US" b="1" i="0" u="none" strike="noStrike" kern="0" cap="none" spc="-36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Quak Yeok Koon</a:t>
            </a:r>
            <a:endParaRPr kumimoji="0" lang="en-US" sz="2700" b="1" i="0" u="none" strike="noStrike" kern="0" cap="none" spc="-3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T: +65 6395 2833</a:t>
            </a:r>
          </a:p>
          <a:p>
            <a:pPr marL="0" marR="0" lvl="0" indent="0" algn="just" defTabSz="410766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E-mail: 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2700" spc="-36" dirty="0" err="1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eokkoon.quak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@kbc.be</a:t>
            </a:r>
            <a:r>
              <a:rPr kumimoji="0" lang="en-US" sz="2700" b="0" i="0" u="none" strike="noStrike" kern="0" cap="none" spc="-36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</a:t>
            </a:r>
          </a:p>
          <a:p>
            <a:pPr marL="0" marR="0" lvl="0" indent="0" algn="just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spc="-81">
                <a:solidFill>
                  <a:srgbClr val="FFFFFF"/>
                </a:solidFill>
              </a:defRPr>
            </a:pPr>
            <a:endParaRPr kumimoji="0" lang="en-US" sz="2700" b="0" i="0" u="none" strike="noStrike" kern="0" cap="none" spc="-8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  <a:p>
            <a:pPr marL="0" marR="0" lvl="0" indent="0" algn="just" defTabSz="821532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spc="-81">
                <a:solidFill>
                  <a:srgbClr val="FFFFFF"/>
                </a:solidFill>
              </a:defRPr>
            </a:pP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Website: 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www.kbc.be/singapore</a:t>
            </a:r>
            <a:r>
              <a:rPr kumimoji="0" lang="en-US" sz="2700" b="0" i="0" u="none" strike="noStrike" kern="0" cap="none" spc="-82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EFA7A3-93A9-4278-8E6A-DBBA4114A8A8}"/>
              </a:ext>
            </a:extLst>
          </p:cNvPr>
          <p:cNvGrpSpPr/>
          <p:nvPr/>
        </p:nvGrpSpPr>
        <p:grpSpPr>
          <a:xfrm>
            <a:off x="992647" y="8864621"/>
            <a:ext cx="2060461" cy="1240788"/>
            <a:chOff x="10360108" y="10774379"/>
            <a:chExt cx="3643328" cy="1990646"/>
          </a:xfrm>
        </p:grpSpPr>
        <p:pic>
          <p:nvPicPr>
            <p:cNvPr id="36" name="Picture 3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9D35EF1-8CF4-4F67-8E2A-3D70BEF2F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53"/>
            <a:stretch/>
          </p:blipFill>
          <p:spPr>
            <a:xfrm>
              <a:off x="10609711" y="10774379"/>
              <a:ext cx="3164577" cy="1570022"/>
            </a:xfrm>
            <a:prstGeom prst="rect">
              <a:avLst/>
            </a:prstGeom>
          </p:spPr>
        </p:pic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6752ABC6-C7FE-42D4-ACC5-0390406B8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3"/>
            <a:stretch/>
          </p:blipFill>
          <p:spPr>
            <a:xfrm>
              <a:off x="10360108" y="12143233"/>
              <a:ext cx="3643328" cy="621792"/>
            </a:xfrm>
            <a:prstGeom prst="rect">
              <a:avLst/>
            </a:prstGeom>
          </p:spPr>
        </p:pic>
      </p:grp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4C7CFC6-1E0F-457E-A96C-40BEBA845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9144" b="26730"/>
          <a:stretch/>
        </p:blipFill>
        <p:spPr>
          <a:xfrm>
            <a:off x="23389389" y="136375"/>
            <a:ext cx="815532" cy="6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Aangepast</PresentationFormat>
  <Paragraphs>108</Paragraphs>
  <Slides>7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Gilroy</vt:lpstr>
      <vt:lpstr>Gilroy Bold</vt:lpstr>
      <vt:lpstr>Helvetica Light</vt:lpstr>
      <vt:lpstr>Helvetica Neue</vt:lpstr>
      <vt:lpstr>ITC Lubalin Graph Std Book</vt:lpstr>
      <vt:lpstr>Montserrat-Regular</vt:lpstr>
      <vt:lpstr>Source Sans Pro</vt:lpstr>
      <vt:lpstr>Source Sans Pro Light</vt:lpstr>
      <vt:lpstr>Source Sans Pro Semibold</vt:lpstr>
      <vt:lpstr>Trebuchet MS</vt:lpstr>
      <vt:lpstr>Verdana</vt:lpstr>
      <vt:lpstr>Wingdings</vt:lpstr>
      <vt:lpstr>Office Theme</vt:lpstr>
      <vt:lpstr>think-cell Slide</vt:lpstr>
      <vt:lpstr>Introduction to KBC Asia Pacific We go the extra mile for our clients</vt:lpstr>
      <vt:lpstr>We are present in the 3 major financial centres in APAC providing wholesale banking services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ELHANZ</dc:creator>
  <cp:lastModifiedBy>Lien Vanreusel</cp:lastModifiedBy>
  <cp:revision>5</cp:revision>
  <cp:lastPrinted>2023-03-27T09:04:08Z</cp:lastPrinted>
  <dcterms:modified xsi:type="dcterms:W3CDTF">2023-04-03T09:30:00Z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598e80-c4b0-45ea-92db-0f710f24d13e_Enabled">
    <vt:lpwstr>true</vt:lpwstr>
  </property>
  <property fmtid="{D5CDD505-2E9C-101B-9397-08002B2CF9AE}" pid="3" name="MSIP_Label_31598e80-c4b0-45ea-92db-0f710f24d13e_SetDate">
    <vt:lpwstr>2023-03-30T02:33:03Z</vt:lpwstr>
  </property>
  <property fmtid="{D5CDD505-2E9C-101B-9397-08002B2CF9AE}" pid="4" name="MSIP_Label_31598e80-c4b0-45ea-92db-0f710f24d13e_Method">
    <vt:lpwstr>Privileged</vt:lpwstr>
  </property>
  <property fmtid="{D5CDD505-2E9C-101B-9397-08002B2CF9AE}" pid="5" name="MSIP_Label_31598e80-c4b0-45ea-92db-0f710f24d13e_Name">
    <vt:lpwstr>31598e80-c4b0-45ea-92db-0f710f24d13e</vt:lpwstr>
  </property>
  <property fmtid="{D5CDD505-2E9C-101B-9397-08002B2CF9AE}" pid="6" name="MSIP_Label_31598e80-c4b0-45ea-92db-0f710f24d13e_SiteId">
    <vt:lpwstr>64af2aee-7d6c-49ac-a409-192d3fee73b8</vt:lpwstr>
  </property>
  <property fmtid="{D5CDD505-2E9C-101B-9397-08002B2CF9AE}" pid="7" name="MSIP_Label_31598e80-c4b0-45ea-92db-0f710f24d13e_ActionId">
    <vt:lpwstr>e3ed8ec7-316e-48d9-ae23-345ee481866f</vt:lpwstr>
  </property>
  <property fmtid="{D5CDD505-2E9C-101B-9397-08002B2CF9AE}" pid="8" name="MSIP_Label_31598e80-c4b0-45ea-92db-0f710f24d13e_ContentBits">
    <vt:lpwstr>1</vt:lpwstr>
  </property>
</Properties>
</file>