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omic Sans MS" panose="030F0702030302020204" pitchFamily="66"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07">
          <p15:clr>
            <a:srgbClr val="9AA0A6"/>
          </p15:clr>
        </p15:guide>
        <p15:guide id="2" pos="227">
          <p15:clr>
            <a:srgbClr val="9AA0A6"/>
          </p15:clr>
        </p15:guide>
        <p15:guide id="3" pos="5533">
          <p15:clr>
            <a:srgbClr val="9AA0A6"/>
          </p15:clr>
        </p15:guide>
        <p15:guide id="4"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60" y="60"/>
      </p:cViewPr>
      <p:guideLst>
        <p:guide orient="horz" pos="907"/>
        <p:guide pos="227"/>
        <p:guide pos="553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4056bcced_0_0:notes"/>
          <p:cNvSpPr>
            <a:spLocks noGrp="1" noRot="1" noChangeAspect="1"/>
          </p:cNvSpPr>
          <p:nvPr>
            <p:ph type="sldImg" idx="2"/>
          </p:nvPr>
        </p:nvSpPr>
        <p:spPr>
          <a:xfrm>
            <a:off x="135010" y="685162"/>
            <a:ext cx="6588000" cy="3429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f4056bcced_0_0:notes"/>
          <p:cNvSpPr txBox="1">
            <a:spLocks noGrp="1"/>
          </p:cNvSpPr>
          <p:nvPr>
            <p:ph type="body" idx="1"/>
          </p:nvPr>
        </p:nvSpPr>
        <p:spPr>
          <a:xfrm>
            <a:off x="914400" y="4343400"/>
            <a:ext cx="5029200" cy="4114800"/>
          </a:xfrm>
          <a:prstGeom prst="rect">
            <a:avLst/>
          </a:prstGeom>
          <a:noFill/>
          <a:ln>
            <a:noFill/>
          </a:ln>
        </p:spPr>
        <p:txBody>
          <a:bodyPr spcFirstLastPara="1" wrap="square" lIns="89225" tIns="89225" rIns="89225" bIns="892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30639ea6c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30639ea6c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130639ea6c0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30639ea6c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30639ea6c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130639ea6c0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30639ea6c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30639ea6c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130639ea6c0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f4056bcced_0_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f4056bcced_0_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f4056bcced_0_9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f4056bcced_0_1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f4056bcced_0_1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gf4056bcced_0_10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4056bcced_0_10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f4056bcced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4056bcced_0_10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f4056bcced_0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f4056bcced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f4056bcced_0_10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4056bcced_0_1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f4056bcced_0_1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f4056bcced_0_11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4056bcced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f4056bcced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f4056bcced_0_11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4056bcced_0_1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f4056bcced_0_1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f4056bcced_0_11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f4056bcced_0_1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f4056bcced_0_1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GEVOEL ; we staan te roepen in de woestijn. Blijkbaar luistert er niemand als we van de daken roepen dat er vacatures open staan</a:t>
            </a:r>
            <a:endParaRPr sz="1400">
              <a:latin typeface="Arial"/>
              <a:ea typeface="Arial"/>
              <a:cs typeface="Arial"/>
              <a:sym typeface="Arial"/>
            </a:endParaRPr>
          </a:p>
          <a:p>
            <a:pPr marL="0" lvl="0" indent="0" algn="l" rtl="0">
              <a:spcBef>
                <a:spcPts val="0"/>
              </a:spcBef>
              <a:spcAft>
                <a:spcPts val="0"/>
              </a:spcAft>
              <a:buNone/>
            </a:pPr>
            <a:endParaRPr/>
          </a:p>
        </p:txBody>
      </p:sp>
      <p:sp>
        <p:nvSpPr>
          <p:cNvPr id="81" name="Google Shape;81;gf4056bcced_0_12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f4056bcced_0_1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f4056bcced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f4056bcced_0_12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f4056bcced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f4056bcced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f4056bcced_0_3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4056bcced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4056bcced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f4056bcced_0_2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f66cfc5d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2f66cfc5d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zoeken op provincie geeft minder resultaten dan zoeken op regio. Dit komt omdat kandidaten meestal een regio aanduiden in hun dossier ipv een provincie</a:t>
            </a:r>
            <a:endParaRPr/>
          </a:p>
          <a:p>
            <a:pPr marL="0" lvl="0" indent="0" algn="l" rtl="0">
              <a:spcBef>
                <a:spcPts val="0"/>
              </a:spcBef>
              <a:spcAft>
                <a:spcPts val="0"/>
              </a:spcAft>
              <a:buClr>
                <a:schemeClr val="dk1"/>
              </a:buClr>
              <a:buSzPts val="1100"/>
              <a:buFont typeface="Arial"/>
              <a:buNone/>
            </a:pPr>
            <a:r>
              <a:rPr lang="en-US"/>
              <a:t>geen combinaties meer mogelijk met “en” “of”</a:t>
            </a:r>
            <a:endParaRPr/>
          </a:p>
          <a:p>
            <a:pPr marL="0" lvl="0" indent="0" algn="l" rtl="0">
              <a:spcBef>
                <a:spcPts val="0"/>
              </a:spcBef>
              <a:spcAft>
                <a:spcPts val="0"/>
              </a:spcAft>
              <a:buNone/>
            </a:pPr>
            <a:endParaRPr/>
          </a:p>
        </p:txBody>
      </p:sp>
      <p:sp>
        <p:nvSpPr>
          <p:cNvPr id="120" name="Google Shape;120;g12f66cfc5de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2f66cfc5d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2f66cfc5d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Vroeger 1 team, zowel arbeiders als bediendenprofielen. Ook de opleidingscentra hadden nog een aparte werking. gezien de grote krapte op de AM hebben we ook ingezien dat de benadering van sommige grote reserves van arbeidersprofielen een andere aanpak vroegen dan het aanpakken van de enorme krapte die er heerst bij de bediendenprofielen.</a:t>
            </a:r>
            <a:endParaRPr/>
          </a:p>
          <a:p>
            <a:pPr marL="0" lvl="0" indent="0" algn="l" rtl="0">
              <a:spcBef>
                <a:spcPts val="0"/>
              </a:spcBef>
              <a:spcAft>
                <a:spcPts val="0"/>
              </a:spcAft>
              <a:buClr>
                <a:schemeClr val="dk1"/>
              </a:buClr>
              <a:buSzPts val="1100"/>
              <a:buFont typeface="Arial"/>
              <a:buNone/>
            </a:pPr>
            <a:r>
              <a:rPr lang="en-US"/>
              <a:t>Verschillende teams en hierdoor komen we ook opleidingscentra binnen trekken</a:t>
            </a:r>
            <a:endParaRPr/>
          </a:p>
          <a:p>
            <a:pPr marL="0" lvl="0" indent="0" algn="l" rtl="0">
              <a:spcBef>
                <a:spcPts val="0"/>
              </a:spcBef>
              <a:spcAft>
                <a:spcPts val="0"/>
              </a:spcAft>
              <a:buNone/>
            </a:pPr>
            <a:endParaRPr/>
          </a:p>
        </p:txBody>
      </p:sp>
      <p:sp>
        <p:nvSpPr>
          <p:cNvPr id="129" name="Google Shape;129;g12f66cfc5de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2f80158c2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2f80158c2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12f80158c2a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f66cfc5d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2f66cfc5d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12f66cfc5de_0_5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4056bcced_0_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f4056bcced_0_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WAT is de functie ? WAT voor werk dient de persoon uit te voeren WELKE kennis is vereist? WIE  zoek ik?  ( welke persoonlijkheid past het best in onze firma)</a:t>
            </a:r>
            <a:endParaRPr/>
          </a:p>
          <a:p>
            <a:pPr marL="0" lvl="0" indent="0" algn="l" rtl="0">
              <a:spcBef>
                <a:spcPts val="0"/>
              </a:spcBef>
              <a:spcAft>
                <a:spcPts val="0"/>
              </a:spcAft>
              <a:buNone/>
            </a:pPr>
            <a:r>
              <a:rPr lang="en-US"/>
              <a:t>geen overbodige wensen</a:t>
            </a:r>
            <a:endParaRPr/>
          </a:p>
        </p:txBody>
      </p:sp>
      <p:sp>
        <p:nvSpPr>
          <p:cNvPr id="157" name="Google Shape;157;gf4056bcced_0_86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‹nr.›</a:t>
            </a:fld>
            <a:endParaRPr/>
          </a:p>
        </p:txBody>
      </p:sp>
      <p:sp>
        <p:nvSpPr>
          <p:cNvPr id="15" name="Google Shape;15;p2"/>
          <p:cNvSpPr txBox="1">
            <a:spLocks noGrp="1"/>
          </p:cNvSpPr>
          <p:nvPr>
            <p:ph type="title"/>
          </p:nvPr>
        </p:nvSpPr>
        <p:spPr>
          <a:xfrm>
            <a:off x="311100" y="851525"/>
            <a:ext cx="8521800" cy="20541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54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6" name="Google Shape;16;p2"/>
          <p:cNvSpPr txBox="1">
            <a:spLocks noGrp="1"/>
          </p:cNvSpPr>
          <p:nvPr>
            <p:ph type="subTitle" idx="1"/>
          </p:nvPr>
        </p:nvSpPr>
        <p:spPr>
          <a:xfrm>
            <a:off x="464025" y="2921175"/>
            <a:ext cx="8521800" cy="768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36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nvas Horizontaal">
  <p:cSld name="ONE_COLUMN_TEXT">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‹nr.›</a:t>
            </a:fld>
            <a:endParaRPr/>
          </a:p>
        </p:txBody>
      </p:sp>
      <p:sp>
        <p:nvSpPr>
          <p:cNvPr id="57" name="Google Shape;57;p11"/>
          <p:cNvSpPr txBox="1">
            <a:spLocks noGrp="1"/>
          </p:cNvSpPr>
          <p:nvPr>
            <p:ph type="title"/>
          </p:nvPr>
        </p:nvSpPr>
        <p:spPr>
          <a:xfrm>
            <a:off x="295300" y="721050"/>
            <a:ext cx="1524600" cy="2025900"/>
          </a:xfrm>
          <a:prstGeom prst="rect">
            <a:avLst/>
          </a:prstGeom>
        </p:spPr>
        <p:txBody>
          <a:bodyPr spcFirstLastPara="1" wrap="square" lIns="91425" tIns="0" rIns="0" bIns="91425" anchor="t" anchorCtr="0">
            <a:noAutofit/>
          </a:bodyPr>
          <a:lstStyle>
            <a:lvl1pPr lvl="0" algn="r" rtl="0">
              <a:spcBef>
                <a:spcPts val="0"/>
              </a:spcBef>
              <a:spcAft>
                <a:spcPts val="0"/>
              </a:spcAft>
              <a:buNone/>
              <a:defRPr sz="18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8" name="Google Shape;58;p11"/>
          <p:cNvSpPr txBox="1">
            <a:spLocks noGrp="1"/>
          </p:cNvSpPr>
          <p:nvPr>
            <p:ph type="body" idx="1"/>
          </p:nvPr>
        </p:nvSpPr>
        <p:spPr>
          <a:xfrm>
            <a:off x="2236550" y="-3325"/>
            <a:ext cx="6005700" cy="5097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fsluiter - Wit">
  <p:cSld name="TITLE_1">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1095450" y="1544275"/>
            <a:ext cx="6991200" cy="20541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600">
                <a:solidFill>
                  <a:schemeClr val="dk2"/>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ekop 1">
  <p:cSld name="SECTION_HEADER_2">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‹nr.›</a:t>
            </a:fld>
            <a:endParaRPr/>
          </a:p>
        </p:txBody>
      </p:sp>
      <p:sp>
        <p:nvSpPr>
          <p:cNvPr id="63" name="Google Shape;63;p13"/>
          <p:cNvSpPr txBox="1"/>
          <p:nvPr/>
        </p:nvSpPr>
        <p:spPr>
          <a:xfrm>
            <a:off x="311150" y="744537"/>
            <a:ext cx="8521800" cy="2052600"/>
          </a:xfrm>
          <a:prstGeom prst="rect">
            <a:avLst/>
          </a:prstGeom>
          <a:noFill/>
          <a:ln>
            <a:noFill/>
          </a:ln>
        </p:spPr>
        <p:txBody>
          <a:bodyPr spcFirstLastPara="1" wrap="square" lIns="91400" tIns="91400" rIns="91400" bIns="91400" anchor="b" anchorCtr="0">
            <a:noAutofit/>
          </a:bodyPr>
          <a:lstStyle/>
          <a:p>
            <a:pPr marL="0" lvl="0" indent="0" algn="ctr" rtl="0">
              <a:spcBef>
                <a:spcPts val="0"/>
              </a:spcBef>
              <a:spcAft>
                <a:spcPts val="0"/>
              </a:spcAft>
              <a:buNone/>
            </a:pPr>
            <a:r>
              <a:rPr lang="en-US" sz="5400">
                <a:solidFill>
                  <a:srgbClr val="FFFFFF"/>
                </a:solidFill>
                <a:latin typeface="Calibri"/>
                <a:ea typeface="Calibri"/>
                <a:cs typeface="Calibri"/>
                <a:sym typeface="Calibri"/>
              </a:rPr>
              <a:t>Titel presentatie</a:t>
            </a:r>
            <a:endParaRPr sz="2800">
              <a:solidFill>
                <a:srgbClr val="FFFFFF"/>
              </a:solidFill>
              <a:latin typeface="Calibri"/>
              <a:ea typeface="Calibri"/>
              <a:cs typeface="Calibri"/>
              <a:sym typeface="Calibri"/>
            </a:endParaRPr>
          </a:p>
        </p:txBody>
      </p:sp>
      <p:sp>
        <p:nvSpPr>
          <p:cNvPr id="64" name="Google Shape;64;p13"/>
          <p:cNvSpPr txBox="1"/>
          <p:nvPr/>
        </p:nvSpPr>
        <p:spPr>
          <a:xfrm>
            <a:off x="311150" y="2693987"/>
            <a:ext cx="8521800" cy="792300"/>
          </a:xfrm>
          <a:prstGeom prst="rect">
            <a:avLst/>
          </a:prstGeom>
          <a:noFill/>
          <a:ln>
            <a:noFill/>
          </a:ln>
        </p:spPr>
        <p:txBody>
          <a:bodyPr spcFirstLastPara="1" wrap="square" lIns="91425" tIns="45700" rIns="91425" bIns="45700" anchor="t" anchorCtr="0">
            <a:noAutofit/>
          </a:bodyPr>
          <a:lstStyle/>
          <a:p>
            <a:pPr marL="457200" lvl="0" indent="-342900" algn="ctr" rtl="0">
              <a:spcBef>
                <a:spcPts val="0"/>
              </a:spcBef>
              <a:spcAft>
                <a:spcPts val="0"/>
              </a:spcAft>
              <a:buNone/>
            </a:pPr>
            <a:r>
              <a:rPr lang="en-US" sz="3600">
                <a:solidFill>
                  <a:srgbClr val="FFFFFF"/>
                </a:solidFill>
                <a:latin typeface="Calibri"/>
                <a:ea typeface="Calibri"/>
                <a:cs typeface="Calibri"/>
                <a:sym typeface="Calibri"/>
              </a:rPr>
              <a:t>Subtitel</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dia - Wit 2">
  <p:cSld name="TITLE_1_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0" y="2132325"/>
            <a:ext cx="9144000" cy="653100"/>
          </a:xfrm>
          <a:prstGeom prst="rect">
            <a:avLst/>
          </a:prstGeom>
          <a:noFill/>
          <a:ln>
            <a:noFill/>
          </a:ln>
        </p:spPr>
        <p:txBody>
          <a:bodyPr spcFirstLastPara="1" wrap="square" lIns="92300" tIns="92300" rIns="92300" bIns="92300" anchor="b" anchorCtr="0">
            <a:noAutofit/>
          </a:bodyPr>
          <a:lstStyle>
            <a:lvl1pPr lvl="0" algn="ctr" rtl="0">
              <a:lnSpc>
                <a:spcPct val="100000"/>
              </a:lnSpc>
              <a:spcBef>
                <a:spcPts val="0"/>
              </a:spcBef>
              <a:spcAft>
                <a:spcPts val="0"/>
              </a:spcAft>
              <a:buSzPts val="1800"/>
              <a:buNone/>
              <a:defRPr sz="5500">
                <a:solidFill>
                  <a:srgbClr val="2D89CC"/>
                </a:solidFill>
              </a:defRPr>
            </a:lvl1pPr>
            <a:lvl2pPr lvl="1" algn="l" rtl="0">
              <a:lnSpc>
                <a:spcPct val="100000"/>
              </a:lnSpc>
              <a:spcBef>
                <a:spcPts val="0"/>
              </a:spcBef>
              <a:spcAft>
                <a:spcPts val="0"/>
              </a:spcAft>
              <a:buSzPts val="2900"/>
              <a:buNone/>
              <a:defRPr/>
            </a:lvl2pPr>
            <a:lvl3pPr lvl="2" algn="l" rtl="0">
              <a:lnSpc>
                <a:spcPct val="100000"/>
              </a:lnSpc>
              <a:spcBef>
                <a:spcPts val="0"/>
              </a:spcBef>
              <a:spcAft>
                <a:spcPts val="0"/>
              </a:spcAft>
              <a:buSzPts val="2900"/>
              <a:buNone/>
              <a:defRPr/>
            </a:lvl3pPr>
            <a:lvl4pPr lvl="3" algn="l" rtl="0">
              <a:lnSpc>
                <a:spcPct val="100000"/>
              </a:lnSpc>
              <a:spcBef>
                <a:spcPts val="0"/>
              </a:spcBef>
              <a:spcAft>
                <a:spcPts val="0"/>
              </a:spcAft>
              <a:buSzPts val="2900"/>
              <a:buNone/>
              <a:defRPr/>
            </a:lvl4pPr>
            <a:lvl5pPr lvl="4" algn="l" rtl="0">
              <a:lnSpc>
                <a:spcPct val="100000"/>
              </a:lnSpc>
              <a:spcBef>
                <a:spcPts val="0"/>
              </a:spcBef>
              <a:spcAft>
                <a:spcPts val="0"/>
              </a:spcAft>
              <a:buSzPts val="2900"/>
              <a:buNone/>
              <a:defRPr/>
            </a:lvl5pPr>
            <a:lvl6pPr lvl="5" algn="l" rtl="0">
              <a:lnSpc>
                <a:spcPct val="100000"/>
              </a:lnSpc>
              <a:spcBef>
                <a:spcPts val="0"/>
              </a:spcBef>
              <a:spcAft>
                <a:spcPts val="0"/>
              </a:spcAft>
              <a:buSzPts val="2900"/>
              <a:buNone/>
              <a:defRPr/>
            </a:lvl6pPr>
            <a:lvl7pPr lvl="6" algn="l" rtl="0">
              <a:lnSpc>
                <a:spcPct val="100000"/>
              </a:lnSpc>
              <a:spcBef>
                <a:spcPts val="0"/>
              </a:spcBef>
              <a:spcAft>
                <a:spcPts val="0"/>
              </a:spcAft>
              <a:buSzPts val="2900"/>
              <a:buNone/>
              <a:defRPr/>
            </a:lvl7pPr>
            <a:lvl8pPr lvl="7" algn="l" rtl="0">
              <a:lnSpc>
                <a:spcPct val="100000"/>
              </a:lnSpc>
              <a:spcBef>
                <a:spcPts val="0"/>
              </a:spcBef>
              <a:spcAft>
                <a:spcPts val="0"/>
              </a:spcAft>
              <a:buSzPts val="2900"/>
              <a:buNone/>
              <a:defRPr/>
            </a:lvl8pPr>
            <a:lvl9pPr lvl="8" algn="l" rtl="0">
              <a:lnSpc>
                <a:spcPct val="100000"/>
              </a:lnSpc>
              <a:spcBef>
                <a:spcPts val="0"/>
              </a:spcBef>
              <a:spcAft>
                <a:spcPts val="0"/>
              </a:spcAft>
              <a:buSzPts val="2900"/>
              <a:buNone/>
              <a:defRPr/>
            </a:lvl9pPr>
          </a:lstStyle>
          <a:p>
            <a:endParaRPr/>
          </a:p>
        </p:txBody>
      </p:sp>
      <p:sp>
        <p:nvSpPr>
          <p:cNvPr id="67" name="Google Shape;67;p14"/>
          <p:cNvSpPr txBox="1">
            <a:spLocks noGrp="1"/>
          </p:cNvSpPr>
          <p:nvPr>
            <p:ph type="subTitle" idx="1"/>
          </p:nvPr>
        </p:nvSpPr>
        <p:spPr>
          <a:xfrm>
            <a:off x="0" y="2624200"/>
            <a:ext cx="9144000" cy="911100"/>
          </a:xfrm>
          <a:prstGeom prst="rect">
            <a:avLst/>
          </a:prstGeom>
          <a:noFill/>
          <a:ln>
            <a:noFill/>
          </a:ln>
        </p:spPr>
        <p:txBody>
          <a:bodyPr spcFirstLastPara="1" wrap="square" lIns="92300" tIns="92300" rIns="92300" bIns="92300" anchor="t" anchorCtr="0">
            <a:noAutofit/>
          </a:bodyPr>
          <a:lstStyle>
            <a:lvl1pPr lvl="0" algn="ctr" rtl="0">
              <a:lnSpc>
                <a:spcPct val="100000"/>
              </a:lnSpc>
              <a:spcBef>
                <a:spcPts val="0"/>
              </a:spcBef>
              <a:spcAft>
                <a:spcPts val="0"/>
              </a:spcAft>
              <a:buSzPts val="1800"/>
              <a:buNone/>
              <a:defRPr sz="3600">
                <a:solidFill>
                  <a:srgbClr val="004475"/>
                </a:solidFill>
              </a:defRPr>
            </a:lvl1pPr>
            <a:lvl2pPr lvl="1" algn="l" rtl="0">
              <a:lnSpc>
                <a:spcPct val="100000"/>
              </a:lnSpc>
              <a:spcBef>
                <a:spcPts val="1600"/>
              </a:spcBef>
              <a:spcAft>
                <a:spcPts val="0"/>
              </a:spcAft>
              <a:buSzPts val="1400"/>
              <a:buNone/>
              <a:defRPr/>
            </a:lvl2pPr>
            <a:lvl3pPr lvl="2" algn="l" rtl="0">
              <a:lnSpc>
                <a:spcPct val="100000"/>
              </a:lnSpc>
              <a:spcBef>
                <a:spcPts val="1600"/>
              </a:spcBef>
              <a:spcAft>
                <a:spcPts val="0"/>
              </a:spcAft>
              <a:buSzPts val="1400"/>
              <a:buNone/>
              <a:defRPr/>
            </a:lvl3pPr>
            <a:lvl4pPr lvl="3" algn="l" rtl="0">
              <a:lnSpc>
                <a:spcPct val="100000"/>
              </a:lnSpc>
              <a:spcBef>
                <a:spcPts val="1600"/>
              </a:spcBef>
              <a:spcAft>
                <a:spcPts val="0"/>
              </a:spcAft>
              <a:buSzPts val="1400"/>
              <a:buNone/>
              <a:defRPr/>
            </a:lvl4pPr>
            <a:lvl5pPr lvl="4" algn="l" rtl="0">
              <a:lnSpc>
                <a:spcPct val="100000"/>
              </a:lnSpc>
              <a:spcBef>
                <a:spcPts val="1600"/>
              </a:spcBef>
              <a:spcAft>
                <a:spcPts val="0"/>
              </a:spcAft>
              <a:buSzPts val="1400"/>
              <a:buNone/>
              <a:defRPr/>
            </a:lvl5pPr>
            <a:lvl6pPr lvl="5" algn="l" rtl="0">
              <a:lnSpc>
                <a:spcPct val="100000"/>
              </a:lnSpc>
              <a:spcBef>
                <a:spcPts val="1600"/>
              </a:spcBef>
              <a:spcAft>
                <a:spcPts val="0"/>
              </a:spcAft>
              <a:buSzPts val="1400"/>
              <a:buNone/>
              <a:defRPr/>
            </a:lvl6pPr>
            <a:lvl7pPr lvl="6" algn="l" rtl="0">
              <a:lnSpc>
                <a:spcPct val="100000"/>
              </a:lnSpc>
              <a:spcBef>
                <a:spcPts val="1600"/>
              </a:spcBef>
              <a:spcAft>
                <a:spcPts val="0"/>
              </a:spcAft>
              <a:buSzPts val="1400"/>
              <a:buNone/>
              <a:defRPr/>
            </a:lvl7pPr>
            <a:lvl8pPr lvl="7" algn="l" rtl="0">
              <a:lnSpc>
                <a:spcPct val="100000"/>
              </a:lnSpc>
              <a:spcBef>
                <a:spcPts val="1600"/>
              </a:spcBef>
              <a:spcAft>
                <a:spcPts val="0"/>
              </a:spcAft>
              <a:buSzPts val="1400"/>
              <a:buNone/>
              <a:defRPr/>
            </a:lvl8pPr>
            <a:lvl9pPr lvl="8" algn="l"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_1">
  <p:cSld name="TITLE_1_1">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15"/>
          <p:cNvSpPr txBox="1"/>
          <p:nvPr/>
        </p:nvSpPr>
        <p:spPr>
          <a:xfrm>
            <a:off x="1065500" y="1545450"/>
            <a:ext cx="7013100" cy="2052600"/>
          </a:xfrm>
          <a:prstGeom prst="rect">
            <a:avLst/>
          </a:prstGeom>
          <a:noFill/>
          <a:ln>
            <a:noFill/>
          </a:ln>
        </p:spPr>
        <p:txBody>
          <a:bodyPr spcFirstLastPara="1" wrap="square" lIns="91400" tIns="91400" rIns="91400" bIns="91400" anchor="ctr" anchorCtr="0">
            <a:noAutofit/>
          </a:bodyPr>
          <a:lstStyle/>
          <a:p>
            <a:pPr marL="0" marR="0" lvl="0" indent="0" algn="ctr" rtl="0">
              <a:lnSpc>
                <a:spcPct val="100000"/>
              </a:lnSpc>
              <a:spcBef>
                <a:spcPts val="0"/>
              </a:spcBef>
              <a:spcAft>
                <a:spcPts val="0"/>
              </a:spcAft>
              <a:buClr>
                <a:srgbClr val="008ACA"/>
              </a:buClr>
              <a:buSzPts val="5400"/>
              <a:buFont typeface="Arial"/>
              <a:buNone/>
            </a:pPr>
            <a:r>
              <a:rPr lang="en-US" sz="4800" b="0" i="0" u="none" strike="noStrike" cap="none">
                <a:solidFill>
                  <a:srgbClr val="004475"/>
                </a:solidFill>
                <a:latin typeface="Calibri"/>
                <a:ea typeface="Calibri"/>
                <a:cs typeface="Calibri"/>
                <a:sym typeface="Calibri"/>
              </a:rPr>
              <a:t>Bedankt voor jullie aandacht.</a:t>
            </a:r>
            <a:endParaRPr sz="4800" b="0" i="0" u="none" strike="noStrike" cap="none">
              <a:solidFill>
                <a:srgbClr val="004475"/>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156323" y="4568875"/>
            <a:ext cx="6678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‹nr.›</a:t>
            </a:fld>
            <a:endParaRPr/>
          </a:p>
        </p:txBody>
      </p:sp>
      <p:sp>
        <p:nvSpPr>
          <p:cNvPr id="19" name="Google Shape;19;p3"/>
          <p:cNvSpPr txBox="1">
            <a:spLocks noGrp="1"/>
          </p:cNvSpPr>
          <p:nvPr>
            <p:ph type="title"/>
          </p:nvPr>
        </p:nvSpPr>
        <p:spPr>
          <a:xfrm>
            <a:off x="311100" y="723875"/>
            <a:ext cx="8521800" cy="20463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4800">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0" name="Google Shape;20;p3"/>
          <p:cNvSpPr txBox="1">
            <a:spLocks noGrp="1"/>
          </p:cNvSpPr>
          <p:nvPr>
            <p:ph type="subTitle" idx="1"/>
          </p:nvPr>
        </p:nvSpPr>
        <p:spPr>
          <a:xfrm>
            <a:off x="410800" y="2654950"/>
            <a:ext cx="8360400" cy="9585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3600">
                <a:solidFill>
                  <a:schemeClr val="lt1"/>
                </a:solidFill>
              </a:defRPr>
            </a:lvl1pPr>
            <a:lvl2pPr lvl="1" algn="ctr">
              <a:spcBef>
                <a:spcPts val="1600"/>
              </a:spcBef>
              <a:spcAft>
                <a:spcPts val="0"/>
              </a:spcAft>
              <a:buNone/>
              <a:defRPr sz="3600">
                <a:solidFill>
                  <a:schemeClr val="lt1"/>
                </a:solidFill>
              </a:defRPr>
            </a:lvl2pPr>
            <a:lvl3pPr lvl="2" algn="ctr">
              <a:spcBef>
                <a:spcPts val="1600"/>
              </a:spcBef>
              <a:spcAft>
                <a:spcPts val="0"/>
              </a:spcAft>
              <a:buNone/>
              <a:defRPr sz="3600">
                <a:solidFill>
                  <a:schemeClr val="lt1"/>
                </a:solidFill>
              </a:defRPr>
            </a:lvl3pPr>
            <a:lvl4pPr lvl="3" algn="ctr">
              <a:spcBef>
                <a:spcPts val="1600"/>
              </a:spcBef>
              <a:spcAft>
                <a:spcPts val="0"/>
              </a:spcAft>
              <a:buNone/>
              <a:defRPr sz="3600">
                <a:solidFill>
                  <a:schemeClr val="lt1"/>
                </a:solidFill>
              </a:defRPr>
            </a:lvl4pPr>
            <a:lvl5pPr lvl="4" algn="ctr">
              <a:spcBef>
                <a:spcPts val="1600"/>
              </a:spcBef>
              <a:spcAft>
                <a:spcPts val="0"/>
              </a:spcAft>
              <a:buNone/>
              <a:defRPr sz="3600">
                <a:solidFill>
                  <a:schemeClr val="lt1"/>
                </a:solidFill>
              </a:defRPr>
            </a:lvl5pPr>
            <a:lvl6pPr lvl="5" algn="ctr">
              <a:spcBef>
                <a:spcPts val="1600"/>
              </a:spcBef>
              <a:spcAft>
                <a:spcPts val="0"/>
              </a:spcAft>
              <a:buNone/>
              <a:defRPr sz="3600">
                <a:solidFill>
                  <a:schemeClr val="lt1"/>
                </a:solidFill>
              </a:defRPr>
            </a:lvl6pPr>
            <a:lvl7pPr lvl="6" algn="ctr">
              <a:spcBef>
                <a:spcPts val="1600"/>
              </a:spcBef>
              <a:spcAft>
                <a:spcPts val="0"/>
              </a:spcAft>
              <a:buNone/>
              <a:defRPr sz="3600">
                <a:solidFill>
                  <a:schemeClr val="lt1"/>
                </a:solidFill>
              </a:defRPr>
            </a:lvl7pPr>
            <a:lvl8pPr lvl="7" algn="ctr">
              <a:spcBef>
                <a:spcPts val="1600"/>
              </a:spcBef>
              <a:spcAft>
                <a:spcPts val="0"/>
              </a:spcAft>
              <a:buNone/>
              <a:defRPr sz="3600">
                <a:solidFill>
                  <a:schemeClr val="lt1"/>
                </a:solidFill>
              </a:defRPr>
            </a:lvl8pPr>
            <a:lvl9pPr lvl="8" algn="ctr">
              <a:spcBef>
                <a:spcPts val="1600"/>
              </a:spcBef>
              <a:spcAft>
                <a:spcPts val="1600"/>
              </a:spcAft>
              <a:buNone/>
              <a:defRPr sz="36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al accent 1" type="tx">
  <p:cSld name="TITLE_AND_BODY">
    <p:spTree>
      <p:nvGrpSpPr>
        <p:cNvPr id="1" name="Shape 21"/>
        <p:cNvGrpSpPr/>
        <p:nvPr/>
      </p:nvGrpSpPr>
      <p:grpSpPr>
        <a:xfrm>
          <a:off x="0" y="0"/>
          <a:ext cx="0" cy="0"/>
          <a:chOff x="0" y="0"/>
          <a:chExt cx="0" cy="0"/>
        </a:xfrm>
      </p:grpSpPr>
      <p:sp>
        <p:nvSpPr>
          <p:cNvPr id="22" name="Google Shape;22;p4"/>
          <p:cNvSpPr/>
          <p:nvPr/>
        </p:nvSpPr>
        <p:spPr>
          <a:xfrm>
            <a:off x="0" y="0"/>
            <a:ext cx="2011800" cy="5143500"/>
          </a:xfrm>
          <a:prstGeom prst="rect">
            <a:avLst/>
          </a:prstGeom>
          <a:solidFill>
            <a:srgbClr val="004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‹nr.›</a:t>
            </a:fld>
            <a:endParaRPr/>
          </a:p>
        </p:txBody>
      </p:sp>
      <p:sp>
        <p:nvSpPr>
          <p:cNvPr id="24" name="Google Shape;24;p4"/>
          <p:cNvSpPr txBox="1">
            <a:spLocks noGrp="1"/>
          </p:cNvSpPr>
          <p:nvPr>
            <p:ph type="title"/>
          </p:nvPr>
        </p:nvSpPr>
        <p:spPr>
          <a:xfrm>
            <a:off x="277250" y="723700"/>
            <a:ext cx="1536600" cy="1993200"/>
          </a:xfrm>
          <a:prstGeom prst="rect">
            <a:avLst/>
          </a:prstGeom>
        </p:spPr>
        <p:txBody>
          <a:bodyPr spcFirstLastPara="1" wrap="square" lIns="91425" tIns="0" rIns="0" bIns="91425" anchor="t" anchorCtr="0">
            <a:noAutofit/>
          </a:bodyPr>
          <a:lstStyle>
            <a:lvl1pPr lvl="0" algn="r">
              <a:spcBef>
                <a:spcPts val="0"/>
              </a:spcBef>
              <a:spcAft>
                <a:spcPts val="0"/>
              </a:spcAft>
              <a:buNone/>
              <a:defRPr sz="1800">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5" name="Google Shape;25;p4"/>
          <p:cNvSpPr txBox="1">
            <a:spLocks noGrp="1"/>
          </p:cNvSpPr>
          <p:nvPr>
            <p:ph type="body" idx="1"/>
          </p:nvPr>
        </p:nvSpPr>
        <p:spPr>
          <a:xfrm>
            <a:off x="2338675" y="723700"/>
            <a:ext cx="5481600" cy="2426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al accent 1 1">
  <p:cSld name="TITLE_AND_BODY_1">
    <p:spTree>
      <p:nvGrpSpPr>
        <p:cNvPr id="1" name="Shape 26"/>
        <p:cNvGrpSpPr/>
        <p:nvPr/>
      </p:nvGrpSpPr>
      <p:grpSpPr>
        <a:xfrm>
          <a:off x="0" y="0"/>
          <a:ext cx="0" cy="0"/>
          <a:chOff x="0" y="0"/>
          <a:chExt cx="0" cy="0"/>
        </a:xfrm>
      </p:grpSpPr>
      <p:sp>
        <p:nvSpPr>
          <p:cNvPr id="27" name="Google Shape;27;p5"/>
          <p:cNvSpPr/>
          <p:nvPr/>
        </p:nvSpPr>
        <p:spPr>
          <a:xfrm>
            <a:off x="0" y="0"/>
            <a:ext cx="20118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‹nr.›</a:t>
            </a:fld>
            <a:endParaRPr/>
          </a:p>
        </p:txBody>
      </p:sp>
      <p:sp>
        <p:nvSpPr>
          <p:cNvPr id="29" name="Google Shape;29;p5"/>
          <p:cNvSpPr txBox="1">
            <a:spLocks noGrp="1"/>
          </p:cNvSpPr>
          <p:nvPr>
            <p:ph type="title"/>
          </p:nvPr>
        </p:nvSpPr>
        <p:spPr>
          <a:xfrm>
            <a:off x="277250" y="723700"/>
            <a:ext cx="1536600" cy="1993200"/>
          </a:xfrm>
          <a:prstGeom prst="rect">
            <a:avLst/>
          </a:prstGeom>
        </p:spPr>
        <p:txBody>
          <a:bodyPr spcFirstLastPara="1" wrap="square" lIns="91425" tIns="0" rIns="0" bIns="91425" anchor="t" anchorCtr="0">
            <a:noAutofit/>
          </a:bodyPr>
          <a:lstStyle>
            <a:lvl1pPr lvl="0" algn="r" rtl="0">
              <a:spcBef>
                <a:spcPts val="0"/>
              </a:spcBef>
              <a:spcAft>
                <a:spcPts val="0"/>
              </a:spcAft>
              <a:buNone/>
              <a:defRPr sz="18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 name="Google Shape;30;p5"/>
          <p:cNvSpPr txBox="1">
            <a:spLocks noGrp="1"/>
          </p:cNvSpPr>
          <p:nvPr>
            <p:ph type="body" idx="1"/>
          </p:nvPr>
        </p:nvSpPr>
        <p:spPr>
          <a:xfrm>
            <a:off x="2338675" y="723700"/>
            <a:ext cx="5481600" cy="242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al accent 1 1 1">
  <p:cSld name="TITLE_AND_BODY_1_1">
    <p:spTree>
      <p:nvGrpSpPr>
        <p:cNvPr id="1" name="Shape 31"/>
        <p:cNvGrpSpPr/>
        <p:nvPr/>
      </p:nvGrpSpPr>
      <p:grpSpPr>
        <a:xfrm>
          <a:off x="0" y="0"/>
          <a:ext cx="0" cy="0"/>
          <a:chOff x="0" y="0"/>
          <a:chExt cx="0" cy="0"/>
        </a:xfrm>
      </p:grpSpPr>
      <p:sp>
        <p:nvSpPr>
          <p:cNvPr id="32" name="Google Shape;32;p6"/>
          <p:cNvSpPr/>
          <p:nvPr/>
        </p:nvSpPr>
        <p:spPr>
          <a:xfrm>
            <a:off x="0" y="0"/>
            <a:ext cx="20118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‹nr.›</a:t>
            </a:fld>
            <a:endParaRPr/>
          </a:p>
        </p:txBody>
      </p:sp>
      <p:sp>
        <p:nvSpPr>
          <p:cNvPr id="34" name="Google Shape;34;p6"/>
          <p:cNvSpPr txBox="1">
            <a:spLocks noGrp="1"/>
          </p:cNvSpPr>
          <p:nvPr>
            <p:ph type="title"/>
          </p:nvPr>
        </p:nvSpPr>
        <p:spPr>
          <a:xfrm>
            <a:off x="277250" y="723700"/>
            <a:ext cx="1536600" cy="1993200"/>
          </a:xfrm>
          <a:prstGeom prst="rect">
            <a:avLst/>
          </a:prstGeom>
        </p:spPr>
        <p:txBody>
          <a:bodyPr spcFirstLastPara="1" wrap="square" lIns="91425" tIns="0" rIns="0" bIns="91425" anchor="t" anchorCtr="0">
            <a:noAutofit/>
          </a:bodyPr>
          <a:lstStyle>
            <a:lvl1pPr lvl="0" algn="r" rtl="0">
              <a:spcBef>
                <a:spcPts val="0"/>
              </a:spcBef>
              <a:spcAft>
                <a:spcPts val="0"/>
              </a:spcAft>
              <a:buNone/>
              <a:defRPr sz="1800">
                <a:solidFill>
                  <a:schemeClr val="dk2"/>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35" name="Google Shape;35;p6"/>
          <p:cNvSpPr txBox="1">
            <a:spLocks noGrp="1"/>
          </p:cNvSpPr>
          <p:nvPr>
            <p:ph type="body" idx="1"/>
          </p:nvPr>
        </p:nvSpPr>
        <p:spPr>
          <a:xfrm>
            <a:off x="2338675" y="723700"/>
            <a:ext cx="5481600" cy="242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orizontaal Accent 1" type="twoColTx">
  <p:cSld name="TITLE_AND_TWO_COLUMNS">
    <p:spTree>
      <p:nvGrpSpPr>
        <p:cNvPr id="1" name="Shape 36"/>
        <p:cNvGrpSpPr/>
        <p:nvPr/>
      </p:nvGrpSpPr>
      <p:grpSpPr>
        <a:xfrm>
          <a:off x="0" y="0"/>
          <a:ext cx="0" cy="0"/>
          <a:chOff x="0" y="0"/>
          <a:chExt cx="0" cy="0"/>
        </a:xfrm>
      </p:grpSpPr>
      <p:sp>
        <p:nvSpPr>
          <p:cNvPr id="37" name="Google Shape;37;p7"/>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‹nr.›</a:t>
            </a:fld>
            <a:endParaRPr/>
          </a:p>
        </p:txBody>
      </p:sp>
      <p:sp>
        <p:nvSpPr>
          <p:cNvPr id="38" name="Google Shape;38;p7"/>
          <p:cNvSpPr/>
          <p:nvPr/>
        </p:nvSpPr>
        <p:spPr>
          <a:xfrm>
            <a:off x="0" y="0"/>
            <a:ext cx="9144000" cy="1097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lvl1pPr lvl="0">
              <a:spcBef>
                <a:spcPts val="0"/>
              </a:spcBef>
              <a:spcAft>
                <a:spcPts val="0"/>
              </a:spcAft>
              <a:buNone/>
              <a:defRPr sz="1800">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40" name="Google Shape;40;p7"/>
          <p:cNvSpPr txBox="1">
            <a:spLocks noGrp="1"/>
          </p:cNvSpPr>
          <p:nvPr>
            <p:ph type="body" idx="1"/>
          </p:nvPr>
        </p:nvSpPr>
        <p:spPr>
          <a:xfrm>
            <a:off x="640100" y="1670275"/>
            <a:ext cx="5492400" cy="2451900"/>
          </a:xfrm>
          <a:prstGeom prst="rect">
            <a:avLst/>
          </a:prstGeom>
        </p:spPr>
        <p:txBody>
          <a:bodyPr spcFirstLastPara="1" wrap="square" lIns="0" tIns="0" rIns="91425" bIns="91425" anchor="t"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orizontaal Accent 1 1">
  <p:cSld name="TITLE_AND_TWO_COLUMNS_2">
    <p:spTree>
      <p:nvGrpSpPr>
        <p:cNvPr id="1" name="Shape 41"/>
        <p:cNvGrpSpPr/>
        <p:nvPr/>
      </p:nvGrpSpPr>
      <p:grpSpPr>
        <a:xfrm>
          <a:off x="0" y="0"/>
          <a:ext cx="0" cy="0"/>
          <a:chOff x="0" y="0"/>
          <a:chExt cx="0" cy="0"/>
        </a:xfrm>
      </p:grpSpPr>
      <p:sp>
        <p:nvSpPr>
          <p:cNvPr id="42" name="Google Shape;42;p8"/>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‹nr.›</a:t>
            </a:fld>
            <a:endParaRPr/>
          </a:p>
        </p:txBody>
      </p:sp>
      <p:sp>
        <p:nvSpPr>
          <p:cNvPr id="43" name="Google Shape;43;p8"/>
          <p:cNvSpPr/>
          <p:nvPr/>
        </p:nvSpPr>
        <p:spPr>
          <a:xfrm>
            <a:off x="0" y="0"/>
            <a:ext cx="91440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lvl1pPr lvl="0" rtl="0">
              <a:spcBef>
                <a:spcPts val="0"/>
              </a:spcBef>
              <a:spcAft>
                <a:spcPts val="0"/>
              </a:spcAft>
              <a:buNone/>
              <a:defRPr sz="2400" b="1">
                <a:solidFill>
                  <a:schemeClr val="lt1"/>
                </a:solidFill>
              </a:defRPr>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45" name="Google Shape;45;p8"/>
          <p:cNvSpPr txBox="1">
            <a:spLocks noGrp="1"/>
          </p:cNvSpPr>
          <p:nvPr>
            <p:ph type="body" idx="1"/>
          </p:nvPr>
        </p:nvSpPr>
        <p:spPr>
          <a:xfrm>
            <a:off x="640100" y="1670275"/>
            <a:ext cx="5492400" cy="2451900"/>
          </a:xfrm>
          <a:prstGeom prst="rect">
            <a:avLst/>
          </a:prstGeom>
        </p:spPr>
        <p:txBody>
          <a:bodyPr spcFirstLastPara="1" wrap="square" lIns="0" tIns="0"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orizontaal Accent 1 1 1">
  <p:cSld name="TITLE_AND_TWO_COLUMNS_2_1">
    <p:spTree>
      <p:nvGrpSpPr>
        <p:cNvPr id="1" name="Shape 46"/>
        <p:cNvGrpSpPr/>
        <p:nvPr/>
      </p:nvGrpSpPr>
      <p:grpSpPr>
        <a:xfrm>
          <a:off x="0" y="0"/>
          <a:ext cx="0" cy="0"/>
          <a:chOff x="0" y="0"/>
          <a:chExt cx="0" cy="0"/>
        </a:xfrm>
      </p:grpSpPr>
      <p:sp>
        <p:nvSpPr>
          <p:cNvPr id="47" name="Google Shape;47;p9"/>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‹nr.›</a:t>
            </a:fld>
            <a:endParaRPr/>
          </a:p>
        </p:txBody>
      </p:sp>
      <p:sp>
        <p:nvSpPr>
          <p:cNvPr id="48" name="Google Shape;48;p9"/>
          <p:cNvSpPr/>
          <p:nvPr/>
        </p:nvSpPr>
        <p:spPr>
          <a:xfrm>
            <a:off x="0" y="0"/>
            <a:ext cx="9144000" cy="1097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lvl1pPr lvl="0" rtl="0">
              <a:spcBef>
                <a:spcPts val="0"/>
              </a:spcBef>
              <a:spcAft>
                <a:spcPts val="0"/>
              </a:spcAft>
              <a:buNone/>
              <a:defRPr sz="1800">
                <a:solidFill>
                  <a:schemeClr val="dk2"/>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0" name="Google Shape;50;p9"/>
          <p:cNvSpPr txBox="1">
            <a:spLocks noGrp="1"/>
          </p:cNvSpPr>
          <p:nvPr>
            <p:ph type="body" idx="1"/>
          </p:nvPr>
        </p:nvSpPr>
        <p:spPr>
          <a:xfrm>
            <a:off x="640100" y="1670275"/>
            <a:ext cx="5492400" cy="2451900"/>
          </a:xfrm>
          <a:prstGeom prst="rect">
            <a:avLst/>
          </a:prstGeom>
        </p:spPr>
        <p:txBody>
          <a:bodyPr spcFirstLastPara="1" wrap="square" lIns="0" tIns="0"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nvas verticaal" type="titleOnly">
  <p:cSld name="TITLE_ONLY">
    <p:spTree>
      <p:nvGrpSpPr>
        <p:cNvPr id="1" name="Shape 51"/>
        <p:cNvGrpSpPr/>
        <p:nvPr/>
      </p:nvGrpSpPr>
      <p:grpSpPr>
        <a:xfrm>
          <a:off x="0" y="0"/>
          <a:ext cx="0" cy="0"/>
          <a:chOff x="0" y="0"/>
          <a:chExt cx="0" cy="0"/>
        </a:xfrm>
      </p:grpSpPr>
      <p:sp>
        <p:nvSpPr>
          <p:cNvPr id="52" name="Google Shape;52;p10"/>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‹nr.›</a:t>
            </a:fld>
            <a:endParaRPr/>
          </a:p>
        </p:txBody>
      </p:sp>
      <p:sp>
        <p:nvSpPr>
          <p:cNvPr id="53" name="Google Shape;53;p10"/>
          <p:cNvSpPr txBox="1">
            <a:spLocks noGrp="1"/>
          </p:cNvSpPr>
          <p:nvPr>
            <p:ph type="body" idx="1"/>
          </p:nvPr>
        </p:nvSpPr>
        <p:spPr>
          <a:xfrm>
            <a:off x="639025" y="1316075"/>
            <a:ext cx="7493100" cy="3210300"/>
          </a:xfrm>
          <a:prstGeom prst="rect">
            <a:avLst/>
          </a:prstGeom>
          <a:noFill/>
          <a:ln w="9525" cap="flat" cmpd="sng">
            <a:solidFill>
              <a:srgbClr val="000000"/>
            </a:solidFill>
            <a:prstDash val="dot"/>
            <a:round/>
            <a:headEnd type="none" w="sm" len="sm"/>
            <a:tailEnd type="none" w="sm" len="sm"/>
          </a:ln>
        </p:spPr>
        <p:txBody>
          <a:bodyPr spcFirstLastPara="1" wrap="square" lIns="0" tIns="0"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4" name="Google Shape;54;p10"/>
          <p:cNvSpPr txBox="1">
            <a:spLocks noGrp="1"/>
          </p:cNvSpPr>
          <p:nvPr>
            <p:ph type="title"/>
          </p:nvPr>
        </p:nvSpPr>
        <p:spPr>
          <a:xfrm>
            <a:off x="645525" y="292275"/>
            <a:ext cx="6283500" cy="810300"/>
          </a:xfrm>
          <a:prstGeom prst="rect">
            <a:avLst/>
          </a:prstGeom>
        </p:spPr>
        <p:txBody>
          <a:bodyPr spcFirstLastPara="1" wrap="square" lIns="91425" tIns="91425" rIns="91425" bIns="91425" anchor="t" anchorCtr="0">
            <a:noAutofit/>
          </a:bodyPr>
          <a:lstStyle>
            <a:lvl1pPr lvl="0">
              <a:spcBef>
                <a:spcPts val="0"/>
              </a:spcBef>
              <a:spcAft>
                <a:spcPts val="0"/>
              </a:spcAft>
              <a:buNone/>
              <a:defRPr sz="1800" b="1"/>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Calibri"/>
              <a:buNone/>
              <a:defRPr sz="2800">
                <a:solidFill>
                  <a:schemeClr val="accent1"/>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trends.google.be/trends/explore?geo=BE&amp;q=accountant,boekhouder"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erkgevers.vdab.be/werkgevers/anderstalig-talent"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erkgevers.vdab.be/werkgevers/stappenplan-anderstalig-talent-tewerkstell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erkgevers.vdab.be/werkgevers/eer"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youtube.com/watch?v=uRsgzPKbyv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vlaanderen.be/vlaamse-ondersteuningspremie-vop"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erkgevers.vdab.be/werkgevers/werkaanbieden/stagiair.s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werkgevers.vdab.be/werkgevers/ibo" TargetMode="External"/><Relationship Id="rId4" Type="http://schemas.openxmlformats.org/officeDocument/2006/relationships/hyperlink" Target="https://werkgevers.vdab.be/werkgevers/beroepsinlevingssta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Marleen.verschaeren@vdab.be"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s://werkgevers.vdab.be/werkgevers/kwaliteitsrichtlijnen/inhoud"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partners.vdab.be/werkgevers/help/video"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1Ps_UMa-2hc&amp;list=PLgGFYuH9RHUKRWj7OWM-1hKCFdxItRRtM&amp;index=1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www.youtube.com/watch?v=n8JCDqReYuM&amp;list=PLgGFYuH9RHUKRWj7OWM-1hKCFdxItRRt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400325" y="1064200"/>
            <a:ext cx="7038900" cy="2610000"/>
          </a:xfrm>
          <a:prstGeom prst="rect">
            <a:avLst/>
          </a:prstGeom>
          <a:noFill/>
          <a:ln>
            <a:noFill/>
          </a:ln>
        </p:spPr>
        <p:txBody>
          <a:bodyPr spcFirstLastPara="1" wrap="square" lIns="92300" tIns="92300" rIns="92300" bIns="92300" anchor="b" anchorCtr="0">
            <a:noAutofit/>
          </a:bodyPr>
          <a:lstStyle/>
          <a:p>
            <a:pPr marL="0" lvl="0" indent="0" algn="l" rtl="0">
              <a:lnSpc>
                <a:spcPct val="100000"/>
              </a:lnSpc>
              <a:spcBef>
                <a:spcPts val="0"/>
              </a:spcBef>
              <a:spcAft>
                <a:spcPts val="0"/>
              </a:spcAft>
              <a:buSzPts val="1800"/>
              <a:buNone/>
            </a:pPr>
            <a:endParaRPr sz="2000" b="1">
              <a:solidFill>
                <a:schemeClr val="lt1"/>
              </a:solidFill>
            </a:endParaRPr>
          </a:p>
          <a:p>
            <a:pPr marL="0" lvl="0" indent="0" algn="l" rtl="0">
              <a:lnSpc>
                <a:spcPct val="100000"/>
              </a:lnSpc>
              <a:spcBef>
                <a:spcPts val="0"/>
              </a:spcBef>
              <a:spcAft>
                <a:spcPts val="0"/>
              </a:spcAft>
              <a:buSzPts val="1800"/>
              <a:buNone/>
            </a:pPr>
            <a:endParaRPr sz="2000" b="1">
              <a:solidFill>
                <a:schemeClr val="lt1"/>
              </a:solidFill>
            </a:endParaRPr>
          </a:p>
          <a:p>
            <a:pPr marL="0" lvl="0" indent="0" algn="l" rtl="0">
              <a:lnSpc>
                <a:spcPct val="100000"/>
              </a:lnSpc>
              <a:spcBef>
                <a:spcPts val="0"/>
              </a:spcBef>
              <a:spcAft>
                <a:spcPts val="0"/>
              </a:spcAft>
              <a:buSzPts val="1800"/>
              <a:buNone/>
            </a:pPr>
            <a:endParaRPr sz="2000" b="1">
              <a:solidFill>
                <a:schemeClr val="lt1"/>
              </a:solidFill>
            </a:endParaRPr>
          </a:p>
          <a:p>
            <a:pPr marL="0" lvl="0" indent="0" algn="l" rtl="0">
              <a:lnSpc>
                <a:spcPct val="100000"/>
              </a:lnSpc>
              <a:spcBef>
                <a:spcPts val="0"/>
              </a:spcBef>
              <a:spcAft>
                <a:spcPts val="0"/>
              </a:spcAft>
              <a:buSzPts val="1800"/>
              <a:buNone/>
            </a:pPr>
            <a:endParaRPr sz="2000" b="1">
              <a:solidFill>
                <a:schemeClr val="lt1"/>
              </a:solidFill>
            </a:endParaRPr>
          </a:p>
          <a:p>
            <a:pPr marL="0" lvl="0" indent="0" algn="l" rtl="0">
              <a:lnSpc>
                <a:spcPct val="100000"/>
              </a:lnSpc>
              <a:spcBef>
                <a:spcPts val="0"/>
              </a:spcBef>
              <a:spcAft>
                <a:spcPts val="0"/>
              </a:spcAft>
              <a:buSzPts val="1800"/>
              <a:buNone/>
            </a:pPr>
            <a:r>
              <a:rPr lang="en-US" sz="2000" b="1">
                <a:solidFill>
                  <a:schemeClr val="lt1"/>
                </a:solidFill>
              </a:rPr>
              <a:t> </a:t>
            </a:r>
            <a:endParaRPr sz="2000" b="1">
              <a:solidFill>
                <a:schemeClr val="lt1"/>
              </a:solidFill>
            </a:endParaRPr>
          </a:p>
          <a:p>
            <a:pPr marL="0" lvl="0" indent="0" algn="l" rtl="0">
              <a:lnSpc>
                <a:spcPct val="100000"/>
              </a:lnSpc>
              <a:spcBef>
                <a:spcPts val="0"/>
              </a:spcBef>
              <a:spcAft>
                <a:spcPts val="0"/>
              </a:spcAft>
              <a:buSzPts val="1800"/>
              <a:buNone/>
            </a:pPr>
            <a:endParaRPr sz="1800" b="1">
              <a:solidFill>
                <a:schemeClr val="lt1"/>
              </a:solidFill>
            </a:endParaRPr>
          </a:p>
          <a:p>
            <a:pPr marL="0" lvl="0" indent="0" algn="l" rtl="0">
              <a:lnSpc>
                <a:spcPct val="100000"/>
              </a:lnSpc>
              <a:spcBef>
                <a:spcPts val="0"/>
              </a:spcBef>
              <a:spcAft>
                <a:spcPts val="0"/>
              </a:spcAft>
              <a:buSzPts val="1800"/>
              <a:buNone/>
            </a:pPr>
            <a:endParaRPr sz="1800" b="1">
              <a:solidFill>
                <a:schemeClr val="lt1"/>
              </a:solidFill>
            </a:endParaRPr>
          </a:p>
          <a:p>
            <a:pPr marL="0" lvl="0" indent="0" algn="l" rtl="0">
              <a:lnSpc>
                <a:spcPct val="100000"/>
              </a:lnSpc>
              <a:spcBef>
                <a:spcPts val="0"/>
              </a:spcBef>
              <a:spcAft>
                <a:spcPts val="0"/>
              </a:spcAft>
              <a:buSzPts val="1800"/>
              <a:buNone/>
            </a:pPr>
            <a:br>
              <a:rPr lang="en-US" sz="1800" b="1">
                <a:solidFill>
                  <a:schemeClr val="lt1"/>
                </a:solidFill>
              </a:rPr>
            </a:br>
            <a:br>
              <a:rPr lang="en-US" sz="1800" b="1">
                <a:solidFill>
                  <a:schemeClr val="lt1"/>
                </a:solidFill>
              </a:rPr>
            </a:br>
            <a:endParaRPr sz="1800" b="1">
              <a:solidFill>
                <a:schemeClr val="lt1"/>
              </a:solidFill>
            </a:endParaRPr>
          </a:p>
          <a:p>
            <a:pPr marL="0" lvl="0" indent="0" algn="l" rtl="0">
              <a:lnSpc>
                <a:spcPct val="100000"/>
              </a:lnSpc>
              <a:spcBef>
                <a:spcPts val="0"/>
              </a:spcBef>
              <a:spcAft>
                <a:spcPts val="0"/>
              </a:spcAft>
              <a:buSzPts val="1800"/>
              <a:buNone/>
            </a:pPr>
            <a:endParaRPr sz="1800" b="1">
              <a:solidFill>
                <a:schemeClr val="lt1"/>
              </a:solidFill>
            </a:endParaRPr>
          </a:p>
          <a:p>
            <a:pPr marL="0" lvl="0" indent="0" algn="l" rtl="0">
              <a:lnSpc>
                <a:spcPct val="100000"/>
              </a:lnSpc>
              <a:spcBef>
                <a:spcPts val="0"/>
              </a:spcBef>
              <a:spcAft>
                <a:spcPts val="0"/>
              </a:spcAft>
              <a:buSzPts val="1800"/>
              <a:buNone/>
            </a:pPr>
            <a:endParaRPr sz="1800" b="1">
              <a:solidFill>
                <a:schemeClr val="lt1"/>
              </a:solidFill>
            </a:endParaRPr>
          </a:p>
          <a:p>
            <a:pPr marL="0" lvl="0" indent="0" algn="l" rtl="0">
              <a:lnSpc>
                <a:spcPct val="100000"/>
              </a:lnSpc>
              <a:spcBef>
                <a:spcPts val="0"/>
              </a:spcBef>
              <a:spcAft>
                <a:spcPts val="0"/>
              </a:spcAft>
              <a:buSzPts val="1800"/>
              <a:buNone/>
            </a:pPr>
            <a:endParaRPr sz="1800" b="1">
              <a:solidFill>
                <a:schemeClr val="lt1"/>
              </a:solidFill>
            </a:endParaRPr>
          </a:p>
          <a:p>
            <a:pPr marL="0" lvl="0" indent="0" algn="l" rtl="0">
              <a:spcBef>
                <a:spcPts val="0"/>
              </a:spcBef>
              <a:spcAft>
                <a:spcPts val="0"/>
              </a:spcAft>
              <a:buClr>
                <a:schemeClr val="dk1"/>
              </a:buClr>
              <a:buSzPts val="1800"/>
              <a:buFont typeface="Arial"/>
              <a:buNone/>
            </a:pPr>
            <a:endParaRPr sz="1400">
              <a:solidFill>
                <a:schemeClr val="dk1"/>
              </a:solidFill>
            </a:endParaRPr>
          </a:p>
          <a:p>
            <a:pPr marL="0" lvl="0" indent="0" algn="l" rtl="0">
              <a:lnSpc>
                <a:spcPct val="100000"/>
              </a:lnSpc>
              <a:spcBef>
                <a:spcPts val="0"/>
              </a:spcBef>
              <a:spcAft>
                <a:spcPts val="0"/>
              </a:spcAft>
              <a:buSzPts val="1800"/>
              <a:buNone/>
            </a:pPr>
            <a:endParaRPr sz="1800" b="1">
              <a:solidFill>
                <a:schemeClr val="lt1"/>
              </a:solidFill>
            </a:endParaRPr>
          </a:p>
          <a:p>
            <a:pPr marL="0" lvl="0" indent="0" algn="l" rtl="0">
              <a:lnSpc>
                <a:spcPct val="100000"/>
              </a:lnSpc>
              <a:spcBef>
                <a:spcPts val="0"/>
              </a:spcBef>
              <a:spcAft>
                <a:spcPts val="0"/>
              </a:spcAft>
              <a:buSzPts val="1800"/>
              <a:buNone/>
            </a:pPr>
            <a:endParaRPr sz="2000" b="1">
              <a:solidFill>
                <a:schemeClr val="lt1"/>
              </a:solidFill>
            </a:endParaRPr>
          </a:p>
          <a:p>
            <a:pPr marL="0" lvl="0" indent="0" algn="l" rtl="0">
              <a:lnSpc>
                <a:spcPct val="100000"/>
              </a:lnSpc>
              <a:spcBef>
                <a:spcPts val="0"/>
              </a:spcBef>
              <a:spcAft>
                <a:spcPts val="0"/>
              </a:spcAft>
              <a:buSzPts val="1800"/>
              <a:buNone/>
            </a:pPr>
            <a:endParaRPr sz="3000" b="1">
              <a:solidFill>
                <a:schemeClr val="lt1"/>
              </a:solidFill>
            </a:endParaRPr>
          </a:p>
          <a:p>
            <a:pPr marL="0" lvl="0" indent="0" algn="l" rtl="0">
              <a:spcBef>
                <a:spcPts val="0"/>
              </a:spcBef>
              <a:spcAft>
                <a:spcPts val="0"/>
              </a:spcAft>
              <a:buSzPts val="1800"/>
              <a:buNone/>
            </a:pPr>
            <a:endParaRPr sz="2400" b="1">
              <a:solidFill>
                <a:schemeClr val="lt1"/>
              </a:solidFill>
            </a:endParaRPr>
          </a:p>
          <a:p>
            <a:pPr marL="0" lvl="0" indent="0" algn="l" rtl="0">
              <a:spcBef>
                <a:spcPts val="0"/>
              </a:spcBef>
              <a:spcAft>
                <a:spcPts val="0"/>
              </a:spcAft>
              <a:buClr>
                <a:schemeClr val="dk1"/>
              </a:buClr>
              <a:buSzPts val="1800"/>
              <a:buFont typeface="Arial"/>
              <a:buNone/>
            </a:pPr>
            <a:endParaRPr sz="2400" b="1">
              <a:solidFill>
                <a:schemeClr val="lt1"/>
              </a:solidFill>
            </a:endParaRPr>
          </a:p>
          <a:p>
            <a:pPr marL="0" lvl="0" indent="0" algn="l" rtl="0">
              <a:spcBef>
                <a:spcPts val="0"/>
              </a:spcBef>
              <a:spcAft>
                <a:spcPts val="0"/>
              </a:spcAft>
              <a:buClr>
                <a:schemeClr val="dk1"/>
              </a:buClr>
              <a:buSzPts val="1800"/>
              <a:buFont typeface="Arial"/>
              <a:buNone/>
            </a:pPr>
            <a:endParaRPr sz="2400">
              <a:solidFill>
                <a:schemeClr val="lt1"/>
              </a:solidFill>
            </a:endParaRPr>
          </a:p>
        </p:txBody>
      </p:sp>
      <p:sp>
        <p:nvSpPr>
          <p:cNvPr id="75" name="Google Shape;75;p16"/>
          <p:cNvSpPr txBox="1"/>
          <p:nvPr/>
        </p:nvSpPr>
        <p:spPr>
          <a:xfrm>
            <a:off x="999100" y="1176725"/>
            <a:ext cx="4048200" cy="176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latin typeface="Calibri"/>
                <a:ea typeface="Calibri"/>
                <a:cs typeface="Calibri"/>
                <a:sym typeface="Calibri"/>
              </a:rPr>
              <a:t>Belang van </a:t>
            </a:r>
            <a:r>
              <a:rPr lang="en-US" sz="1800" b="1">
                <a:solidFill>
                  <a:srgbClr val="FF0000"/>
                </a:solidFill>
                <a:latin typeface="Calibri"/>
                <a:ea typeface="Calibri"/>
                <a:cs typeface="Calibri"/>
                <a:sym typeface="Calibri"/>
              </a:rPr>
              <a:t>employer branding</a:t>
            </a:r>
            <a:endParaRPr sz="1800" b="1">
              <a:solidFill>
                <a:srgbClr val="FF0000"/>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800" b="1">
                <a:solidFill>
                  <a:schemeClr val="dk1"/>
                </a:solidFill>
                <a:latin typeface="Calibri"/>
                <a:ea typeface="Calibri"/>
                <a:cs typeface="Calibri"/>
                <a:sym typeface="Calibri"/>
              </a:rPr>
              <a:t>→Wie niet gezien wordt , wordt niet gekozen</a:t>
            </a:r>
            <a:endParaRPr sz="1800" b="1">
              <a:solidFill>
                <a:schemeClr val="dk1"/>
              </a:solidFill>
              <a:latin typeface="Calibri"/>
              <a:ea typeface="Calibri"/>
              <a:cs typeface="Calibri"/>
              <a:sym typeface="Calibri"/>
            </a:endParaRPr>
          </a:p>
          <a:p>
            <a:pPr marL="0" lvl="0" indent="0" algn="l" rtl="0">
              <a:spcBef>
                <a:spcPts val="1600"/>
              </a:spcBef>
              <a:spcAft>
                <a:spcPts val="0"/>
              </a:spcAft>
              <a:buNone/>
            </a:pPr>
            <a:endParaRPr>
              <a:latin typeface="Calibri"/>
              <a:ea typeface="Calibri"/>
              <a:cs typeface="Calibri"/>
              <a:sym typeface="Calibri"/>
            </a:endParaRPr>
          </a:p>
        </p:txBody>
      </p:sp>
      <p:sp>
        <p:nvSpPr>
          <p:cNvPr id="76" name="Google Shape;76;p16"/>
          <p:cNvSpPr txBox="1"/>
          <p:nvPr/>
        </p:nvSpPr>
        <p:spPr>
          <a:xfrm>
            <a:off x="718300" y="386975"/>
            <a:ext cx="4609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lt1"/>
                </a:solidFill>
                <a:latin typeface="Calibri"/>
                <a:ea typeface="Calibri"/>
                <a:cs typeface="Calibri"/>
                <a:sym typeface="Calibri"/>
              </a:rPr>
              <a:t>VDAB ALS REKRUTERINGSKANAAL</a:t>
            </a:r>
            <a:endParaRPr sz="2400" b="1">
              <a:solidFill>
                <a:schemeClr val="lt1"/>
              </a:solidFill>
              <a:latin typeface="Calibri"/>
              <a:ea typeface="Calibri"/>
              <a:cs typeface="Calibri"/>
              <a:sym typeface="Calibri"/>
            </a:endParaRPr>
          </a:p>
        </p:txBody>
      </p:sp>
      <p:sp>
        <p:nvSpPr>
          <p:cNvPr id="77" name="Google Shape;77;p16"/>
          <p:cNvSpPr txBox="1"/>
          <p:nvPr/>
        </p:nvSpPr>
        <p:spPr>
          <a:xfrm>
            <a:off x="806675" y="4403425"/>
            <a:ext cx="2827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02 juni 2022</a:t>
            </a:r>
            <a:br>
              <a:rPr lang="en-US">
                <a:latin typeface="Calibri"/>
                <a:ea typeface="Calibri"/>
                <a:cs typeface="Calibri"/>
                <a:sym typeface="Calibri"/>
              </a:rPr>
            </a:br>
            <a:r>
              <a:rPr lang="en-US">
                <a:latin typeface="Calibri"/>
                <a:ea typeface="Calibri"/>
                <a:cs typeface="Calibri"/>
                <a:sym typeface="Calibri"/>
              </a:rPr>
              <a:t>marleen.verschaeren@vdab.be</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70" name="Google Shape;170;p25"/>
          <p:cNvSpPr txBox="1">
            <a:spLocks noGrp="1"/>
          </p:cNvSpPr>
          <p:nvPr>
            <p:ph type="body" idx="1"/>
          </p:nvPr>
        </p:nvSpPr>
        <p:spPr>
          <a:xfrm>
            <a:off x="640100" y="1529850"/>
            <a:ext cx="6376200" cy="2592300"/>
          </a:xfrm>
          <a:prstGeom prst="rect">
            <a:avLst/>
          </a:prstGeom>
        </p:spPr>
        <p:txBody>
          <a:bodyPr spcFirstLastPara="1" wrap="square" lIns="0" tIns="0" rIns="91425" bIns="91425" anchor="t" anchorCtr="0">
            <a:noAutofit/>
          </a:bodyPr>
          <a:lstStyle/>
          <a:p>
            <a:pPr marL="457200" lvl="0" indent="-342900" algn="l" rtl="0">
              <a:spcBef>
                <a:spcPts val="0"/>
              </a:spcBef>
              <a:spcAft>
                <a:spcPts val="0"/>
              </a:spcAft>
              <a:buClr>
                <a:srgbClr val="000000"/>
              </a:buClr>
              <a:buSzPts val="1800"/>
              <a:buChar char="●"/>
            </a:pPr>
            <a:r>
              <a:rPr lang="en-US">
                <a:solidFill>
                  <a:srgbClr val="000000"/>
                </a:solidFill>
                <a:latin typeface="Arial"/>
                <a:ea typeface="Arial"/>
                <a:cs typeface="Arial"/>
                <a:sym typeface="Arial"/>
              </a:rPr>
              <a:t>Kies een </a:t>
            </a:r>
            <a:r>
              <a:rPr lang="en-US" b="1">
                <a:solidFill>
                  <a:srgbClr val="008ACA"/>
                </a:solidFill>
                <a:latin typeface="Arial"/>
                <a:ea typeface="Arial"/>
                <a:cs typeface="Arial"/>
                <a:sym typeface="Arial"/>
              </a:rPr>
              <a:t>heldere functienaam</a:t>
            </a:r>
            <a:br>
              <a:rPr lang="en-US">
                <a:solidFill>
                  <a:srgbClr val="000000"/>
                </a:solidFill>
                <a:latin typeface="Arial"/>
                <a:ea typeface="Arial"/>
                <a:cs typeface="Arial"/>
                <a:sym typeface="Arial"/>
              </a:rPr>
            </a:br>
            <a:r>
              <a:rPr lang="en-US" sz="1200">
                <a:solidFill>
                  <a:srgbClr val="000000"/>
                </a:solidFill>
                <a:latin typeface="Arial"/>
                <a:ea typeface="Arial"/>
                <a:cs typeface="Arial"/>
                <a:sym typeface="Arial"/>
              </a:rPr>
              <a:t>Het eerste wat men ziet en zorgt ervoor dat men verder leest of niet. Hoe duidelijker, hoe aantrekkelijker de vacature</a:t>
            </a:r>
            <a:br>
              <a:rPr lang="en-US" sz="1200">
                <a:solidFill>
                  <a:srgbClr val="000000"/>
                </a:solidFill>
                <a:latin typeface="Arial"/>
                <a:ea typeface="Arial"/>
                <a:cs typeface="Arial"/>
                <a:sym typeface="Arial"/>
              </a:rPr>
            </a:br>
            <a:r>
              <a:rPr lang="en-US" sz="1200">
                <a:solidFill>
                  <a:srgbClr val="000000"/>
                </a:solidFill>
                <a:latin typeface="Arial"/>
                <a:ea typeface="Arial"/>
                <a:cs typeface="Arial"/>
                <a:sym typeface="Arial"/>
              </a:rPr>
              <a:t>Gebruik je functietitel ook in de jobomschrijving</a:t>
            </a:r>
            <a:br>
              <a:rPr lang="en-US" sz="1200">
                <a:solidFill>
                  <a:srgbClr val="000000"/>
                </a:solidFill>
                <a:latin typeface="Arial"/>
                <a:ea typeface="Arial"/>
                <a:cs typeface="Arial"/>
                <a:sym typeface="Arial"/>
              </a:rPr>
            </a:br>
            <a:r>
              <a:rPr lang="en-US" sz="1200" u="sng">
                <a:solidFill>
                  <a:srgbClr val="FF0000"/>
                </a:solidFill>
                <a:latin typeface="Arial"/>
                <a:ea typeface="Arial"/>
                <a:cs typeface="Arial"/>
                <a:sym typeface="Arial"/>
              </a:rPr>
              <a:t>PS:</a:t>
            </a:r>
            <a:r>
              <a:rPr lang="en-US" sz="1200">
                <a:solidFill>
                  <a:srgbClr val="000000"/>
                </a:solidFill>
                <a:latin typeface="Arial"/>
                <a:ea typeface="Arial"/>
                <a:cs typeface="Arial"/>
                <a:sym typeface="Arial"/>
              </a:rPr>
              <a:t> </a:t>
            </a:r>
            <a:r>
              <a:rPr lang="en-US" sz="1000">
                <a:solidFill>
                  <a:srgbClr val="000000"/>
                </a:solidFill>
                <a:latin typeface="Arial"/>
                <a:ea typeface="Arial"/>
                <a:cs typeface="Arial"/>
                <a:sym typeface="Arial"/>
              </a:rPr>
              <a:t>Wees concreet, vermijd afkortingen, gebruik gewone taal</a:t>
            </a:r>
            <a:br>
              <a:rPr lang="en-US" sz="1000">
                <a:solidFill>
                  <a:srgbClr val="000000"/>
                </a:solidFill>
                <a:latin typeface="Arial"/>
                <a:ea typeface="Arial"/>
                <a:cs typeface="Arial"/>
                <a:sym typeface="Arial"/>
              </a:rPr>
            </a:br>
            <a:endParaRPr sz="10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Char char="●"/>
            </a:pPr>
            <a:r>
              <a:rPr lang="en-US">
                <a:solidFill>
                  <a:srgbClr val="000000"/>
                </a:solidFill>
                <a:latin typeface="Arial"/>
                <a:ea typeface="Arial"/>
                <a:cs typeface="Arial"/>
                <a:sym typeface="Arial"/>
              </a:rPr>
              <a:t>Geef een </a:t>
            </a:r>
            <a:r>
              <a:rPr lang="en-US" b="1">
                <a:solidFill>
                  <a:srgbClr val="008ACA"/>
                </a:solidFill>
                <a:latin typeface="Arial"/>
                <a:ea typeface="Arial"/>
                <a:cs typeface="Arial"/>
                <a:sym typeface="Arial"/>
              </a:rPr>
              <a:t>korte bedrijfsvoorstelling</a:t>
            </a:r>
            <a:br>
              <a:rPr lang="en-US">
                <a:solidFill>
                  <a:srgbClr val="000000"/>
                </a:solidFill>
                <a:latin typeface="Arial"/>
                <a:ea typeface="Arial"/>
                <a:cs typeface="Arial"/>
                <a:sym typeface="Arial"/>
              </a:rPr>
            </a:br>
            <a:r>
              <a:rPr lang="en-US" sz="1200">
                <a:solidFill>
                  <a:srgbClr val="000000"/>
                </a:solidFill>
                <a:latin typeface="Arial"/>
                <a:ea typeface="Arial"/>
                <a:cs typeface="Arial"/>
                <a:sym typeface="Arial"/>
              </a:rPr>
              <a:t>Leg in enkele zinnen uit waar je bedrijf voor staat, wat zijn jullie sterke punten, bedrijfscultuur, waarden.</a:t>
            </a:r>
            <a:br>
              <a:rPr lang="en-US" sz="1200">
                <a:solidFill>
                  <a:srgbClr val="000000"/>
                </a:solidFill>
                <a:latin typeface="Arial"/>
                <a:ea typeface="Arial"/>
                <a:cs typeface="Arial"/>
                <a:sym typeface="Arial"/>
              </a:rPr>
            </a:br>
            <a:r>
              <a:rPr lang="en-US" sz="1200">
                <a:solidFill>
                  <a:srgbClr val="000000"/>
                </a:solidFill>
                <a:latin typeface="Arial"/>
                <a:ea typeface="Arial"/>
                <a:cs typeface="Arial"/>
                <a:sym typeface="Arial"/>
              </a:rPr>
              <a:t>Geef aan waarom jullie iemand zoeken  →  groei?</a:t>
            </a:r>
            <a:br>
              <a:rPr lang="en-US" sz="1200">
                <a:solidFill>
                  <a:srgbClr val="000000"/>
                </a:solidFill>
                <a:latin typeface="Arial"/>
                <a:ea typeface="Arial"/>
                <a:cs typeface="Arial"/>
                <a:sym typeface="Arial"/>
              </a:rPr>
            </a:br>
            <a:r>
              <a:rPr lang="en-US" sz="1200">
                <a:solidFill>
                  <a:srgbClr val="000000"/>
                </a:solidFill>
                <a:latin typeface="Arial"/>
                <a:ea typeface="Arial"/>
                <a:cs typeface="Arial"/>
                <a:sym typeface="Arial"/>
              </a:rPr>
              <a:t>Medewerker wil in een fijn bedrijf terecht komen, wil een meerwaarde in het bedrijf zijn.</a:t>
            </a:r>
            <a:br>
              <a:rPr lang="en-US" sz="1200">
                <a:solidFill>
                  <a:srgbClr val="000000"/>
                </a:solidFill>
                <a:latin typeface="Arial"/>
                <a:ea typeface="Arial"/>
                <a:cs typeface="Arial"/>
                <a:sym typeface="Arial"/>
              </a:rPr>
            </a:br>
            <a:r>
              <a:rPr lang="en-US" sz="1200" u="sng">
                <a:solidFill>
                  <a:srgbClr val="FF0000"/>
                </a:solidFill>
                <a:latin typeface="Arial"/>
                <a:ea typeface="Arial"/>
                <a:cs typeface="Arial"/>
                <a:sym typeface="Arial"/>
              </a:rPr>
              <a:t>PS:</a:t>
            </a:r>
            <a:r>
              <a:rPr lang="en-US" sz="1200">
                <a:solidFill>
                  <a:srgbClr val="000000"/>
                </a:solidFill>
                <a:latin typeface="Arial"/>
                <a:ea typeface="Arial"/>
                <a:cs typeface="Arial"/>
                <a:sym typeface="Arial"/>
              </a:rPr>
              <a:t> </a:t>
            </a:r>
            <a:r>
              <a:rPr lang="en-US" sz="1000">
                <a:solidFill>
                  <a:srgbClr val="000000"/>
                </a:solidFill>
                <a:latin typeface="Arial"/>
                <a:ea typeface="Arial"/>
                <a:cs typeface="Arial"/>
                <a:sym typeface="Arial"/>
              </a:rPr>
              <a:t>Geef je je  vacature in via “mijn VDAB”dan kan je je eigen bedrijfsinfo ingeven</a:t>
            </a:r>
            <a:endParaRPr sz="1000">
              <a:solidFill>
                <a:srgbClr val="000000"/>
              </a:solidFill>
              <a:latin typeface="Arial"/>
              <a:ea typeface="Arial"/>
              <a:cs typeface="Arial"/>
              <a:sym typeface="Aria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1600"/>
              </a:spcAft>
              <a:buNone/>
            </a:pPr>
            <a:endParaRPr/>
          </a:p>
        </p:txBody>
      </p:sp>
      <p:sp>
        <p:nvSpPr>
          <p:cNvPr id="171" name="Google Shape;171;p25"/>
          <p:cNvSpPr txBox="1"/>
          <p:nvPr/>
        </p:nvSpPr>
        <p:spPr>
          <a:xfrm>
            <a:off x="483025" y="298400"/>
            <a:ext cx="758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lt1"/>
                </a:solidFill>
                <a:latin typeface="Calibri"/>
                <a:ea typeface="Calibri"/>
                <a:cs typeface="Calibri"/>
                <a:sym typeface="Calibri"/>
              </a:rPr>
              <a:t>Gevonden worden / gelezen worden / solliciteren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78" name="Google Shape;178;p26"/>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Clr>
                <a:schemeClr val="dk1"/>
              </a:buClr>
              <a:buSzPts val="1100"/>
              <a:buFont typeface="Arial"/>
              <a:buNone/>
            </a:pPr>
            <a:r>
              <a:rPr lang="en-US"/>
              <a:t>Gevonden worden/gelezen worden/solliciteren</a:t>
            </a:r>
            <a:endParaRPr b="1">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2400"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79" name="Google Shape;179;p26"/>
          <p:cNvSpPr txBox="1">
            <a:spLocks noGrp="1"/>
          </p:cNvSpPr>
          <p:nvPr>
            <p:ph type="body" idx="1"/>
          </p:nvPr>
        </p:nvSpPr>
        <p:spPr>
          <a:xfrm>
            <a:off x="591725" y="1239625"/>
            <a:ext cx="7486200" cy="3496800"/>
          </a:xfrm>
          <a:prstGeom prst="rect">
            <a:avLst/>
          </a:prstGeom>
        </p:spPr>
        <p:txBody>
          <a:bodyPr spcFirstLastPara="1" wrap="square" lIns="0" tIns="0" rIns="91425" bIns="91425" anchor="t" anchorCtr="0">
            <a:noAutofit/>
          </a:bodyPr>
          <a:lstStyle/>
          <a:p>
            <a:pPr marL="457200" lvl="0" indent="-342900" algn="l" rtl="0">
              <a:spcBef>
                <a:spcPts val="0"/>
              </a:spcBef>
              <a:spcAft>
                <a:spcPts val="0"/>
              </a:spcAft>
              <a:buSzPts val="1800"/>
              <a:buChar char="●"/>
            </a:pPr>
            <a:r>
              <a:rPr lang="en-US" b="1">
                <a:solidFill>
                  <a:srgbClr val="008ACA"/>
                </a:solidFill>
                <a:latin typeface="Arial"/>
                <a:ea typeface="Arial"/>
                <a:cs typeface="Arial"/>
                <a:sym typeface="Arial"/>
              </a:rPr>
              <a:t>Omschrijf de job</a:t>
            </a:r>
            <a:br>
              <a:rPr lang="en-US">
                <a:latin typeface="Arial"/>
                <a:ea typeface="Arial"/>
                <a:cs typeface="Arial"/>
                <a:sym typeface="Arial"/>
              </a:rPr>
            </a:br>
            <a:r>
              <a:rPr lang="en-US" sz="1200">
                <a:latin typeface="Arial"/>
                <a:ea typeface="Arial"/>
                <a:cs typeface="Arial"/>
                <a:sym typeface="Arial"/>
              </a:rPr>
              <a:t>Formuleer de taken zo concreet mogelijk. Zo kunnen kandidaten beter inschatten of het iets voor hun is. Vertrek vanuit de basis en werk zo verder. Gebruik trefwoorden, andere spellingswijze,...</a:t>
            </a:r>
            <a:r>
              <a:rPr lang="en-US" sz="1400" b="1">
                <a:solidFill>
                  <a:schemeClr val="lt1"/>
                </a:solidFill>
                <a:latin typeface="Arial"/>
                <a:ea typeface="Arial"/>
                <a:cs typeface="Arial"/>
                <a:sym typeface="Arial"/>
              </a:rPr>
              <a:t> </a:t>
            </a:r>
            <a:br>
              <a:rPr lang="en-US" sz="1400" b="1">
                <a:solidFill>
                  <a:schemeClr val="lt1"/>
                </a:solidFill>
                <a:latin typeface="Arial"/>
                <a:ea typeface="Arial"/>
                <a:cs typeface="Arial"/>
                <a:sym typeface="Arial"/>
              </a:rPr>
            </a:br>
            <a:r>
              <a:rPr lang="en-US" sz="1400" u="sng">
                <a:solidFill>
                  <a:srgbClr val="FF0000"/>
                </a:solidFill>
                <a:latin typeface="Arial"/>
                <a:ea typeface="Arial"/>
                <a:cs typeface="Arial"/>
                <a:sym typeface="Arial"/>
              </a:rPr>
              <a:t>PS:</a:t>
            </a:r>
            <a:r>
              <a:rPr lang="en-US" sz="1400">
                <a:latin typeface="Arial"/>
                <a:ea typeface="Arial"/>
                <a:cs typeface="Arial"/>
                <a:sym typeface="Arial"/>
              </a:rPr>
              <a:t>  </a:t>
            </a:r>
            <a:r>
              <a:rPr lang="en-US" sz="1000">
                <a:latin typeface="Arial"/>
                <a:ea typeface="Arial"/>
                <a:cs typeface="Arial"/>
                <a:sym typeface="Arial"/>
              </a:rPr>
              <a:t>Blijf wel realistisch, vertrek vanuit de mindset van de  kandidaat die je nodig hebt, welke term zou jezelf googelen, vraag het eventueel aan je eigen medewerkers</a:t>
            </a:r>
            <a:br>
              <a:rPr lang="en-US" sz="1000">
                <a:latin typeface="Arial"/>
                <a:ea typeface="Arial"/>
                <a:cs typeface="Arial"/>
                <a:sym typeface="Arial"/>
              </a:rPr>
            </a:br>
            <a:endParaRPr sz="1000">
              <a:latin typeface="Arial"/>
              <a:ea typeface="Arial"/>
              <a:cs typeface="Arial"/>
              <a:sym typeface="Arial"/>
            </a:endParaRPr>
          </a:p>
          <a:p>
            <a:pPr marL="457200" lvl="0" indent="-342900" algn="l" rtl="0">
              <a:spcBef>
                <a:spcPts val="0"/>
              </a:spcBef>
              <a:spcAft>
                <a:spcPts val="0"/>
              </a:spcAft>
              <a:buSzPts val="1800"/>
              <a:buChar char="●"/>
            </a:pPr>
            <a:r>
              <a:rPr lang="en-US" b="1">
                <a:solidFill>
                  <a:srgbClr val="008ACA"/>
                </a:solidFill>
                <a:latin typeface="Arial"/>
                <a:ea typeface="Arial"/>
                <a:cs typeface="Arial"/>
                <a:sym typeface="Arial"/>
              </a:rPr>
              <a:t>Vermeld de vereisten</a:t>
            </a:r>
            <a:br>
              <a:rPr lang="en-US">
                <a:latin typeface="Arial"/>
                <a:ea typeface="Arial"/>
                <a:cs typeface="Arial"/>
                <a:sym typeface="Arial"/>
              </a:rPr>
            </a:br>
            <a:r>
              <a:rPr lang="en-US" sz="1200">
                <a:latin typeface="Arial"/>
                <a:ea typeface="Arial"/>
                <a:cs typeface="Arial"/>
                <a:sym typeface="Arial"/>
              </a:rPr>
              <a:t>diploma’s, welke competenties, jaren ervaring, talen, wagen nodig</a:t>
            </a:r>
            <a:br>
              <a:rPr lang="en-US" sz="1200">
                <a:latin typeface="Arial"/>
                <a:ea typeface="Arial"/>
                <a:cs typeface="Arial"/>
                <a:sym typeface="Arial"/>
              </a:rPr>
            </a:br>
            <a:r>
              <a:rPr lang="en-US" sz="1400" u="sng">
                <a:solidFill>
                  <a:srgbClr val="FF0000"/>
                </a:solidFill>
                <a:latin typeface="Arial"/>
                <a:ea typeface="Arial"/>
                <a:cs typeface="Arial"/>
                <a:sym typeface="Arial"/>
              </a:rPr>
              <a:t>PS:</a:t>
            </a:r>
            <a:r>
              <a:rPr lang="en-US" sz="1400">
                <a:latin typeface="Arial"/>
                <a:ea typeface="Arial"/>
                <a:cs typeface="Arial"/>
                <a:sym typeface="Arial"/>
              </a:rPr>
              <a:t>  </a:t>
            </a:r>
            <a:r>
              <a:rPr lang="en-US" sz="1000">
                <a:latin typeface="Arial"/>
                <a:ea typeface="Arial"/>
                <a:cs typeface="Arial"/>
                <a:sym typeface="Arial"/>
              </a:rPr>
              <a:t>Zijn alle vereisten wel echt nodig……, geef enkel de meest relevante aan</a:t>
            </a:r>
            <a:br>
              <a:rPr lang="en-US" sz="1200">
                <a:latin typeface="Arial"/>
                <a:ea typeface="Arial"/>
                <a:cs typeface="Arial"/>
                <a:sym typeface="Arial"/>
              </a:rPr>
            </a:br>
            <a:endParaRPr sz="1200">
              <a:latin typeface="Arial"/>
              <a:ea typeface="Arial"/>
              <a:cs typeface="Arial"/>
              <a:sym typeface="Arial"/>
            </a:endParaRPr>
          </a:p>
          <a:p>
            <a:pPr marL="457200" lvl="0" indent="-342900" algn="l" rtl="0">
              <a:spcBef>
                <a:spcPts val="0"/>
              </a:spcBef>
              <a:spcAft>
                <a:spcPts val="0"/>
              </a:spcAft>
              <a:buSzPts val="1800"/>
              <a:buChar char="●"/>
            </a:pPr>
            <a:r>
              <a:rPr lang="en-US" b="1">
                <a:solidFill>
                  <a:srgbClr val="008ACA"/>
                </a:solidFill>
                <a:latin typeface="Arial"/>
                <a:ea typeface="Arial"/>
                <a:cs typeface="Arial"/>
                <a:sym typeface="Arial"/>
              </a:rPr>
              <a:t>Zeg wat je te bieden hebt</a:t>
            </a:r>
            <a:br>
              <a:rPr lang="en-US">
                <a:latin typeface="Arial"/>
                <a:ea typeface="Arial"/>
                <a:cs typeface="Arial"/>
                <a:sym typeface="Arial"/>
              </a:rPr>
            </a:br>
            <a:r>
              <a:rPr lang="en-US" sz="1200">
                <a:latin typeface="Arial"/>
                <a:ea typeface="Arial"/>
                <a:cs typeface="Arial"/>
                <a:sym typeface="Arial"/>
              </a:rPr>
              <a:t>Loon en extra legale voordelen, balans tussen werk en privé ( bv thuiswerk), doorgroeimogelijkheden, sfeer, inzetten op opleidingen</a:t>
            </a:r>
            <a:br>
              <a:rPr lang="en-US" sz="1200">
                <a:latin typeface="Arial"/>
                <a:ea typeface="Arial"/>
                <a:cs typeface="Arial"/>
                <a:sym typeface="Arial"/>
              </a:rPr>
            </a:br>
            <a:r>
              <a:rPr lang="en-US" sz="1200" u="sng">
                <a:solidFill>
                  <a:srgbClr val="FF0000"/>
                </a:solidFill>
                <a:latin typeface="Arial"/>
                <a:ea typeface="Arial"/>
                <a:cs typeface="Arial"/>
                <a:sym typeface="Arial"/>
              </a:rPr>
              <a:t>PS:</a:t>
            </a:r>
            <a:r>
              <a:rPr lang="en-US" sz="1200">
                <a:latin typeface="Arial"/>
                <a:ea typeface="Arial"/>
                <a:cs typeface="Arial"/>
                <a:sym typeface="Arial"/>
              </a:rPr>
              <a:t> </a:t>
            </a:r>
            <a:r>
              <a:rPr lang="en-US" sz="1000">
                <a:latin typeface="Arial"/>
                <a:ea typeface="Arial"/>
                <a:cs typeface="Arial"/>
                <a:sym typeface="Arial"/>
              </a:rPr>
              <a:t>bvb geef het bedrag van de maaltijdcheques mee</a:t>
            </a:r>
            <a:br>
              <a:rPr lang="en-US" sz="1000">
                <a:latin typeface="Arial"/>
                <a:ea typeface="Arial"/>
                <a:cs typeface="Arial"/>
                <a:sym typeface="Arial"/>
              </a:rPr>
            </a:br>
            <a:br>
              <a:rPr lang="en-US" sz="1400">
                <a:latin typeface="Arial"/>
                <a:ea typeface="Arial"/>
                <a:cs typeface="Arial"/>
                <a:sym typeface="Arial"/>
              </a:rPr>
            </a:br>
            <a:endParaRPr sz="14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86" name="Google Shape;186;p27"/>
          <p:cNvSpPr txBox="1">
            <a:spLocks noGrp="1"/>
          </p:cNvSpPr>
          <p:nvPr>
            <p:ph type="title"/>
          </p:nvPr>
        </p:nvSpPr>
        <p:spPr>
          <a:xfrm>
            <a:off x="789650" y="284100"/>
            <a:ext cx="70740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Clr>
                <a:schemeClr val="dk1"/>
              </a:buClr>
              <a:buSzPts val="1100"/>
              <a:buFont typeface="Arial"/>
              <a:buNone/>
            </a:pPr>
            <a:r>
              <a:rPr lang="en-US"/>
              <a:t>Gevonden worden / gelezen worden / solliciteren</a:t>
            </a:r>
            <a:endParaRPr sz="1400" b="0">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187" name="Google Shape;187;p27"/>
          <p:cNvSpPr txBox="1">
            <a:spLocks noGrp="1"/>
          </p:cNvSpPr>
          <p:nvPr>
            <p:ph type="body" idx="1"/>
          </p:nvPr>
        </p:nvSpPr>
        <p:spPr>
          <a:xfrm>
            <a:off x="640100" y="1670275"/>
            <a:ext cx="5492400" cy="2451900"/>
          </a:xfrm>
          <a:prstGeom prst="rect">
            <a:avLst/>
          </a:prstGeom>
        </p:spPr>
        <p:txBody>
          <a:bodyPr spcFirstLastPara="1" wrap="square" lIns="0" tIns="0" rIns="91425" bIns="91425" anchor="t" anchorCtr="0">
            <a:noAutofit/>
          </a:bodyPr>
          <a:lstStyle/>
          <a:p>
            <a:pPr marL="457200" lvl="0" indent="-342900" algn="l" rtl="0">
              <a:spcBef>
                <a:spcPts val="0"/>
              </a:spcBef>
              <a:spcAft>
                <a:spcPts val="0"/>
              </a:spcAft>
              <a:buClr>
                <a:srgbClr val="000000"/>
              </a:buClr>
              <a:buSzPts val="1800"/>
              <a:buChar char="●"/>
            </a:pPr>
            <a:r>
              <a:rPr lang="en-US" b="1">
                <a:solidFill>
                  <a:srgbClr val="008ACA"/>
                </a:solidFill>
                <a:latin typeface="Arial"/>
                <a:ea typeface="Arial"/>
                <a:cs typeface="Arial"/>
                <a:sym typeface="Arial"/>
              </a:rPr>
              <a:t>Moedig kandidaten aan om te solliciteren</a:t>
            </a:r>
            <a:br>
              <a:rPr lang="en-US">
                <a:solidFill>
                  <a:srgbClr val="000000"/>
                </a:solidFill>
                <a:latin typeface="Arial"/>
                <a:ea typeface="Arial"/>
                <a:cs typeface="Arial"/>
                <a:sym typeface="Arial"/>
              </a:rPr>
            </a:br>
            <a:r>
              <a:rPr lang="en-US" sz="1200">
                <a:solidFill>
                  <a:srgbClr val="000000"/>
                </a:solidFill>
                <a:latin typeface="Arial"/>
                <a:ea typeface="Arial"/>
                <a:cs typeface="Arial"/>
                <a:sym typeface="Arial"/>
              </a:rPr>
              <a:t>Hoe  solliciteren, contactpersoon, contacteer hen zo vlug mogelijk</a:t>
            </a:r>
            <a:br>
              <a:rPr lang="en-US" sz="1200">
                <a:solidFill>
                  <a:srgbClr val="000000"/>
                </a:solidFill>
                <a:latin typeface="Arial"/>
                <a:ea typeface="Arial"/>
                <a:cs typeface="Arial"/>
                <a:sym typeface="Arial"/>
              </a:rPr>
            </a:br>
            <a:r>
              <a:rPr lang="en-US" sz="1200" u="sng">
                <a:solidFill>
                  <a:srgbClr val="FF0000"/>
                </a:solidFill>
                <a:latin typeface="Arial"/>
                <a:ea typeface="Arial"/>
                <a:cs typeface="Arial"/>
                <a:sym typeface="Arial"/>
              </a:rPr>
              <a:t>PS:</a:t>
            </a:r>
            <a:r>
              <a:rPr lang="en-US" sz="1200">
                <a:solidFill>
                  <a:srgbClr val="FF0000"/>
                </a:solidFill>
                <a:latin typeface="Arial"/>
                <a:ea typeface="Arial"/>
                <a:cs typeface="Arial"/>
                <a:sym typeface="Arial"/>
              </a:rPr>
              <a:t> </a:t>
            </a:r>
            <a:r>
              <a:rPr lang="en-US" sz="1200">
                <a:solidFill>
                  <a:srgbClr val="000000"/>
                </a:solidFill>
                <a:latin typeface="Arial"/>
                <a:ea typeface="Arial"/>
                <a:cs typeface="Arial"/>
                <a:sym typeface="Arial"/>
              </a:rPr>
              <a:t>Probeer de sollicitatieprocedure zo laagdrempelig te houden, pas aan aan je doelpubliek</a:t>
            </a:r>
            <a:br>
              <a:rPr lang="en-US" sz="1200">
                <a:solidFill>
                  <a:srgbClr val="000000"/>
                </a:solidFill>
                <a:latin typeface="Arial"/>
                <a:ea typeface="Arial"/>
                <a:cs typeface="Arial"/>
                <a:sym typeface="Arial"/>
              </a:rPr>
            </a:br>
            <a:endParaRPr sz="12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Char char="●"/>
            </a:pPr>
            <a:r>
              <a:rPr lang="en-US" b="1">
                <a:solidFill>
                  <a:srgbClr val="008ACA"/>
                </a:solidFill>
                <a:latin typeface="Arial"/>
                <a:ea typeface="Arial"/>
                <a:cs typeface="Arial"/>
                <a:sym typeface="Arial"/>
              </a:rPr>
              <a:t>Pimp je vacature</a:t>
            </a:r>
            <a:br>
              <a:rPr lang="en-US" b="1">
                <a:solidFill>
                  <a:srgbClr val="008ACA"/>
                </a:solidFill>
                <a:latin typeface="Arial"/>
                <a:ea typeface="Arial"/>
                <a:cs typeface="Arial"/>
                <a:sym typeface="Arial"/>
              </a:rPr>
            </a:br>
            <a:r>
              <a:rPr lang="en-US" sz="1200">
                <a:solidFill>
                  <a:srgbClr val="000000"/>
                </a:solidFill>
                <a:latin typeface="Arial"/>
                <a:ea typeface="Arial"/>
                <a:cs typeface="Arial"/>
                <a:sym typeface="Arial"/>
              </a:rPr>
              <a:t>Een pittige omschreven vacature trekt meer de aandacht. Actieve en beeldrijke taal, kort en to the point</a:t>
            </a:r>
            <a:br>
              <a:rPr lang="en-US" sz="1400">
                <a:solidFill>
                  <a:srgbClr val="000000"/>
                </a:solidFill>
                <a:latin typeface="Arial"/>
                <a:ea typeface="Arial"/>
                <a:cs typeface="Arial"/>
                <a:sym typeface="Arial"/>
              </a:rPr>
            </a:br>
            <a:r>
              <a:rPr lang="en-US" sz="1200" u="sng">
                <a:solidFill>
                  <a:srgbClr val="FF0000"/>
                </a:solidFill>
                <a:latin typeface="Arial"/>
                <a:ea typeface="Arial"/>
                <a:cs typeface="Arial"/>
                <a:sym typeface="Arial"/>
              </a:rPr>
              <a:t>PS :</a:t>
            </a:r>
            <a:r>
              <a:rPr lang="en-US" sz="1200">
                <a:solidFill>
                  <a:srgbClr val="FF0000"/>
                </a:solidFill>
                <a:latin typeface="Arial"/>
                <a:ea typeface="Arial"/>
                <a:cs typeface="Arial"/>
                <a:sym typeface="Arial"/>
              </a:rPr>
              <a:t> </a:t>
            </a:r>
            <a:r>
              <a:rPr lang="en-US" sz="1200">
                <a:solidFill>
                  <a:srgbClr val="000000"/>
                </a:solidFill>
                <a:latin typeface="Arial"/>
                <a:ea typeface="Arial"/>
                <a:cs typeface="Arial"/>
                <a:sym typeface="Arial"/>
              </a:rPr>
              <a:t>Niet overdrijven uiteraard</a:t>
            </a:r>
            <a:br>
              <a:rPr lang="en-US" sz="1200">
                <a:solidFill>
                  <a:srgbClr val="000000"/>
                </a:solidFill>
                <a:latin typeface="Arial"/>
                <a:ea typeface="Arial"/>
                <a:cs typeface="Arial"/>
                <a:sym typeface="Arial"/>
              </a:rPr>
            </a:br>
            <a:r>
              <a:rPr lang="en-US" sz="900">
                <a:solidFill>
                  <a:srgbClr val="000000"/>
                </a:solidFill>
                <a:latin typeface="Arial"/>
                <a:ea typeface="Arial"/>
                <a:cs typeface="Arial"/>
                <a:sym typeface="Arial"/>
              </a:rPr>
              <a:t>vb ‘je klanten zijn dol op je’ niet zo cliché als ‘je bent klantvriendelijk’</a:t>
            </a:r>
            <a:endParaRPr sz="900">
              <a:solidFill>
                <a:srgbClr val="000000"/>
              </a:solidFill>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94" name="Google Shape;194;p28"/>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sz="1900" b="1">
                <a:latin typeface="Arial"/>
                <a:ea typeface="Arial"/>
                <a:cs typeface="Arial"/>
                <a:sym typeface="Arial"/>
              </a:rPr>
              <a:t>Nog enkele tips</a:t>
            </a:r>
            <a:endParaRPr sz="1900" b="1">
              <a:latin typeface="Arial"/>
              <a:ea typeface="Arial"/>
              <a:cs typeface="Arial"/>
              <a:sym typeface="Arial"/>
            </a:endParaRPr>
          </a:p>
        </p:txBody>
      </p:sp>
      <p:sp>
        <p:nvSpPr>
          <p:cNvPr id="195" name="Google Shape;195;p28"/>
          <p:cNvSpPr txBox="1">
            <a:spLocks noGrp="1"/>
          </p:cNvSpPr>
          <p:nvPr>
            <p:ph type="body" idx="1"/>
          </p:nvPr>
        </p:nvSpPr>
        <p:spPr>
          <a:xfrm>
            <a:off x="843675" y="1304050"/>
            <a:ext cx="7527600" cy="3441600"/>
          </a:xfrm>
          <a:prstGeom prst="rect">
            <a:avLst/>
          </a:prstGeom>
        </p:spPr>
        <p:txBody>
          <a:bodyPr spcFirstLastPara="1" wrap="square" lIns="0" tIns="0" rIns="91425" bIns="91425" anchor="t" anchorCtr="0">
            <a:noAutofit/>
          </a:bodyPr>
          <a:lstStyle/>
          <a:p>
            <a:pPr marL="0" lvl="0" indent="0" algn="l" rtl="0">
              <a:lnSpc>
                <a:spcPct val="100000"/>
              </a:lnSpc>
              <a:spcBef>
                <a:spcPts val="0"/>
              </a:spcBef>
              <a:spcAft>
                <a:spcPts val="0"/>
              </a:spcAft>
              <a:buNone/>
            </a:pPr>
            <a:r>
              <a:rPr lang="en-US" sz="1600"/>
              <a:t>-</a:t>
            </a:r>
            <a:r>
              <a:rPr lang="en-US" sz="1400" b="1">
                <a:solidFill>
                  <a:srgbClr val="008ACA"/>
                </a:solidFill>
                <a:latin typeface="Arial"/>
                <a:ea typeface="Arial"/>
                <a:cs typeface="Arial"/>
                <a:sym typeface="Arial"/>
              </a:rPr>
              <a:t>Duidelijke taal</a:t>
            </a:r>
            <a:br>
              <a:rPr lang="en-US" sz="1400" b="1">
                <a:solidFill>
                  <a:srgbClr val="008ACA"/>
                </a:solidFill>
                <a:latin typeface="Arial"/>
                <a:ea typeface="Arial"/>
                <a:cs typeface="Arial"/>
                <a:sym typeface="Arial"/>
              </a:rPr>
            </a:br>
            <a:r>
              <a:rPr lang="en-US" sz="1200">
                <a:latin typeface="Arial"/>
                <a:ea typeface="Arial"/>
                <a:cs typeface="Arial"/>
                <a:sym typeface="Arial"/>
              </a:rPr>
              <a:t>Hoe concreter en duidelijker, hoe aantrekkelijker de vacature. Zorg voor wat sprankel</a:t>
            </a:r>
            <a:br>
              <a:rPr lang="en-US" sz="1600" b="1">
                <a:latin typeface="Arial"/>
                <a:ea typeface="Arial"/>
                <a:cs typeface="Arial"/>
                <a:sym typeface="Arial"/>
              </a:rPr>
            </a:br>
            <a:r>
              <a:rPr lang="en-US" sz="1600" b="1">
                <a:latin typeface="Arial"/>
                <a:ea typeface="Arial"/>
                <a:cs typeface="Arial"/>
                <a:sym typeface="Arial"/>
              </a:rPr>
              <a:t> </a:t>
            </a:r>
            <a:r>
              <a:rPr lang="en-US" sz="1200">
                <a:latin typeface="Arial"/>
                <a:ea typeface="Arial"/>
                <a:cs typeface="Arial"/>
                <a:sym typeface="Arial"/>
              </a:rPr>
              <a:t>→ </a:t>
            </a:r>
            <a:r>
              <a:rPr lang="en-US" sz="1000">
                <a:latin typeface="Arial"/>
                <a:ea typeface="Arial"/>
                <a:cs typeface="Arial"/>
                <a:sym typeface="Arial"/>
              </a:rPr>
              <a:t>vb krachtpatsers gezocht, goed voor regionale krant maar niet voor database VDAB</a:t>
            </a:r>
            <a:br>
              <a:rPr lang="en-US" sz="1000">
                <a:latin typeface="Arial"/>
                <a:ea typeface="Arial"/>
                <a:cs typeface="Arial"/>
                <a:sym typeface="Arial"/>
              </a:rPr>
            </a:br>
            <a:br>
              <a:rPr lang="en-US" sz="1200">
                <a:latin typeface="Arial"/>
                <a:ea typeface="Arial"/>
                <a:cs typeface="Arial"/>
                <a:sym typeface="Arial"/>
              </a:rPr>
            </a:br>
            <a:r>
              <a:rPr lang="en-US" sz="1400">
                <a:latin typeface="Arial"/>
                <a:ea typeface="Arial"/>
                <a:cs typeface="Arial"/>
                <a:sym typeface="Arial"/>
              </a:rPr>
              <a:t>- </a:t>
            </a:r>
            <a:r>
              <a:rPr lang="en-US" sz="1400" b="1">
                <a:solidFill>
                  <a:srgbClr val="008ACA"/>
                </a:solidFill>
                <a:latin typeface="Arial"/>
                <a:ea typeface="Arial"/>
                <a:cs typeface="Arial"/>
                <a:sym typeface="Arial"/>
              </a:rPr>
              <a:t>Zet in op je content /Toon wie je zelf bent</a:t>
            </a:r>
            <a:br>
              <a:rPr lang="en-US">
                <a:latin typeface="Arial"/>
                <a:ea typeface="Arial"/>
                <a:cs typeface="Arial"/>
                <a:sym typeface="Arial"/>
              </a:rPr>
            </a:br>
            <a:r>
              <a:rPr lang="en-US" sz="1200">
                <a:latin typeface="Arial"/>
                <a:ea typeface="Arial"/>
                <a:cs typeface="Arial"/>
                <a:sym typeface="Arial"/>
              </a:rPr>
              <a:t>Ervoor zorgen dat men graag in je bedrijf komt werken</a:t>
            </a:r>
            <a:br>
              <a:rPr lang="en-US" sz="1200">
                <a:latin typeface="Arial"/>
                <a:ea typeface="Arial"/>
                <a:cs typeface="Arial"/>
                <a:sym typeface="Arial"/>
              </a:rPr>
            </a:br>
            <a:r>
              <a:rPr lang="en-US" sz="1200">
                <a:latin typeface="Arial"/>
                <a:ea typeface="Arial"/>
                <a:cs typeface="Arial"/>
                <a:sym typeface="Arial"/>
              </a:rPr>
              <a:t> →</a:t>
            </a:r>
            <a:r>
              <a:rPr lang="en-US" sz="1000">
                <a:latin typeface="Arial"/>
                <a:ea typeface="Arial"/>
                <a:cs typeface="Arial"/>
                <a:sym typeface="Arial"/>
              </a:rPr>
              <a:t>vb elke vrijdag frietkraam op de parking</a:t>
            </a:r>
            <a:br>
              <a:rPr lang="en-US" sz="1000">
                <a:latin typeface="Arial"/>
                <a:ea typeface="Arial"/>
                <a:cs typeface="Arial"/>
                <a:sym typeface="Arial"/>
              </a:rPr>
            </a:br>
            <a:br>
              <a:rPr lang="en-US">
                <a:latin typeface="Arial"/>
                <a:ea typeface="Arial"/>
                <a:cs typeface="Arial"/>
                <a:sym typeface="Arial"/>
              </a:rPr>
            </a:br>
            <a:r>
              <a:rPr lang="en-US" sz="1400">
                <a:latin typeface="Arial"/>
                <a:ea typeface="Arial"/>
                <a:cs typeface="Arial"/>
                <a:sym typeface="Arial"/>
              </a:rPr>
              <a:t>- </a:t>
            </a:r>
            <a:r>
              <a:rPr lang="en-US" sz="1400" b="1">
                <a:solidFill>
                  <a:srgbClr val="008ACA"/>
                </a:solidFill>
                <a:latin typeface="Arial"/>
                <a:ea typeface="Arial"/>
                <a:cs typeface="Arial"/>
                <a:sym typeface="Arial"/>
              </a:rPr>
              <a:t>Jaag digitale scanners niet weg</a:t>
            </a:r>
            <a:br>
              <a:rPr lang="en-US">
                <a:latin typeface="Arial"/>
                <a:ea typeface="Arial"/>
                <a:cs typeface="Arial"/>
                <a:sym typeface="Arial"/>
              </a:rPr>
            </a:br>
            <a:r>
              <a:rPr lang="en-US" sz="1200">
                <a:latin typeface="Arial"/>
                <a:ea typeface="Arial"/>
                <a:cs typeface="Arial"/>
                <a:sym typeface="Arial"/>
              </a:rPr>
              <a:t>vacature zoektocht begint dikwijls met een Google opdracht dus gebruik duidelijke en veel gezochte termen. Google zelf eens je vacature of zoek je vacature op de VDAB website zonder je bedrijfsnaam te gebruiken.</a:t>
            </a:r>
            <a:br>
              <a:rPr lang="en-US" sz="1200">
                <a:latin typeface="Arial"/>
                <a:ea typeface="Arial"/>
                <a:cs typeface="Arial"/>
                <a:sym typeface="Arial"/>
              </a:rPr>
            </a:br>
            <a:r>
              <a:rPr lang="en-US" sz="1200">
                <a:latin typeface="Arial"/>
                <a:ea typeface="Arial"/>
                <a:cs typeface="Arial"/>
                <a:sym typeface="Arial"/>
              </a:rPr>
              <a:t>Gebruik trefwoorden, synoniemen,...</a:t>
            </a:r>
            <a:br>
              <a:rPr lang="en-US" sz="1200">
                <a:latin typeface="Arial"/>
                <a:ea typeface="Arial"/>
                <a:cs typeface="Arial"/>
                <a:sym typeface="Arial"/>
              </a:rPr>
            </a:br>
            <a:br>
              <a:rPr lang="en-US" sz="1200">
                <a:latin typeface="Arial"/>
                <a:ea typeface="Arial"/>
                <a:cs typeface="Arial"/>
                <a:sym typeface="Arial"/>
              </a:rPr>
            </a:br>
            <a:r>
              <a:rPr lang="en-US" sz="1000">
                <a:latin typeface="Arial"/>
                <a:ea typeface="Arial"/>
                <a:cs typeface="Arial"/>
                <a:sym typeface="Arial"/>
              </a:rPr>
              <a:t>-</a:t>
            </a:r>
            <a:r>
              <a:rPr lang="en-US" sz="1000">
                <a:solidFill>
                  <a:srgbClr val="008ACA"/>
                </a:solidFill>
                <a:latin typeface="Arial"/>
                <a:ea typeface="Arial"/>
                <a:cs typeface="Arial"/>
                <a:sym typeface="Arial"/>
              </a:rPr>
              <a:t> </a:t>
            </a:r>
            <a:r>
              <a:rPr lang="en-US" sz="1400" b="1">
                <a:solidFill>
                  <a:srgbClr val="008ACA"/>
                </a:solidFill>
                <a:latin typeface="Arial"/>
                <a:ea typeface="Arial"/>
                <a:cs typeface="Arial"/>
                <a:sym typeface="Arial"/>
              </a:rPr>
              <a:t>Gebruik </a:t>
            </a:r>
            <a:r>
              <a:rPr lang="en-US" sz="1400" b="1" u="sng">
                <a:solidFill>
                  <a:srgbClr val="008ACA"/>
                </a:solidFill>
                <a:latin typeface="Arial"/>
                <a:ea typeface="Arial"/>
                <a:cs typeface="Arial"/>
                <a:sym typeface="Arial"/>
                <a:hlinkClick r:id="rId3">
                  <a:extLst>
                    <a:ext uri="{A12FA001-AC4F-418D-AE19-62706E023703}">
                      <ahyp:hlinkClr xmlns:ahyp="http://schemas.microsoft.com/office/drawing/2018/hyperlinkcolor" val="tx"/>
                    </a:ext>
                  </a:extLst>
                </a:hlinkClick>
              </a:rPr>
              <a:t>Google Trends</a:t>
            </a:r>
            <a:r>
              <a:rPr lang="en-US" sz="900" b="1">
                <a:solidFill>
                  <a:srgbClr val="008ACA"/>
                </a:solidFill>
                <a:highlight>
                  <a:srgbClr val="FFFFFF"/>
                </a:highlight>
                <a:latin typeface="Arial"/>
                <a:ea typeface="Arial"/>
                <a:cs typeface="Arial"/>
                <a:sym typeface="Arial"/>
              </a:rPr>
              <a:t> </a:t>
            </a:r>
            <a:br>
              <a:rPr lang="en-US" sz="1100" b="1">
                <a:solidFill>
                  <a:srgbClr val="222222"/>
                </a:solidFill>
                <a:highlight>
                  <a:srgbClr val="FFFFFF"/>
                </a:highlight>
                <a:latin typeface="Arial"/>
                <a:ea typeface="Arial"/>
                <a:cs typeface="Arial"/>
                <a:sym typeface="Arial"/>
              </a:rPr>
            </a:br>
            <a:r>
              <a:rPr lang="en-US" sz="1200">
                <a:solidFill>
                  <a:srgbClr val="222222"/>
                </a:solidFill>
                <a:highlight>
                  <a:srgbClr val="FFFFFF"/>
                </a:highlight>
                <a:latin typeface="Arial"/>
                <a:ea typeface="Arial"/>
                <a:cs typeface="Arial"/>
                <a:sym typeface="Arial"/>
              </a:rPr>
              <a:t>welk woord of welke zoekopdracht bvb het vaakst wordt opgezocht (handig als je twijfelt tussen welke functienaam neem ik nu best om mijn vacature terug te vinden, bvb, boekhouder of accountant)</a:t>
            </a:r>
            <a:endParaRPr sz="900">
              <a:solidFill>
                <a:srgbClr val="222222"/>
              </a:solidFill>
              <a:highlight>
                <a:srgbClr val="FFFFFF"/>
              </a:highlight>
              <a:latin typeface="Arial"/>
              <a:ea typeface="Arial"/>
              <a:cs typeface="Arial"/>
              <a:sym typeface="Arial"/>
            </a:endParaRPr>
          </a:p>
          <a:p>
            <a:pPr marL="0" lvl="0" indent="0" algn="l" rtl="0">
              <a:spcBef>
                <a:spcPts val="160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1600"/>
              </a:spcBef>
              <a:spcAft>
                <a:spcPts val="0"/>
              </a:spcAft>
              <a:buNone/>
            </a:pPr>
            <a:br>
              <a:rPr lang="en-US" sz="1400"/>
            </a:br>
            <a:endParaRPr sz="1400"/>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196" name="Google Shape;196;p28"/>
          <p:cNvPicPr preferRelativeResize="0"/>
          <p:nvPr/>
        </p:nvPicPr>
        <p:blipFill>
          <a:blip r:embed="rId4">
            <a:alphaModFix/>
          </a:blip>
          <a:stretch>
            <a:fillRect/>
          </a:stretch>
        </p:blipFill>
        <p:spPr>
          <a:xfrm>
            <a:off x="4825275" y="640300"/>
            <a:ext cx="4318725" cy="471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03" name="Google Shape;203;p29"/>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sz="1900" b="1"/>
              <a:t>Vacatures verspreiden</a:t>
            </a:r>
            <a:endParaRPr sz="1900" b="1"/>
          </a:p>
        </p:txBody>
      </p:sp>
      <p:sp>
        <p:nvSpPr>
          <p:cNvPr id="204" name="Google Shape;204;p29"/>
          <p:cNvSpPr txBox="1">
            <a:spLocks noGrp="1"/>
          </p:cNvSpPr>
          <p:nvPr>
            <p:ph type="body" idx="1"/>
          </p:nvPr>
        </p:nvSpPr>
        <p:spPr>
          <a:xfrm>
            <a:off x="640100" y="1282200"/>
            <a:ext cx="5492400" cy="2840100"/>
          </a:xfrm>
          <a:prstGeom prst="rect">
            <a:avLst/>
          </a:prstGeom>
        </p:spPr>
        <p:txBody>
          <a:bodyPr spcFirstLastPara="1" wrap="square" lIns="0" tIns="0" rIns="91425" bIns="91425" anchor="t" anchorCtr="0">
            <a:noAutofit/>
          </a:bodyPr>
          <a:lstStyle/>
          <a:p>
            <a:pPr marL="457200" lvl="0" indent="-342900" algn="l" rtl="0">
              <a:spcBef>
                <a:spcPts val="0"/>
              </a:spcBef>
              <a:spcAft>
                <a:spcPts val="0"/>
              </a:spcAft>
              <a:buSzPts val="1800"/>
              <a:buChar char="●"/>
            </a:pPr>
            <a:r>
              <a:rPr lang="en-US"/>
              <a:t>VDAB  jobsite</a:t>
            </a:r>
            <a:endParaRPr/>
          </a:p>
          <a:p>
            <a:pPr marL="457200" lvl="0" indent="-342900" algn="l" rtl="0">
              <a:spcBef>
                <a:spcPts val="0"/>
              </a:spcBef>
              <a:spcAft>
                <a:spcPts val="0"/>
              </a:spcAft>
              <a:buSzPts val="1800"/>
              <a:buChar char="●"/>
            </a:pPr>
            <a:r>
              <a:rPr lang="en-US"/>
              <a:t>eigen website, facebookpagina, linkedin</a:t>
            </a:r>
            <a:endParaRPr/>
          </a:p>
          <a:p>
            <a:pPr marL="457200" lvl="0" indent="-342900" algn="l" rtl="0">
              <a:spcBef>
                <a:spcPts val="0"/>
              </a:spcBef>
              <a:spcAft>
                <a:spcPts val="0"/>
              </a:spcAft>
              <a:buSzPts val="1800"/>
              <a:buChar char="●"/>
            </a:pPr>
            <a:r>
              <a:rPr lang="en-US"/>
              <a:t>sociale media</a:t>
            </a:r>
            <a:endParaRPr/>
          </a:p>
          <a:p>
            <a:pPr marL="457200" lvl="0" indent="-342900" algn="l" rtl="0">
              <a:spcBef>
                <a:spcPts val="0"/>
              </a:spcBef>
              <a:spcAft>
                <a:spcPts val="0"/>
              </a:spcAft>
              <a:buSzPts val="1800"/>
              <a:buChar char="●"/>
            </a:pPr>
            <a:r>
              <a:rPr lang="en-US"/>
              <a:t>delen tussen eigen medewerkers</a:t>
            </a:r>
            <a:endParaRPr/>
          </a:p>
          <a:p>
            <a:pPr marL="457200" lvl="0" indent="-342900" algn="l" rtl="0">
              <a:spcBef>
                <a:spcPts val="0"/>
              </a:spcBef>
              <a:spcAft>
                <a:spcPts val="0"/>
              </a:spcAft>
              <a:buSzPts val="1800"/>
              <a:buChar char="●"/>
            </a:pPr>
            <a:r>
              <a:rPr lang="en-US"/>
              <a:t>posten op verschillende jobsites</a:t>
            </a:r>
            <a:endParaRPr/>
          </a:p>
          <a:p>
            <a:pPr marL="457200" lvl="0" indent="-342900" algn="l" rtl="0">
              <a:spcBef>
                <a:spcPts val="0"/>
              </a:spcBef>
              <a:spcAft>
                <a:spcPts val="0"/>
              </a:spcAft>
              <a:buSzPts val="1800"/>
              <a:buChar char="●"/>
            </a:pPr>
            <a:r>
              <a:rPr lang="en-US"/>
              <a:t>jobbeurzen</a:t>
            </a:r>
            <a:endParaRPr/>
          </a:p>
          <a:p>
            <a:pPr marL="457200" lvl="0" indent="-342900" algn="l" rtl="0">
              <a:spcBef>
                <a:spcPts val="0"/>
              </a:spcBef>
              <a:spcAft>
                <a:spcPts val="0"/>
              </a:spcAft>
              <a:buSzPts val="1800"/>
              <a:buChar char="●"/>
            </a:pPr>
            <a:r>
              <a:rPr lang="en-US"/>
              <a:t>uitzendkantoren</a:t>
            </a:r>
            <a:endParaRPr/>
          </a:p>
          <a:p>
            <a:pPr marL="457200" lvl="0" indent="-342900" algn="l" rtl="0">
              <a:spcBef>
                <a:spcPts val="0"/>
              </a:spcBef>
              <a:spcAft>
                <a:spcPts val="0"/>
              </a:spcAft>
              <a:buSzPts val="1800"/>
              <a:buChar char="●"/>
            </a:pPr>
            <a:r>
              <a:rPr lang="en-US"/>
              <a:t>eigen netwerk</a:t>
            </a:r>
            <a:endParaRPr/>
          </a:p>
          <a:p>
            <a:pPr marL="0" lvl="0" indent="0" algn="l" rtl="0">
              <a:spcBef>
                <a:spcPts val="1600"/>
              </a:spcBef>
              <a:spcAft>
                <a:spcPts val="1600"/>
              </a:spcAft>
              <a:buNone/>
            </a:pPr>
            <a:endParaRPr/>
          </a:p>
        </p:txBody>
      </p:sp>
      <p:pic>
        <p:nvPicPr>
          <p:cNvPr id="205" name="Google Shape;205;p29"/>
          <p:cNvPicPr preferRelativeResize="0"/>
          <p:nvPr/>
        </p:nvPicPr>
        <p:blipFill>
          <a:blip r:embed="rId3">
            <a:alphaModFix/>
          </a:blip>
          <a:stretch>
            <a:fillRect/>
          </a:stretch>
        </p:blipFill>
        <p:spPr>
          <a:xfrm>
            <a:off x="5798943" y="179575"/>
            <a:ext cx="1947458" cy="952500"/>
          </a:xfrm>
          <a:prstGeom prst="rect">
            <a:avLst/>
          </a:prstGeom>
          <a:noFill/>
          <a:ln>
            <a:noFill/>
          </a:ln>
        </p:spPr>
      </p:pic>
      <p:pic>
        <p:nvPicPr>
          <p:cNvPr id="206" name="Google Shape;206;p29"/>
          <p:cNvPicPr preferRelativeResize="0"/>
          <p:nvPr/>
        </p:nvPicPr>
        <p:blipFill>
          <a:blip r:embed="rId4">
            <a:alphaModFix/>
          </a:blip>
          <a:stretch>
            <a:fillRect/>
          </a:stretch>
        </p:blipFill>
        <p:spPr>
          <a:xfrm>
            <a:off x="7981775" y="608713"/>
            <a:ext cx="952500" cy="952500"/>
          </a:xfrm>
          <a:prstGeom prst="rect">
            <a:avLst/>
          </a:prstGeom>
          <a:noFill/>
          <a:ln>
            <a:noFill/>
          </a:ln>
        </p:spPr>
      </p:pic>
      <p:pic>
        <p:nvPicPr>
          <p:cNvPr id="207" name="Google Shape;207;p29"/>
          <p:cNvPicPr preferRelativeResize="0"/>
          <p:nvPr/>
        </p:nvPicPr>
        <p:blipFill>
          <a:blip r:embed="rId5">
            <a:alphaModFix/>
          </a:blip>
          <a:stretch>
            <a:fillRect/>
          </a:stretch>
        </p:blipFill>
        <p:spPr>
          <a:xfrm>
            <a:off x="7079025" y="2869525"/>
            <a:ext cx="1704975" cy="991675"/>
          </a:xfrm>
          <a:prstGeom prst="rect">
            <a:avLst/>
          </a:prstGeom>
          <a:noFill/>
          <a:ln>
            <a:noFill/>
          </a:ln>
        </p:spPr>
      </p:pic>
      <p:pic>
        <p:nvPicPr>
          <p:cNvPr id="208" name="Google Shape;208;p29"/>
          <p:cNvPicPr preferRelativeResize="0"/>
          <p:nvPr/>
        </p:nvPicPr>
        <p:blipFill>
          <a:blip r:embed="rId6">
            <a:alphaModFix/>
          </a:blip>
          <a:stretch>
            <a:fillRect/>
          </a:stretch>
        </p:blipFill>
        <p:spPr>
          <a:xfrm>
            <a:off x="5260125" y="1228500"/>
            <a:ext cx="1460575" cy="1102625"/>
          </a:xfrm>
          <a:prstGeom prst="rect">
            <a:avLst/>
          </a:prstGeom>
          <a:noFill/>
          <a:ln>
            <a:noFill/>
          </a:ln>
        </p:spPr>
      </p:pic>
      <p:pic>
        <p:nvPicPr>
          <p:cNvPr id="209" name="Google Shape;209;p29"/>
          <p:cNvPicPr preferRelativeResize="0"/>
          <p:nvPr/>
        </p:nvPicPr>
        <p:blipFill>
          <a:blip r:embed="rId7">
            <a:alphaModFix/>
          </a:blip>
          <a:stretch>
            <a:fillRect/>
          </a:stretch>
        </p:blipFill>
        <p:spPr>
          <a:xfrm>
            <a:off x="7271275" y="1888175"/>
            <a:ext cx="1771875" cy="925175"/>
          </a:xfrm>
          <a:prstGeom prst="rect">
            <a:avLst/>
          </a:prstGeom>
          <a:noFill/>
          <a:ln>
            <a:noFill/>
          </a:ln>
        </p:spPr>
      </p:pic>
      <p:pic>
        <p:nvPicPr>
          <p:cNvPr id="210" name="Google Shape;210;p29"/>
          <p:cNvPicPr preferRelativeResize="0"/>
          <p:nvPr/>
        </p:nvPicPr>
        <p:blipFill>
          <a:blip r:embed="rId8">
            <a:alphaModFix/>
          </a:blip>
          <a:stretch>
            <a:fillRect/>
          </a:stretch>
        </p:blipFill>
        <p:spPr>
          <a:xfrm>
            <a:off x="5129225" y="2669125"/>
            <a:ext cx="1591475" cy="1192075"/>
          </a:xfrm>
          <a:prstGeom prst="rect">
            <a:avLst/>
          </a:prstGeom>
          <a:noFill/>
          <a:ln>
            <a:noFill/>
          </a:ln>
        </p:spPr>
      </p:pic>
      <p:pic>
        <p:nvPicPr>
          <p:cNvPr id="211" name="Google Shape;211;p29"/>
          <p:cNvPicPr preferRelativeResize="0"/>
          <p:nvPr/>
        </p:nvPicPr>
        <p:blipFill>
          <a:blip r:embed="rId9">
            <a:alphaModFix/>
          </a:blip>
          <a:stretch>
            <a:fillRect/>
          </a:stretch>
        </p:blipFill>
        <p:spPr>
          <a:xfrm>
            <a:off x="3237424" y="3368825"/>
            <a:ext cx="1647864" cy="1408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18" name="Google Shape;218;p30"/>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sz="1800" b="1">
                <a:latin typeface="Arial"/>
                <a:ea typeface="Arial"/>
                <a:cs typeface="Arial"/>
                <a:sym typeface="Arial"/>
              </a:rPr>
              <a:t>Verbreed je horizon voor het vinden van arbeidskrachten: 	Er is nog potentieel</a:t>
            </a:r>
            <a:endParaRPr sz="1800" b="1">
              <a:latin typeface="Arial"/>
              <a:ea typeface="Arial"/>
              <a:cs typeface="Arial"/>
              <a:sym typeface="Arial"/>
            </a:endParaRPr>
          </a:p>
          <a:p>
            <a:pPr marL="0" lvl="0" indent="0" algn="l" rtl="0">
              <a:spcBef>
                <a:spcPts val="0"/>
              </a:spcBef>
              <a:spcAft>
                <a:spcPts val="0"/>
              </a:spcAft>
              <a:buNone/>
            </a:pPr>
            <a:endParaRPr sz="2300" b="1"/>
          </a:p>
          <a:p>
            <a:pPr marL="0" lvl="0" indent="0" algn="l" rtl="0">
              <a:spcBef>
                <a:spcPts val="0"/>
              </a:spcBef>
              <a:spcAft>
                <a:spcPts val="0"/>
              </a:spcAft>
              <a:buNone/>
            </a:pPr>
            <a:endParaRPr sz="2300" b="1"/>
          </a:p>
        </p:txBody>
      </p:sp>
      <p:sp>
        <p:nvSpPr>
          <p:cNvPr id="219" name="Google Shape;219;p30"/>
          <p:cNvSpPr txBox="1">
            <a:spLocks noGrp="1"/>
          </p:cNvSpPr>
          <p:nvPr>
            <p:ph type="body" idx="1"/>
          </p:nvPr>
        </p:nvSpPr>
        <p:spPr>
          <a:xfrm>
            <a:off x="640100" y="1588088"/>
            <a:ext cx="8092800" cy="2478300"/>
          </a:xfrm>
          <a:prstGeom prst="rect">
            <a:avLst/>
          </a:prstGeom>
        </p:spPr>
        <p:txBody>
          <a:bodyPr spcFirstLastPara="1" wrap="square" lIns="0" tIns="0" rIns="91425" bIns="91425" anchor="t" anchorCtr="0">
            <a:noAutofit/>
          </a:bodyPr>
          <a:lstStyle/>
          <a:p>
            <a:pPr marL="457200" lvl="0" indent="-317500" algn="l" rtl="0">
              <a:spcBef>
                <a:spcPts val="0"/>
              </a:spcBef>
              <a:spcAft>
                <a:spcPts val="0"/>
              </a:spcAft>
              <a:buSzPts val="1400"/>
              <a:buChar char="●"/>
            </a:pPr>
            <a:r>
              <a:rPr lang="en-US" sz="1400"/>
              <a:t>Z</a:t>
            </a:r>
            <a:r>
              <a:rPr lang="en-US" sz="1400">
                <a:latin typeface="Arial"/>
                <a:ea typeface="Arial"/>
                <a:cs typeface="Arial"/>
                <a:sym typeface="Arial"/>
              </a:rPr>
              <a:t>oek bij </a:t>
            </a:r>
            <a:r>
              <a:rPr lang="en-US" sz="1400" b="1">
                <a:latin typeface="Arial"/>
                <a:ea typeface="Arial"/>
                <a:cs typeface="Arial"/>
                <a:sym typeface="Arial"/>
              </a:rPr>
              <a:t>andere doelgroepen</a:t>
            </a:r>
            <a:r>
              <a:rPr lang="en-US" sz="1400">
                <a:latin typeface="Arial"/>
                <a:ea typeface="Arial"/>
                <a:cs typeface="Arial"/>
                <a:sym typeface="Arial"/>
              </a:rPr>
              <a:t>: i</a:t>
            </a:r>
            <a:r>
              <a:rPr lang="en-US" sz="1200">
                <a:latin typeface="Arial"/>
                <a:ea typeface="Arial"/>
                <a:cs typeface="Arial"/>
                <a:sym typeface="Arial"/>
              </a:rPr>
              <a:t>n de juiste context, in een aangepaste job zijn dit meestal zeer goede gemotiveerde, betrouwbare werknemers waarbij hun beperking geen rol speelt</a:t>
            </a:r>
            <a:endParaRPr sz="1200">
              <a:latin typeface="Arial"/>
              <a:ea typeface="Arial"/>
              <a:cs typeface="Arial"/>
              <a:sym typeface="Arial"/>
            </a:endParaRPr>
          </a:p>
          <a:p>
            <a:pPr marL="457200" lvl="0" indent="-317500" algn="l" rtl="0">
              <a:spcBef>
                <a:spcPts val="0"/>
              </a:spcBef>
              <a:spcAft>
                <a:spcPts val="0"/>
              </a:spcAft>
              <a:buSzPts val="1400"/>
              <a:buFont typeface="Arial"/>
              <a:buChar char="●"/>
            </a:pPr>
            <a:r>
              <a:rPr lang="en-US" sz="1400">
                <a:latin typeface="Arial"/>
                <a:ea typeface="Arial"/>
                <a:cs typeface="Arial"/>
                <a:sym typeface="Arial"/>
              </a:rPr>
              <a:t>Doe aan “</a:t>
            </a:r>
            <a:r>
              <a:rPr lang="en-US" sz="1400" b="1">
                <a:latin typeface="Arial"/>
                <a:ea typeface="Arial"/>
                <a:cs typeface="Arial"/>
                <a:sym typeface="Arial"/>
              </a:rPr>
              <a:t>jobcarving</a:t>
            </a:r>
            <a:r>
              <a:rPr lang="en-US" sz="1400">
                <a:latin typeface="Arial"/>
                <a:ea typeface="Arial"/>
                <a:cs typeface="Arial"/>
                <a:sym typeface="Arial"/>
              </a:rPr>
              <a:t>”? </a:t>
            </a:r>
            <a:r>
              <a:rPr lang="en-US" sz="1200">
                <a:latin typeface="Arial"/>
                <a:ea typeface="Arial"/>
                <a:cs typeface="Arial"/>
                <a:sym typeface="Arial"/>
              </a:rPr>
              <a:t>Doet iedereen de juiste job, durf te reorganiseren</a:t>
            </a:r>
            <a:endParaRPr sz="1200">
              <a:latin typeface="Arial"/>
              <a:ea typeface="Arial"/>
              <a:cs typeface="Arial"/>
              <a:sym typeface="Arial"/>
            </a:endParaRPr>
          </a:p>
          <a:p>
            <a:pPr marL="457200" lvl="0" indent="-317500" algn="l" rtl="0">
              <a:spcBef>
                <a:spcPts val="0"/>
              </a:spcBef>
              <a:spcAft>
                <a:spcPts val="0"/>
              </a:spcAft>
              <a:buSzPts val="1400"/>
              <a:buFont typeface="Arial"/>
              <a:buChar char="●"/>
            </a:pPr>
            <a:r>
              <a:rPr lang="en-US" sz="1400">
                <a:latin typeface="Arial"/>
                <a:ea typeface="Arial"/>
                <a:cs typeface="Arial"/>
                <a:sym typeface="Arial"/>
              </a:rPr>
              <a:t>Scholieren en studenten</a:t>
            </a:r>
            <a:br>
              <a:rPr lang="en-US" sz="1400">
                <a:latin typeface="Arial"/>
                <a:ea typeface="Arial"/>
                <a:cs typeface="Arial"/>
                <a:sym typeface="Arial"/>
              </a:rPr>
            </a:br>
            <a:r>
              <a:rPr lang="en-US" sz="1400">
                <a:latin typeface="Arial"/>
                <a:ea typeface="Arial"/>
                <a:cs typeface="Arial"/>
                <a:sym typeface="Arial"/>
              </a:rPr>
              <a:t>	</a:t>
            </a:r>
            <a:r>
              <a:rPr lang="en-US" sz="1200">
                <a:latin typeface="Arial"/>
                <a:ea typeface="Arial"/>
                <a:cs typeface="Arial"/>
                <a:sym typeface="Arial"/>
              </a:rPr>
              <a:t>→ arbeidspotentieel van de toekomst</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US" sz="1400">
                <a:latin typeface="Arial"/>
                <a:ea typeface="Arial"/>
                <a:cs typeface="Arial"/>
                <a:sym typeface="Arial"/>
              </a:rPr>
              <a:t>Elk bedrijf is een </a:t>
            </a:r>
            <a:r>
              <a:rPr lang="en-US" sz="1400" b="1">
                <a:latin typeface="Arial"/>
                <a:ea typeface="Arial"/>
                <a:cs typeface="Arial"/>
                <a:sym typeface="Arial"/>
              </a:rPr>
              <a:t>concurrent</a:t>
            </a:r>
            <a:br>
              <a:rPr lang="en-US" sz="1400" b="1">
                <a:latin typeface="Arial"/>
                <a:ea typeface="Arial"/>
                <a:cs typeface="Arial"/>
                <a:sym typeface="Arial"/>
              </a:rPr>
            </a:br>
            <a:r>
              <a:rPr lang="en-US" sz="1400">
                <a:latin typeface="Arial"/>
                <a:ea typeface="Arial"/>
                <a:cs typeface="Arial"/>
                <a:sym typeface="Arial"/>
              </a:rPr>
              <a:t>	</a:t>
            </a:r>
            <a:r>
              <a:rPr lang="en-US" sz="1200">
                <a:latin typeface="Arial"/>
                <a:ea typeface="Arial"/>
                <a:cs typeface="Arial"/>
                <a:sym typeface="Arial"/>
              </a:rPr>
              <a:t>belangrijk om je personeel te behouden, werknemers</a:t>
            </a:r>
            <a:br>
              <a:rPr lang="en-US" sz="1200">
                <a:latin typeface="Arial"/>
                <a:ea typeface="Arial"/>
                <a:cs typeface="Arial"/>
                <a:sym typeface="Arial"/>
              </a:rPr>
            </a:br>
            <a:r>
              <a:rPr lang="en-US" sz="1200">
                <a:latin typeface="Arial"/>
                <a:ea typeface="Arial"/>
                <a:cs typeface="Arial"/>
                <a:sym typeface="Arial"/>
              </a:rPr>
              <a:t>	 tevreden houden     → balans werk- privé</a:t>
            </a:r>
            <a:br>
              <a:rPr lang="en-US" sz="1200">
                <a:latin typeface="Arial"/>
                <a:ea typeface="Arial"/>
                <a:cs typeface="Arial"/>
                <a:sym typeface="Arial"/>
              </a:rPr>
            </a:br>
            <a:r>
              <a:rPr lang="en-US" sz="1200">
                <a:latin typeface="Arial"/>
                <a:ea typeface="Arial"/>
                <a:cs typeface="Arial"/>
                <a:sym typeface="Arial"/>
              </a:rPr>
              <a:t>	                                 → omscholingen</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US" sz="1400">
                <a:latin typeface="Arial"/>
                <a:ea typeface="Arial"/>
                <a:cs typeface="Arial"/>
                <a:sym typeface="Arial"/>
              </a:rPr>
              <a:t>Regelmatig te maken met piekmomenten en meer behoefte aan personeel</a:t>
            </a:r>
            <a:br>
              <a:rPr lang="en-US" sz="1400">
                <a:latin typeface="Arial"/>
                <a:ea typeface="Arial"/>
                <a:cs typeface="Arial"/>
                <a:sym typeface="Arial"/>
              </a:rPr>
            </a:br>
            <a:r>
              <a:rPr lang="en-US" sz="1400">
                <a:latin typeface="Arial"/>
                <a:ea typeface="Arial"/>
                <a:cs typeface="Arial"/>
                <a:sym typeface="Arial"/>
              </a:rPr>
              <a:t>	</a:t>
            </a:r>
            <a:r>
              <a:rPr lang="en-US" sz="1200">
                <a:latin typeface="Arial"/>
                <a:ea typeface="Arial"/>
                <a:cs typeface="Arial"/>
                <a:sym typeface="Arial"/>
              </a:rPr>
              <a:t>→ zoek mogelijkheden om die momenten te verminderen, steeds lastiger om flexibele arbeidskrachten te vinden		</a:t>
            </a:r>
            <a:endParaRPr sz="1200">
              <a:latin typeface="Arial"/>
              <a:ea typeface="Arial"/>
              <a:cs typeface="Arial"/>
              <a:sym typeface="Arial"/>
            </a:endParaRPr>
          </a:p>
        </p:txBody>
      </p:sp>
      <p:pic>
        <p:nvPicPr>
          <p:cNvPr id="220" name="Google Shape;220;p30"/>
          <p:cNvPicPr preferRelativeResize="0"/>
          <p:nvPr/>
        </p:nvPicPr>
        <p:blipFill>
          <a:blip r:embed="rId3">
            <a:alphaModFix/>
          </a:blip>
          <a:stretch>
            <a:fillRect/>
          </a:stretch>
        </p:blipFill>
        <p:spPr>
          <a:xfrm>
            <a:off x="5868775" y="2377950"/>
            <a:ext cx="3197900" cy="13049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27" name="Google Shape;227;p31"/>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Clr>
                <a:schemeClr val="dk1"/>
              </a:buClr>
              <a:buSzPts val="1100"/>
              <a:buFont typeface="Arial"/>
              <a:buNone/>
            </a:pPr>
            <a:r>
              <a:rPr lang="en-US" sz="1800" b="1">
                <a:latin typeface="Arial"/>
                <a:ea typeface="Arial"/>
                <a:cs typeface="Arial"/>
                <a:sym typeface="Arial"/>
              </a:rPr>
              <a:t>Anderstalig talent aanwerven</a:t>
            </a:r>
            <a:endParaRPr sz="1800"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28" name="Google Shape;228;p31"/>
          <p:cNvSpPr txBox="1">
            <a:spLocks noGrp="1"/>
          </p:cNvSpPr>
          <p:nvPr>
            <p:ph type="body" idx="1"/>
          </p:nvPr>
        </p:nvSpPr>
        <p:spPr>
          <a:xfrm>
            <a:off x="553900" y="1480400"/>
            <a:ext cx="6724800" cy="2317200"/>
          </a:xfrm>
          <a:prstGeom prst="rect">
            <a:avLst/>
          </a:prstGeom>
        </p:spPr>
        <p:txBody>
          <a:bodyPr spcFirstLastPara="1" wrap="square" lIns="0" tIns="0" rIns="91425" bIns="91425" anchor="t" anchorCtr="0">
            <a:noAutofit/>
          </a:bodyPr>
          <a:lstStyle/>
          <a:p>
            <a:pPr marL="0" lvl="0" indent="0" algn="l" rtl="0">
              <a:spcBef>
                <a:spcPts val="0"/>
              </a:spcBef>
              <a:spcAft>
                <a:spcPts val="0"/>
              </a:spcAft>
              <a:buClr>
                <a:schemeClr val="dk1"/>
              </a:buClr>
              <a:buSzPts val="1100"/>
              <a:buFont typeface="Arial"/>
              <a:buNone/>
            </a:pPr>
            <a:r>
              <a:rPr lang="en-US" b="1" u="sng">
                <a:solidFill>
                  <a:schemeClr val="hlink"/>
                </a:solidFill>
                <a:latin typeface="Arial"/>
                <a:ea typeface="Arial"/>
                <a:cs typeface="Arial"/>
                <a:sym typeface="Arial"/>
                <a:hlinkClick r:id="rId3"/>
              </a:rPr>
              <a:t>anderstalig talent aantrekken</a:t>
            </a:r>
            <a:endParaRPr b="1">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US" sz="1500">
                <a:solidFill>
                  <a:srgbClr val="2F2F2F"/>
                </a:solidFill>
                <a:latin typeface="Arial"/>
                <a:ea typeface="Arial"/>
                <a:cs typeface="Arial"/>
                <a:sym typeface="Arial"/>
              </a:rPr>
              <a:t>d</a:t>
            </a:r>
            <a:r>
              <a:rPr lang="en-US" sz="1400">
                <a:solidFill>
                  <a:srgbClr val="2F2F2F"/>
                </a:solidFill>
                <a:latin typeface="Arial"/>
                <a:ea typeface="Arial"/>
                <a:cs typeface="Arial"/>
                <a:sym typeface="Arial"/>
              </a:rPr>
              <a:t>rie vormen van taalcoaching: </a:t>
            </a:r>
            <a:br>
              <a:rPr lang="en-US" sz="1400">
                <a:solidFill>
                  <a:srgbClr val="2F2F2F"/>
                </a:solidFill>
                <a:latin typeface="Arial"/>
                <a:ea typeface="Arial"/>
                <a:cs typeface="Arial"/>
                <a:sym typeface="Arial"/>
              </a:rPr>
            </a:br>
            <a:r>
              <a:rPr lang="en-US" sz="1400">
                <a:solidFill>
                  <a:srgbClr val="2F2F2F"/>
                </a:solidFill>
                <a:latin typeface="Arial"/>
                <a:ea typeface="Arial"/>
                <a:cs typeface="Arial"/>
                <a:sym typeface="Arial"/>
              </a:rPr>
              <a:t>- taalcoaching bij IBO, </a:t>
            </a:r>
            <a:br>
              <a:rPr lang="en-US" sz="1400">
                <a:solidFill>
                  <a:srgbClr val="2F2F2F"/>
                </a:solidFill>
                <a:latin typeface="Arial"/>
                <a:ea typeface="Arial"/>
                <a:cs typeface="Arial"/>
                <a:sym typeface="Arial"/>
              </a:rPr>
            </a:br>
            <a:r>
              <a:rPr lang="en-US" sz="1400">
                <a:solidFill>
                  <a:srgbClr val="2F2F2F"/>
                </a:solidFill>
                <a:latin typeface="Arial"/>
                <a:ea typeface="Arial"/>
                <a:cs typeface="Arial"/>
                <a:sym typeface="Arial"/>
              </a:rPr>
              <a:t>- job- en taalcoaching voor nieuwe medewerkers </a:t>
            </a:r>
            <a:br>
              <a:rPr lang="en-US" sz="1400">
                <a:solidFill>
                  <a:srgbClr val="2F2F2F"/>
                </a:solidFill>
                <a:latin typeface="Arial"/>
                <a:ea typeface="Arial"/>
                <a:cs typeface="Arial"/>
                <a:sym typeface="Arial"/>
              </a:rPr>
            </a:br>
            <a:r>
              <a:rPr lang="en-US" sz="1400">
                <a:solidFill>
                  <a:srgbClr val="2F2F2F"/>
                </a:solidFill>
                <a:latin typeface="Arial"/>
                <a:ea typeface="Arial"/>
                <a:cs typeface="Arial"/>
                <a:sym typeface="Arial"/>
              </a:rPr>
              <a:t>- Nederlands op de Werkvloer. </a:t>
            </a:r>
            <a:br>
              <a:rPr lang="en-US" sz="1400">
                <a:solidFill>
                  <a:srgbClr val="2F2F2F"/>
                </a:solidFill>
                <a:latin typeface="Arial"/>
                <a:ea typeface="Arial"/>
                <a:cs typeface="Arial"/>
                <a:sym typeface="Arial"/>
              </a:rPr>
            </a:br>
            <a:endParaRPr sz="1400">
              <a:solidFill>
                <a:srgbClr val="2F2F2F"/>
              </a:solidFill>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US" sz="1400">
                <a:solidFill>
                  <a:srgbClr val="2F2F2F"/>
                </a:solidFill>
                <a:latin typeface="Arial"/>
                <a:ea typeface="Arial"/>
                <a:cs typeface="Arial"/>
                <a:sym typeface="Arial"/>
              </a:rPr>
              <a:t>Nieuw is dat VDAB het betalend aanbod, Nederlands op de Werkvloer (NODW+), niet meer zelf uitvoert. Voor het betalend aanbod verwijzen we naar partners.</a:t>
            </a:r>
            <a:endParaRPr sz="1400">
              <a:solidFill>
                <a:srgbClr val="2F2F2F"/>
              </a:solidFill>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US" sz="1400" u="sng">
                <a:solidFill>
                  <a:schemeClr val="hlink"/>
                </a:solidFill>
                <a:latin typeface="Arial"/>
                <a:ea typeface="Arial"/>
                <a:cs typeface="Arial"/>
                <a:sym typeface="Arial"/>
                <a:hlinkClick r:id="rId4"/>
              </a:rPr>
              <a:t>Stappenplan</a:t>
            </a:r>
            <a:endParaRPr sz="1400">
              <a:solidFill>
                <a:srgbClr val="2F2F2F"/>
              </a:solidFill>
              <a:latin typeface="Arial"/>
              <a:ea typeface="Arial"/>
              <a:cs typeface="Arial"/>
              <a:sym typeface="Arial"/>
            </a:endParaRPr>
          </a:p>
          <a:p>
            <a:pPr marL="0" lvl="0" indent="0" algn="l" rtl="0">
              <a:spcBef>
                <a:spcPts val="1600"/>
              </a:spcBef>
              <a:spcAft>
                <a:spcPts val="1600"/>
              </a:spcAft>
              <a:buNone/>
            </a:pPr>
            <a:endParaRPr/>
          </a:p>
        </p:txBody>
      </p:sp>
      <p:sp>
        <p:nvSpPr>
          <p:cNvPr id="229" name="Google Shape;229;p31"/>
          <p:cNvSpPr txBox="1"/>
          <p:nvPr/>
        </p:nvSpPr>
        <p:spPr>
          <a:xfrm>
            <a:off x="5515100" y="1112075"/>
            <a:ext cx="3219300" cy="2219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700"/>
              <a:t>Werkplek vrij</a:t>
            </a:r>
            <a:br>
              <a:rPr lang="en-US" sz="1300"/>
            </a:br>
            <a:r>
              <a:rPr lang="en-US">
                <a:solidFill>
                  <a:srgbClr val="243F7A"/>
                </a:solidFill>
              </a:rPr>
              <a:t>Situatie Oekraïne</a:t>
            </a:r>
            <a:endParaRPr>
              <a:solidFill>
                <a:srgbClr val="243F7A"/>
              </a:solidFill>
            </a:endParaRPr>
          </a:p>
          <a:p>
            <a:pPr marL="0" lvl="0" indent="0" algn="l" rtl="0">
              <a:lnSpc>
                <a:spcPct val="115000"/>
              </a:lnSpc>
              <a:spcBef>
                <a:spcPts val="0"/>
              </a:spcBef>
              <a:spcAft>
                <a:spcPts val="0"/>
              </a:spcAft>
              <a:buClr>
                <a:schemeClr val="dk1"/>
              </a:buClr>
              <a:buSzPts val="1100"/>
              <a:buFont typeface="Arial"/>
              <a:buNone/>
            </a:pPr>
            <a:r>
              <a:rPr lang="en-US" sz="950">
                <a:solidFill>
                  <a:srgbClr val="474B50"/>
                </a:solidFill>
              </a:rPr>
              <a:t>Oekraïners kunnen 'tijdelijke bescherming' aanvragen. Een apart statuut dat de overheid in het leven riep als reactie op de situatie in Oekraïne. Nieuwkomers met dit statuut hebben recht op huisvesting, sociale zekerheid en krijgen toegang tot de arbeidsmarkt. Zij mogen dus in België werken en moeten geen wachttijd doorlopen.</a:t>
            </a:r>
            <a:br>
              <a:rPr lang="en-US" sz="950">
                <a:solidFill>
                  <a:srgbClr val="474B50"/>
                </a:solidFill>
              </a:rPr>
            </a:br>
            <a:r>
              <a:rPr lang="en-US" sz="1100" b="1">
                <a:solidFill>
                  <a:srgbClr val="2F2F2F"/>
                </a:solidFill>
              </a:rPr>
              <a:t>hashtag #werkplekvrij</a:t>
            </a:r>
            <a:endParaRPr sz="950">
              <a:solidFill>
                <a:srgbClr val="474B50"/>
              </a:solidFill>
            </a:endParaRPr>
          </a:p>
          <a:p>
            <a:pPr marL="0" lvl="0" indent="0" algn="l" rtl="0">
              <a:spcBef>
                <a:spcPts val="1200"/>
              </a:spcBef>
              <a:spcAft>
                <a:spcPts val="0"/>
              </a:spcAft>
              <a:buNone/>
            </a:pPr>
            <a:endParaRPr sz="13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36" name="Google Shape;236;p32"/>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b="1"/>
              <a:t>  </a:t>
            </a:r>
            <a:r>
              <a:rPr lang="en-US" sz="1800" b="1">
                <a:latin typeface="Arial"/>
                <a:ea typeface="Arial"/>
                <a:cs typeface="Arial"/>
                <a:sym typeface="Arial"/>
              </a:rPr>
              <a:t>Interregionaal en internationaal talent aanwerven</a:t>
            </a:r>
            <a:endParaRPr sz="1800" b="1">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a:t>        </a:t>
            </a:r>
            <a:r>
              <a:rPr lang="en-US" sz="1800" b="1"/>
              <a:t>Extra hulp  nodig voor het invullen van je vacatures</a:t>
            </a:r>
            <a:endParaRPr sz="1800" b="1"/>
          </a:p>
        </p:txBody>
      </p:sp>
      <p:sp>
        <p:nvSpPr>
          <p:cNvPr id="237" name="Google Shape;237;p32"/>
          <p:cNvSpPr txBox="1">
            <a:spLocks noGrp="1"/>
          </p:cNvSpPr>
          <p:nvPr>
            <p:ph type="body" idx="1"/>
          </p:nvPr>
        </p:nvSpPr>
        <p:spPr>
          <a:xfrm>
            <a:off x="640100" y="1766475"/>
            <a:ext cx="6481800" cy="2451900"/>
          </a:xfrm>
          <a:prstGeom prst="rect">
            <a:avLst/>
          </a:prstGeom>
        </p:spPr>
        <p:txBody>
          <a:bodyPr spcFirstLastPara="1" wrap="square" lIns="0" tIns="0" rIns="91425" bIns="91425" anchor="t" anchorCtr="0">
            <a:noAutofit/>
          </a:bodyPr>
          <a:lstStyle/>
          <a:p>
            <a:pPr marL="0" lvl="0" indent="0" algn="l" rtl="0">
              <a:spcBef>
                <a:spcPts val="0"/>
              </a:spcBef>
              <a:spcAft>
                <a:spcPts val="0"/>
              </a:spcAft>
              <a:buClr>
                <a:schemeClr val="dk1"/>
              </a:buClr>
              <a:buSzPts val="1100"/>
              <a:buFont typeface="Arial"/>
              <a:buNone/>
            </a:pPr>
            <a:r>
              <a:rPr lang="en-US" sz="1600" b="1">
                <a:latin typeface="Arial"/>
                <a:ea typeface="Arial"/>
                <a:cs typeface="Arial"/>
                <a:sym typeface="Arial"/>
              </a:rPr>
              <a:t>Interregionaal talent aanwerven</a:t>
            </a:r>
            <a:endParaRPr sz="1600" b="1">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US" sz="1250">
                <a:solidFill>
                  <a:srgbClr val="474B50"/>
                </a:solidFill>
                <a:highlight>
                  <a:schemeClr val="lt1"/>
                </a:highlight>
                <a:latin typeface="Arial"/>
                <a:ea typeface="Arial"/>
                <a:cs typeface="Arial"/>
                <a:sym typeface="Arial"/>
              </a:rPr>
              <a:t>We zoeken samen met onze partners ACTIRIS, Le Forem en ADG naar geschikte kandidaten uit Brussel, Wallonië of Duitstalig België om je vacature in te vullen.</a:t>
            </a:r>
            <a:endParaRPr sz="170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US" sz="1600">
                <a:latin typeface="Arial"/>
                <a:ea typeface="Arial"/>
                <a:cs typeface="Arial"/>
                <a:sym typeface="Arial"/>
              </a:rPr>
              <a:t>I</a:t>
            </a:r>
            <a:r>
              <a:rPr lang="en-US" sz="1600" b="1">
                <a:latin typeface="Arial"/>
                <a:ea typeface="Arial"/>
                <a:cs typeface="Arial"/>
                <a:sym typeface="Arial"/>
              </a:rPr>
              <a:t>nternationaal talent aanwerven</a:t>
            </a:r>
            <a:endParaRPr sz="1600" b="1">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US" sz="1250">
                <a:solidFill>
                  <a:srgbClr val="474B50"/>
                </a:solidFill>
                <a:highlight>
                  <a:schemeClr val="lt1"/>
                </a:highlight>
                <a:latin typeface="Arial"/>
                <a:ea typeface="Arial"/>
                <a:cs typeface="Arial"/>
                <a:sym typeface="Arial"/>
              </a:rPr>
              <a:t>Vind je geen kandidaten voor je vacature in België? Dan zoeken we geschikte kandidaten voor je </a:t>
            </a:r>
            <a:r>
              <a:rPr lang="en-US" sz="1250" u="sng">
                <a:solidFill>
                  <a:srgbClr val="2D89CC"/>
                </a:solidFill>
                <a:highlight>
                  <a:schemeClr val="lt1"/>
                </a:highlight>
                <a:latin typeface="Arial"/>
                <a:ea typeface="Arial"/>
                <a:cs typeface="Arial"/>
                <a:sym typeface="Arial"/>
                <a:hlinkClick r:id="rId3">
                  <a:extLst>
                    <a:ext uri="{A12FA001-AC4F-418D-AE19-62706E023703}">
                      <ahyp:hlinkClr xmlns:ahyp="http://schemas.microsoft.com/office/drawing/2018/hyperlinkcolor" val="tx"/>
                    </a:ext>
                  </a:extLst>
                </a:hlinkClick>
              </a:rPr>
              <a:t>binnen de EU</a:t>
            </a:r>
            <a:r>
              <a:rPr lang="en-US" sz="1250">
                <a:solidFill>
                  <a:srgbClr val="474B50"/>
                </a:solidFill>
                <a:highlight>
                  <a:schemeClr val="lt1"/>
                </a:highlight>
                <a:latin typeface="Arial"/>
                <a:ea typeface="Arial"/>
                <a:cs typeface="Arial"/>
                <a:sym typeface="Arial"/>
              </a:rPr>
              <a:t>. VDAB verspreid  je vacatures bij partners of zet een </a:t>
            </a:r>
            <a:r>
              <a:rPr lang="en-US" sz="1250" u="sng">
                <a:solidFill>
                  <a:srgbClr val="2D89CC"/>
                </a:solidFill>
                <a:highlight>
                  <a:schemeClr val="lt1"/>
                </a:highlight>
                <a:latin typeface="Arial"/>
                <a:ea typeface="Arial"/>
                <a:cs typeface="Arial"/>
                <a:sym typeface="Arial"/>
                <a:hlinkClick r:id="rId4">
                  <a:extLst>
                    <a:ext uri="{A12FA001-AC4F-418D-AE19-62706E023703}">
                      <ahyp:hlinkClr xmlns:ahyp="http://schemas.microsoft.com/office/drawing/2018/hyperlinkcolor" val="tx"/>
                    </a:ext>
                  </a:extLst>
                </a:hlinkClick>
              </a:rPr>
              <a:t>jobbeurs 'Work in Flanders</a:t>
            </a:r>
            <a:r>
              <a:rPr lang="en-US" sz="1250">
                <a:solidFill>
                  <a:srgbClr val="474B50"/>
                </a:solidFill>
                <a:highlight>
                  <a:schemeClr val="lt1"/>
                </a:highlight>
                <a:latin typeface="Arial"/>
                <a:ea typeface="Arial"/>
                <a:cs typeface="Arial"/>
                <a:sym typeface="Arial"/>
              </a:rPr>
              <a:t> voor jou op poten. </a:t>
            </a:r>
            <a:endParaRPr sz="1700">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44" name="Google Shape;244;p33"/>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sz="1800" b="1">
                <a:latin typeface="Arial"/>
                <a:ea typeface="Arial"/>
                <a:cs typeface="Arial"/>
                <a:sym typeface="Arial"/>
              </a:rPr>
              <a:t>Medewerker met een arbeidsbeperking</a:t>
            </a:r>
            <a:endParaRPr sz="1800" b="1">
              <a:latin typeface="Arial"/>
              <a:ea typeface="Arial"/>
              <a:cs typeface="Arial"/>
              <a:sym typeface="Arial"/>
            </a:endParaRPr>
          </a:p>
        </p:txBody>
      </p:sp>
      <p:sp>
        <p:nvSpPr>
          <p:cNvPr id="245" name="Google Shape;245;p33"/>
          <p:cNvSpPr txBox="1">
            <a:spLocks noGrp="1"/>
          </p:cNvSpPr>
          <p:nvPr>
            <p:ph type="body" idx="1"/>
          </p:nvPr>
        </p:nvSpPr>
        <p:spPr>
          <a:xfrm>
            <a:off x="640100" y="1670275"/>
            <a:ext cx="5805900" cy="2451900"/>
          </a:xfrm>
          <a:prstGeom prst="rect">
            <a:avLst/>
          </a:prstGeom>
        </p:spPr>
        <p:txBody>
          <a:bodyPr spcFirstLastPara="1" wrap="square" lIns="0" tIns="0" rIns="91425" bIns="91425" anchor="t" anchorCtr="0">
            <a:noAutofit/>
          </a:bodyPr>
          <a:lstStyle/>
          <a:p>
            <a:pPr marL="457200" lvl="0" indent="-342900" algn="l" rtl="0">
              <a:spcBef>
                <a:spcPts val="0"/>
              </a:spcBef>
              <a:spcAft>
                <a:spcPts val="0"/>
              </a:spcAft>
              <a:buSzPts val="1800"/>
              <a:buFont typeface="Arial"/>
              <a:buChar char="●"/>
            </a:pPr>
            <a:r>
              <a:rPr lang="en-US" sz="1600">
                <a:latin typeface="Arial"/>
                <a:ea typeface="Arial"/>
                <a:cs typeface="Arial"/>
                <a:sym typeface="Arial"/>
              </a:rPr>
              <a:t>Vlaamse ondersteuningspremie (VOP) ter compensatie van  rendementsverlies en bijkomende kosten. </a:t>
            </a:r>
            <a:br>
              <a:rPr lang="en-US" sz="1600">
                <a:latin typeface="Arial"/>
                <a:ea typeface="Arial"/>
                <a:cs typeface="Arial"/>
                <a:sym typeface="Arial"/>
              </a:rPr>
            </a:br>
            <a:r>
              <a:rPr lang="en-US" sz="1200" u="sng">
                <a:solidFill>
                  <a:schemeClr val="hlink"/>
                </a:solidFill>
                <a:latin typeface="Arial"/>
                <a:ea typeface="Arial"/>
                <a:cs typeface="Arial"/>
                <a:sym typeface="Arial"/>
                <a:hlinkClick r:id="rId3"/>
              </a:rPr>
              <a:t>https://www.vlaanderen.be/vlaamse-ondersteuningspremie-vop</a:t>
            </a:r>
            <a:r>
              <a:rPr lang="en-US" sz="1200">
                <a:latin typeface="Arial"/>
                <a:ea typeface="Arial"/>
                <a:cs typeface="Arial"/>
                <a:sym typeface="Arial"/>
              </a:rPr>
              <a:t> </a:t>
            </a:r>
            <a:br>
              <a:rPr lang="en-US" sz="1200">
                <a:latin typeface="Arial"/>
                <a:ea typeface="Arial"/>
                <a:cs typeface="Arial"/>
                <a:sym typeface="Arial"/>
              </a:rPr>
            </a:br>
            <a:br>
              <a:rPr lang="en-US" sz="1200">
                <a:latin typeface="Arial"/>
                <a:ea typeface="Arial"/>
                <a:cs typeface="Arial"/>
                <a:sym typeface="Arial"/>
              </a:rPr>
            </a:br>
            <a:r>
              <a:rPr lang="en-US" sz="1200">
                <a:latin typeface="Arial"/>
                <a:ea typeface="Arial"/>
                <a:cs typeface="Arial"/>
                <a:sym typeface="Arial"/>
              </a:rPr>
              <a:t> </a:t>
            </a:r>
            <a:endParaRPr sz="1200">
              <a:latin typeface="Arial"/>
              <a:ea typeface="Arial"/>
              <a:cs typeface="Arial"/>
              <a:sym typeface="Arial"/>
            </a:endParaRPr>
          </a:p>
          <a:p>
            <a:pPr marL="457200" lvl="0" indent="-330200" algn="l" rtl="0">
              <a:spcBef>
                <a:spcPts val="0"/>
              </a:spcBef>
              <a:spcAft>
                <a:spcPts val="0"/>
              </a:spcAft>
              <a:buSzPts val="1600"/>
              <a:buFont typeface="Arial"/>
              <a:buChar char="●"/>
            </a:pPr>
            <a:r>
              <a:rPr lang="en-US" sz="1600">
                <a:latin typeface="Arial"/>
                <a:ea typeface="Arial"/>
                <a:cs typeface="Arial"/>
                <a:sym typeface="Arial"/>
              </a:rPr>
              <a:t>Terugbetaling kosten bij eventuele een aanpassing aan de werkplek van je medewerker omwille van zijn arbeidsbeperking. </a:t>
            </a:r>
            <a:endParaRPr sz="1600">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52" name="Google Shape;252;p34"/>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sz="1800" b="1">
                <a:latin typeface="Arial"/>
                <a:ea typeface="Arial"/>
                <a:cs typeface="Arial"/>
                <a:sym typeface="Arial"/>
              </a:rPr>
              <a:t>Gevonden maar nog niet helemaal klaar om aan de start te gaan</a:t>
            </a:r>
            <a:endParaRPr sz="1800"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	</a:t>
            </a:r>
            <a:endParaRPr b="1">
              <a:latin typeface="Arial"/>
              <a:ea typeface="Arial"/>
              <a:cs typeface="Arial"/>
              <a:sym typeface="Arial"/>
            </a:endParaRPr>
          </a:p>
        </p:txBody>
      </p:sp>
      <p:sp>
        <p:nvSpPr>
          <p:cNvPr id="253" name="Google Shape;253;p34"/>
          <p:cNvSpPr txBox="1">
            <a:spLocks noGrp="1"/>
          </p:cNvSpPr>
          <p:nvPr>
            <p:ph type="body" idx="1"/>
          </p:nvPr>
        </p:nvSpPr>
        <p:spPr>
          <a:xfrm>
            <a:off x="596150" y="1274875"/>
            <a:ext cx="7749300" cy="33285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b="1">
                <a:solidFill>
                  <a:srgbClr val="000000"/>
                </a:solidFill>
                <a:latin typeface="Arial"/>
                <a:ea typeface="Arial"/>
                <a:cs typeface="Arial"/>
                <a:sym typeface="Arial"/>
              </a:rPr>
              <a:t>Investeer in opleidingen op de werkvloer</a:t>
            </a:r>
            <a:endParaRPr b="1">
              <a:solidFill>
                <a:srgbClr val="000000"/>
              </a:solidFill>
              <a:latin typeface="Arial"/>
              <a:ea typeface="Arial"/>
              <a:cs typeface="Arial"/>
              <a:sym typeface="Arial"/>
            </a:endParaRPr>
          </a:p>
          <a:p>
            <a:pPr marL="0" lvl="0" indent="0" algn="l" rtl="0">
              <a:spcBef>
                <a:spcPts val="1600"/>
              </a:spcBef>
              <a:spcAft>
                <a:spcPts val="0"/>
              </a:spcAft>
              <a:buNone/>
            </a:pPr>
            <a:r>
              <a:rPr lang="en-US" sz="1750">
                <a:solidFill>
                  <a:srgbClr val="2D89CC"/>
                </a:solidFill>
                <a:highlight>
                  <a:srgbClr val="FFFFFF"/>
                </a:highlight>
                <a:latin typeface="Arial"/>
                <a:ea typeface="Arial"/>
                <a:cs typeface="Arial"/>
                <a:sym typeface="Arial"/>
              </a:rPr>
              <a:t>Opleiden is het nieuwe rekruteren. Vorm zelf je ideale medewerker.</a:t>
            </a:r>
            <a:endParaRPr sz="1600" b="1">
              <a:solidFill>
                <a:srgbClr val="2D89CC"/>
              </a:solidFill>
              <a:latin typeface="Arial"/>
              <a:ea typeface="Arial"/>
              <a:cs typeface="Arial"/>
              <a:sym typeface="Arial"/>
            </a:endParaRPr>
          </a:p>
          <a:p>
            <a:pPr marL="0" lvl="0" indent="0" algn="l" rtl="0">
              <a:spcBef>
                <a:spcPts val="1600"/>
              </a:spcBef>
              <a:spcAft>
                <a:spcPts val="0"/>
              </a:spcAft>
              <a:buNone/>
            </a:pPr>
            <a:r>
              <a:rPr lang="en-US"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marL="0" lvl="0" indent="0" algn="l" rtl="0">
              <a:spcBef>
                <a:spcPts val="1600"/>
              </a:spcBef>
              <a:spcAft>
                <a:spcPts val="0"/>
              </a:spcAft>
              <a:buNone/>
            </a:pPr>
            <a:endParaRPr sz="1400">
              <a:solidFill>
                <a:srgbClr val="000000"/>
              </a:solidFill>
              <a:latin typeface="Arial"/>
              <a:ea typeface="Arial"/>
              <a:cs typeface="Arial"/>
              <a:sym typeface="Arial"/>
            </a:endParaRPr>
          </a:p>
          <a:p>
            <a:pPr marL="0" lvl="0" indent="0" algn="l" rtl="0">
              <a:spcBef>
                <a:spcPts val="1600"/>
              </a:spcBef>
              <a:spcAft>
                <a:spcPts val="1600"/>
              </a:spcAft>
              <a:buNone/>
            </a:pPr>
            <a:r>
              <a:rPr lang="en-US"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p:txBody>
      </p:sp>
      <p:sp>
        <p:nvSpPr>
          <p:cNvPr id="254" name="Google Shape;254;p34"/>
          <p:cNvSpPr txBox="1"/>
          <p:nvPr/>
        </p:nvSpPr>
        <p:spPr>
          <a:xfrm>
            <a:off x="4586650" y="2058875"/>
            <a:ext cx="301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55" name="Google Shape;255;p34"/>
          <p:cNvSpPr/>
          <p:nvPr/>
        </p:nvSpPr>
        <p:spPr>
          <a:xfrm>
            <a:off x="5612275" y="2249825"/>
            <a:ext cx="1487400" cy="1798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hlinkClick r:id="rId3"/>
              </a:rPr>
              <a:t>Opleidingsstage</a:t>
            </a:r>
            <a:endParaRPr/>
          </a:p>
          <a:p>
            <a:pPr marL="0" lvl="0" indent="0" algn="l" rtl="0">
              <a:spcBef>
                <a:spcPts val="0"/>
              </a:spcBef>
              <a:spcAft>
                <a:spcPts val="0"/>
              </a:spcAft>
              <a:buNone/>
            </a:pPr>
            <a:r>
              <a:rPr lang="en-US"/>
              <a:t>J</a:t>
            </a:r>
            <a:r>
              <a:rPr lang="en-US" sz="1200"/>
              <a:t>e geeft een cursist die een opleiding volgt de kans om praktijkervaring op te doen in je bedrijf.</a:t>
            </a:r>
            <a:endParaRPr sz="1200"/>
          </a:p>
          <a:p>
            <a:pPr marL="0" lvl="0" indent="0" algn="l" rtl="0">
              <a:spcBef>
                <a:spcPts val="0"/>
              </a:spcBef>
              <a:spcAft>
                <a:spcPts val="0"/>
              </a:spcAft>
              <a:buNone/>
            </a:pPr>
            <a:r>
              <a:rPr lang="en-US" sz="1200"/>
              <a:t>Gratis</a:t>
            </a:r>
            <a:endParaRPr sz="1200"/>
          </a:p>
        </p:txBody>
      </p:sp>
      <p:sp>
        <p:nvSpPr>
          <p:cNvPr id="256" name="Google Shape;256;p34"/>
          <p:cNvSpPr/>
          <p:nvPr/>
        </p:nvSpPr>
        <p:spPr>
          <a:xfrm>
            <a:off x="3371875" y="2249825"/>
            <a:ext cx="1932900" cy="176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hlinkClick r:id="rId4"/>
              </a:rPr>
              <a:t>BIS</a:t>
            </a:r>
            <a:endParaRPr/>
          </a:p>
          <a:p>
            <a:pPr marL="0" lvl="0" indent="0" algn="l" rtl="0">
              <a:spcBef>
                <a:spcPts val="0"/>
              </a:spcBef>
              <a:spcAft>
                <a:spcPts val="0"/>
              </a:spcAft>
              <a:buNone/>
            </a:pPr>
            <a:r>
              <a:rPr lang="en-US" sz="1300"/>
              <a:t>beroepsinlevingsstage</a:t>
            </a:r>
            <a:endParaRPr sz="1300"/>
          </a:p>
          <a:p>
            <a:pPr marL="0" lvl="0" indent="0" algn="l" rtl="0">
              <a:spcBef>
                <a:spcPts val="0"/>
              </a:spcBef>
              <a:spcAft>
                <a:spcPts val="0"/>
              </a:spcAft>
              <a:buNone/>
            </a:pPr>
            <a:r>
              <a:rPr lang="en-US" sz="1200"/>
              <a:t>Je laat een kandidaat op vrijwillige basis stage lopen in je bedrijf.</a:t>
            </a:r>
            <a:endParaRPr sz="1200"/>
          </a:p>
          <a:p>
            <a:pPr marL="0" lvl="0" indent="0" algn="l" rtl="0">
              <a:spcBef>
                <a:spcPts val="0"/>
              </a:spcBef>
              <a:spcAft>
                <a:spcPts val="0"/>
              </a:spcAft>
              <a:buNone/>
            </a:pPr>
            <a:r>
              <a:rPr lang="en-US" sz="1200"/>
              <a:t>Je betaalt een vergoeding </a:t>
            </a:r>
            <a:endParaRPr sz="1200"/>
          </a:p>
        </p:txBody>
      </p:sp>
      <p:sp>
        <p:nvSpPr>
          <p:cNvPr id="257" name="Google Shape;257;p34"/>
          <p:cNvSpPr/>
          <p:nvPr/>
        </p:nvSpPr>
        <p:spPr>
          <a:xfrm>
            <a:off x="1106025" y="2249825"/>
            <a:ext cx="1773000" cy="189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hlinkClick r:id="rId5"/>
              </a:rPr>
              <a:t>IBO</a:t>
            </a:r>
            <a:endParaRPr/>
          </a:p>
          <a:p>
            <a:pPr marL="0" lvl="0" indent="0" algn="l" rtl="0">
              <a:spcBef>
                <a:spcPts val="0"/>
              </a:spcBef>
              <a:spcAft>
                <a:spcPts val="0"/>
              </a:spcAft>
              <a:buNone/>
            </a:pPr>
            <a:r>
              <a:rPr lang="en-US" sz="1300"/>
              <a:t>individuele beroepsopleiding</a:t>
            </a:r>
            <a:endParaRPr sz="1300"/>
          </a:p>
          <a:p>
            <a:pPr marL="0" lvl="0" indent="0" algn="l" rtl="0">
              <a:spcBef>
                <a:spcPts val="0"/>
              </a:spcBef>
              <a:spcAft>
                <a:spcPts val="0"/>
              </a:spcAft>
              <a:buNone/>
            </a:pPr>
            <a:r>
              <a:rPr lang="en-US" sz="1200"/>
              <a:t>Je leert de werkzoekende de knepen van het vak op de werkvloer,nadien werf je hem/haar aan met een arbeidscontract</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0" y="2132325"/>
            <a:ext cx="9144000" cy="653100"/>
          </a:xfrm>
          <a:prstGeom prst="rect">
            <a:avLst/>
          </a:prstGeom>
        </p:spPr>
        <p:txBody>
          <a:bodyPr spcFirstLastPara="1" wrap="square" lIns="92300" tIns="92300" rIns="92300" bIns="92300" anchor="b" anchorCtr="0">
            <a:noAutofit/>
          </a:bodyPr>
          <a:lstStyle/>
          <a:p>
            <a:pPr marL="0" lvl="0" indent="0" algn="ctr" rtl="0">
              <a:spcBef>
                <a:spcPts val="0"/>
              </a:spcBef>
              <a:spcAft>
                <a:spcPts val="0"/>
              </a:spcAft>
              <a:buNone/>
            </a:pPr>
            <a:endParaRPr/>
          </a:p>
        </p:txBody>
      </p:sp>
      <p:sp>
        <p:nvSpPr>
          <p:cNvPr id="84" name="Google Shape;84;p17"/>
          <p:cNvSpPr txBox="1">
            <a:spLocks noGrp="1"/>
          </p:cNvSpPr>
          <p:nvPr>
            <p:ph type="subTitle" idx="1"/>
          </p:nvPr>
        </p:nvSpPr>
        <p:spPr>
          <a:xfrm>
            <a:off x="0" y="2624200"/>
            <a:ext cx="9144000" cy="911100"/>
          </a:xfrm>
          <a:prstGeom prst="rect">
            <a:avLst/>
          </a:prstGeom>
        </p:spPr>
        <p:txBody>
          <a:bodyPr spcFirstLastPara="1" wrap="square" lIns="92300" tIns="92300" rIns="92300" bIns="92300" anchor="t" anchorCtr="0">
            <a:noAutofit/>
          </a:bodyPr>
          <a:lstStyle/>
          <a:p>
            <a:pPr marL="0" lvl="0" indent="0" algn="ctr" rtl="0">
              <a:spcBef>
                <a:spcPts val="0"/>
              </a:spcBef>
              <a:spcAft>
                <a:spcPts val="0"/>
              </a:spcAft>
              <a:buNone/>
            </a:pPr>
            <a:endParaRPr/>
          </a:p>
        </p:txBody>
      </p:sp>
      <p:pic>
        <p:nvPicPr>
          <p:cNvPr id="85" name="Google Shape;85;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6" name="Google Shape;86;p17"/>
          <p:cNvSpPr txBox="1"/>
          <p:nvPr/>
        </p:nvSpPr>
        <p:spPr>
          <a:xfrm>
            <a:off x="0" y="0"/>
            <a:ext cx="40260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solidFill>
                  <a:schemeClr val="lt1"/>
                </a:solidFill>
                <a:latin typeface="Calibri"/>
                <a:ea typeface="Calibri"/>
                <a:cs typeface="Calibri"/>
                <a:sym typeface="Calibri"/>
              </a:rPr>
              <a:t>Uw vacature bij VDAB</a:t>
            </a:r>
            <a:endParaRPr sz="3000" b="1">
              <a:solidFill>
                <a:schemeClr val="lt1"/>
              </a:solidFill>
              <a:latin typeface="Calibri"/>
              <a:ea typeface="Calibri"/>
              <a:cs typeface="Calibri"/>
              <a:sym typeface="Calibri"/>
            </a:endParaRPr>
          </a:p>
          <a:p>
            <a:pPr marL="0" lvl="0" indent="0" algn="l" rtl="0">
              <a:spcBef>
                <a:spcPts val="0"/>
              </a:spcBef>
              <a:spcAft>
                <a:spcPts val="0"/>
              </a:spcAft>
              <a:buNone/>
            </a:pPr>
            <a:r>
              <a:rPr lang="en-US" sz="2400" b="1">
                <a:solidFill>
                  <a:schemeClr val="lt1"/>
                </a:solidFill>
                <a:latin typeface="Calibri"/>
                <a:ea typeface="Calibri"/>
                <a:cs typeface="Calibri"/>
                <a:sym typeface="Calibri"/>
              </a:rPr>
              <a:t>Waarom?</a:t>
            </a:r>
            <a:br>
              <a:rPr lang="en-US" sz="2400" b="1">
                <a:solidFill>
                  <a:schemeClr val="lt1"/>
                </a:solidFill>
                <a:latin typeface="Calibri"/>
                <a:ea typeface="Calibri"/>
                <a:cs typeface="Calibri"/>
                <a:sym typeface="Calibri"/>
              </a:rPr>
            </a:br>
            <a:r>
              <a:rPr lang="en-US" sz="2400" b="1">
                <a:solidFill>
                  <a:schemeClr val="lt1"/>
                </a:solidFill>
                <a:latin typeface="Calibri"/>
                <a:ea typeface="Calibri"/>
                <a:cs typeface="Calibri"/>
                <a:sym typeface="Calibri"/>
              </a:rPr>
              <a:t>Hoe?</a:t>
            </a:r>
            <a:endParaRPr sz="2400" b="1">
              <a:solidFill>
                <a:schemeClr val="lt1"/>
              </a:solidFill>
              <a:latin typeface="Calibri"/>
              <a:ea typeface="Calibri"/>
              <a:cs typeface="Calibri"/>
              <a:sym typeface="Calibri"/>
            </a:endParaRPr>
          </a:p>
          <a:p>
            <a:pPr marL="0" lvl="0" indent="0" algn="l" rtl="0">
              <a:spcBef>
                <a:spcPts val="0"/>
              </a:spcBef>
              <a:spcAft>
                <a:spcPts val="0"/>
              </a:spcAft>
              <a:buNone/>
            </a:pPr>
            <a:r>
              <a:rPr lang="en-US" sz="2400" b="1">
                <a:solidFill>
                  <a:schemeClr val="lt1"/>
                </a:solidFill>
                <a:latin typeface="Calibri"/>
                <a:ea typeface="Calibri"/>
                <a:cs typeface="Calibri"/>
                <a:sym typeface="Calibri"/>
              </a:rPr>
              <a:t>Wat daarna?</a:t>
            </a:r>
            <a:endParaRPr sz="2400" b="1">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264" name="Google Shape;264;p35"/>
          <p:cNvSpPr txBox="1">
            <a:spLocks noGrp="1"/>
          </p:cNvSpPr>
          <p:nvPr>
            <p:ph type="title"/>
          </p:nvPr>
        </p:nvSpPr>
        <p:spPr>
          <a:xfrm>
            <a:off x="311100" y="851525"/>
            <a:ext cx="8521800" cy="277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Bedankt</a:t>
            </a:r>
            <a:endParaRPr/>
          </a:p>
        </p:txBody>
      </p:sp>
      <p:sp>
        <p:nvSpPr>
          <p:cNvPr id="265" name="Google Shape;265;p35"/>
          <p:cNvSpPr txBox="1">
            <a:spLocks noGrp="1"/>
          </p:cNvSpPr>
          <p:nvPr>
            <p:ph type="subTitle" idx="1"/>
          </p:nvPr>
        </p:nvSpPr>
        <p:spPr>
          <a:xfrm>
            <a:off x="456625" y="2817575"/>
            <a:ext cx="8521800" cy="768300"/>
          </a:xfrm>
          <a:prstGeom prst="rect">
            <a:avLst/>
          </a:prstGeom>
        </p:spPr>
        <p:txBody>
          <a:bodyPr spcFirstLastPara="1" wrap="square" lIns="91425" tIns="91425" rIns="91425" bIns="91425" anchor="t" anchorCtr="0">
            <a:noAutofit/>
          </a:bodyPr>
          <a:lstStyle/>
          <a:p>
            <a:pPr marL="2286000" lvl="0" indent="457200" algn="ctr" rtl="0">
              <a:spcBef>
                <a:spcPts val="0"/>
              </a:spcBef>
              <a:spcAft>
                <a:spcPts val="1600"/>
              </a:spcAft>
              <a:buNone/>
            </a:pPr>
            <a:r>
              <a:rPr lang="en-US"/>
              <a:t>nog vragen?</a:t>
            </a:r>
            <a:endParaRPr/>
          </a:p>
        </p:txBody>
      </p:sp>
      <p:sp>
        <p:nvSpPr>
          <p:cNvPr id="266" name="Google Shape;266;p35"/>
          <p:cNvSpPr txBox="1"/>
          <p:nvPr/>
        </p:nvSpPr>
        <p:spPr>
          <a:xfrm>
            <a:off x="620775" y="3982575"/>
            <a:ext cx="2749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u="sng">
                <a:solidFill>
                  <a:schemeClr val="hlink"/>
                </a:solidFill>
                <a:latin typeface="Calibri"/>
                <a:ea typeface="Calibri"/>
                <a:cs typeface="Calibri"/>
                <a:sym typeface="Calibri"/>
                <a:hlinkClick r:id="rId3"/>
              </a:rPr>
              <a:t>Marleen.verschaeren@vdab.be</a:t>
            </a:r>
            <a:endParaRPr>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67" name="Google Shape;267;p35"/>
          <p:cNvPicPr preferRelativeResize="0"/>
          <p:nvPr/>
        </p:nvPicPr>
        <p:blipFill>
          <a:blip r:embed="rId4">
            <a:alphaModFix/>
          </a:blip>
          <a:stretch>
            <a:fillRect/>
          </a:stretch>
        </p:blipFill>
        <p:spPr>
          <a:xfrm>
            <a:off x="4000500" y="0"/>
            <a:ext cx="5143500" cy="5143500"/>
          </a:xfrm>
          <a:prstGeom prst="rect">
            <a:avLst/>
          </a:prstGeom>
          <a:noFill/>
          <a:ln>
            <a:noFill/>
          </a:ln>
        </p:spPr>
      </p:pic>
      <p:pic>
        <p:nvPicPr>
          <p:cNvPr id="268" name="Google Shape;268;p35"/>
          <p:cNvPicPr preferRelativeResize="0"/>
          <p:nvPr/>
        </p:nvPicPr>
        <p:blipFill>
          <a:blip r:embed="rId5">
            <a:alphaModFix/>
          </a:blip>
          <a:stretch>
            <a:fillRect/>
          </a:stretch>
        </p:blipFill>
        <p:spPr>
          <a:xfrm>
            <a:off x="0" y="-12"/>
            <a:ext cx="2190750" cy="2085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93" name="Google Shape;93;p18"/>
          <p:cNvSpPr txBox="1">
            <a:spLocks noGrp="1"/>
          </p:cNvSpPr>
          <p:nvPr>
            <p:ph type="title"/>
          </p:nvPr>
        </p:nvSpPr>
        <p:spPr>
          <a:xfrm>
            <a:off x="625275" y="276075"/>
            <a:ext cx="74046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Op zoek naar personeel</a:t>
            </a: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	</a:t>
            </a:r>
            <a:r>
              <a:rPr lang="en-US" sz="2400" b="1">
                <a:latin typeface="Arial"/>
                <a:ea typeface="Arial"/>
                <a:cs typeface="Arial"/>
                <a:sym typeface="Arial"/>
              </a:rPr>
              <a:t>Plaats een vacature op de VDAB website</a:t>
            </a:r>
            <a:endParaRPr sz="2400" b="1">
              <a:latin typeface="Arial"/>
              <a:ea typeface="Arial"/>
              <a:cs typeface="Arial"/>
              <a:sym typeface="Arial"/>
            </a:endParaRPr>
          </a:p>
        </p:txBody>
      </p:sp>
      <p:sp>
        <p:nvSpPr>
          <p:cNvPr id="94" name="Google Shape;94;p18"/>
          <p:cNvSpPr txBox="1">
            <a:spLocks noGrp="1"/>
          </p:cNvSpPr>
          <p:nvPr>
            <p:ph type="body" idx="1"/>
          </p:nvPr>
        </p:nvSpPr>
        <p:spPr>
          <a:xfrm>
            <a:off x="451450" y="1277775"/>
            <a:ext cx="7974300" cy="3125400"/>
          </a:xfrm>
          <a:prstGeom prst="rect">
            <a:avLst/>
          </a:prstGeom>
        </p:spPr>
        <p:txBody>
          <a:bodyPr spcFirstLastPara="1" wrap="square" lIns="0" tIns="0"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400">
              <a:solidFill>
                <a:srgbClr val="FF0000"/>
              </a:solidFill>
            </a:endParaRPr>
          </a:p>
          <a:p>
            <a:pPr marL="0" lvl="0" indent="0" algn="l" rtl="0">
              <a:spcBef>
                <a:spcPts val="0"/>
              </a:spcBef>
              <a:spcAft>
                <a:spcPts val="1600"/>
              </a:spcAft>
              <a:buNone/>
            </a:pPr>
            <a:endParaRPr/>
          </a:p>
        </p:txBody>
      </p:sp>
      <p:sp>
        <p:nvSpPr>
          <p:cNvPr id="95" name="Google Shape;95;p18"/>
          <p:cNvSpPr txBox="1"/>
          <p:nvPr/>
        </p:nvSpPr>
        <p:spPr>
          <a:xfrm>
            <a:off x="4973275" y="1829800"/>
            <a:ext cx="1576500" cy="85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a:solidFill>
                  <a:srgbClr val="6AA84F"/>
                </a:solidFill>
                <a:latin typeface="Calibri"/>
                <a:ea typeface="Calibri"/>
                <a:cs typeface="Calibri"/>
                <a:sym typeface="Calibri"/>
              </a:rPr>
              <a:t>Grote database</a:t>
            </a:r>
            <a:endParaRPr sz="1600">
              <a:solidFill>
                <a:srgbClr val="6AA84F"/>
              </a:solidFill>
              <a:latin typeface="Calibri"/>
              <a:ea typeface="Calibri"/>
              <a:cs typeface="Calibri"/>
              <a:sym typeface="Calibri"/>
            </a:endParaRPr>
          </a:p>
          <a:p>
            <a:pPr marL="0" lvl="0" indent="0" algn="l" rtl="0">
              <a:spcBef>
                <a:spcPts val="1600"/>
              </a:spcBef>
              <a:spcAft>
                <a:spcPts val="0"/>
              </a:spcAft>
              <a:buNone/>
            </a:pPr>
            <a:endParaRPr>
              <a:latin typeface="Calibri"/>
              <a:ea typeface="Calibri"/>
              <a:cs typeface="Calibri"/>
              <a:sym typeface="Calibri"/>
            </a:endParaRPr>
          </a:p>
        </p:txBody>
      </p:sp>
      <p:sp>
        <p:nvSpPr>
          <p:cNvPr id="96" name="Google Shape;96;p18"/>
          <p:cNvSpPr txBox="1"/>
          <p:nvPr/>
        </p:nvSpPr>
        <p:spPr>
          <a:xfrm>
            <a:off x="7156550" y="1955350"/>
            <a:ext cx="150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FF0000"/>
                </a:solidFill>
                <a:latin typeface="Calibri"/>
                <a:ea typeface="Calibri"/>
                <a:cs typeface="Calibri"/>
                <a:sym typeface="Calibri"/>
              </a:rPr>
              <a:t>GRATIS publiciteit</a:t>
            </a:r>
            <a:endParaRPr b="1">
              <a:solidFill>
                <a:srgbClr val="FF0000"/>
              </a:solidFill>
              <a:latin typeface="Calibri"/>
              <a:ea typeface="Calibri"/>
              <a:cs typeface="Calibri"/>
              <a:sym typeface="Calibri"/>
            </a:endParaRPr>
          </a:p>
        </p:txBody>
      </p:sp>
      <p:sp>
        <p:nvSpPr>
          <p:cNvPr id="97" name="Google Shape;97;p18"/>
          <p:cNvSpPr txBox="1"/>
          <p:nvPr/>
        </p:nvSpPr>
        <p:spPr>
          <a:xfrm>
            <a:off x="6194400" y="2601788"/>
            <a:ext cx="232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u="sng">
                <a:solidFill>
                  <a:srgbClr val="EA999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Kwaliteitsrichtlijnen VDAB</a:t>
            </a:r>
            <a:endParaRPr>
              <a:solidFill>
                <a:srgbClr val="EA9999"/>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8" name="Google Shape;98;p18"/>
          <p:cNvSpPr txBox="1"/>
          <p:nvPr/>
        </p:nvSpPr>
        <p:spPr>
          <a:xfrm>
            <a:off x="562450" y="2716075"/>
            <a:ext cx="191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99" name="Google Shape;99;p18"/>
          <p:cNvSpPr txBox="1"/>
          <p:nvPr/>
        </p:nvSpPr>
        <p:spPr>
          <a:xfrm>
            <a:off x="3553463" y="2378800"/>
            <a:ext cx="1206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9900FF"/>
                </a:solidFill>
                <a:latin typeface="Calibri"/>
                <a:ea typeface="Calibri"/>
                <a:cs typeface="Calibri"/>
                <a:sym typeface="Calibri"/>
              </a:rPr>
              <a:t>heel wat bezoekers</a:t>
            </a:r>
            <a:endParaRPr>
              <a:solidFill>
                <a:srgbClr val="9900FF"/>
              </a:solidFill>
              <a:latin typeface="Calibri"/>
              <a:ea typeface="Calibri"/>
              <a:cs typeface="Calibri"/>
              <a:sym typeface="Calibri"/>
            </a:endParaRPr>
          </a:p>
        </p:txBody>
      </p:sp>
      <p:sp>
        <p:nvSpPr>
          <p:cNvPr id="100" name="Google Shape;100;p18"/>
          <p:cNvSpPr txBox="1"/>
          <p:nvPr/>
        </p:nvSpPr>
        <p:spPr>
          <a:xfrm>
            <a:off x="1221125" y="3012100"/>
            <a:ext cx="15765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a:solidFill>
                  <a:srgbClr val="C27BA0"/>
                </a:solidFill>
                <a:latin typeface="Calibri"/>
                <a:ea typeface="Calibri"/>
                <a:cs typeface="Calibri"/>
                <a:sym typeface="Calibri"/>
              </a:rPr>
              <a:t>Vacature verschijnt automatisch op Google for Jobs </a:t>
            </a:r>
            <a:r>
              <a:rPr lang="en-US" sz="1000">
                <a:solidFill>
                  <a:srgbClr val="C27BA0"/>
                </a:solidFill>
                <a:latin typeface="Calibri"/>
                <a:ea typeface="Calibri"/>
                <a:cs typeface="Calibri"/>
                <a:sym typeface="Calibri"/>
              </a:rPr>
              <a:t>(gekoppelde databanken)</a:t>
            </a:r>
            <a:endParaRPr sz="1000">
              <a:solidFill>
                <a:srgbClr val="C27BA0"/>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01" name="Google Shape;101;p18"/>
          <p:cNvSpPr txBox="1"/>
          <p:nvPr/>
        </p:nvSpPr>
        <p:spPr>
          <a:xfrm>
            <a:off x="6048700" y="2944150"/>
            <a:ext cx="211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a:solidFill>
                <a:srgbClr val="6FA8DC"/>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02" name="Google Shape;102;p18"/>
          <p:cNvSpPr txBox="1"/>
          <p:nvPr/>
        </p:nvSpPr>
        <p:spPr>
          <a:xfrm>
            <a:off x="3453226" y="3167500"/>
            <a:ext cx="1206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a:solidFill>
                  <a:srgbClr val="A4C2F4"/>
                </a:solidFill>
                <a:latin typeface="Calibri"/>
                <a:ea typeface="Calibri"/>
                <a:cs typeface="Calibri"/>
                <a:sym typeface="Calibri"/>
              </a:rPr>
              <a:t>automatische  matching</a:t>
            </a:r>
            <a:endParaRPr>
              <a:solidFill>
                <a:srgbClr val="A4C2F4"/>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03" name="Google Shape;103;p18"/>
          <p:cNvSpPr txBox="1"/>
          <p:nvPr/>
        </p:nvSpPr>
        <p:spPr>
          <a:xfrm>
            <a:off x="281225" y="2055548"/>
            <a:ext cx="1983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FF00FF"/>
                </a:solidFill>
                <a:latin typeface="Calibri"/>
                <a:ea typeface="Calibri"/>
                <a:cs typeface="Calibri"/>
                <a:sym typeface="Calibri"/>
              </a:rPr>
              <a:t>zichtbaarheid op andere jobsites waar VDAB een overeenkomst mee heeft</a:t>
            </a:r>
            <a:endParaRPr>
              <a:solidFill>
                <a:srgbClr val="FF00FF"/>
              </a:solidFill>
              <a:latin typeface="Calibri"/>
              <a:ea typeface="Calibri"/>
              <a:cs typeface="Calibri"/>
              <a:sym typeface="Calibri"/>
            </a:endParaRPr>
          </a:p>
          <a:p>
            <a:pPr marL="0" lvl="0" indent="0" algn="l" rtl="0">
              <a:spcBef>
                <a:spcPts val="0"/>
              </a:spcBef>
              <a:spcAft>
                <a:spcPts val="0"/>
              </a:spcAft>
              <a:buNone/>
            </a:pPr>
            <a:endParaRPr>
              <a:solidFill>
                <a:srgbClr val="00FFFF"/>
              </a:solidFill>
              <a:latin typeface="Calibri"/>
              <a:ea typeface="Calibri"/>
              <a:cs typeface="Calibri"/>
              <a:sym typeface="Calibri"/>
            </a:endParaRPr>
          </a:p>
        </p:txBody>
      </p:sp>
      <p:sp>
        <p:nvSpPr>
          <p:cNvPr id="104" name="Google Shape;104;p18"/>
          <p:cNvSpPr txBox="1"/>
          <p:nvPr/>
        </p:nvSpPr>
        <p:spPr>
          <a:xfrm>
            <a:off x="5772650" y="3741475"/>
            <a:ext cx="14283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Clr>
                <a:schemeClr val="dk1"/>
              </a:buClr>
              <a:buSzPts val="1100"/>
              <a:buFont typeface="Arial"/>
              <a:buNone/>
            </a:pPr>
            <a:r>
              <a:rPr lang="en-US">
                <a:solidFill>
                  <a:schemeClr val="accent1"/>
                </a:solidFill>
                <a:latin typeface="Calibri"/>
                <a:ea typeface="Calibri"/>
                <a:cs typeface="Calibri"/>
                <a:sym typeface="Calibri"/>
              </a:rPr>
              <a:t>Wordt gezien</a:t>
            </a:r>
            <a:endParaRPr>
              <a:latin typeface="Calibri"/>
              <a:ea typeface="Calibri"/>
              <a:cs typeface="Calibri"/>
              <a:sym typeface="Calibri"/>
            </a:endParaRPr>
          </a:p>
        </p:txBody>
      </p:sp>
      <p:sp>
        <p:nvSpPr>
          <p:cNvPr id="105" name="Google Shape;105;p18"/>
          <p:cNvSpPr txBox="1"/>
          <p:nvPr/>
        </p:nvSpPr>
        <p:spPr>
          <a:xfrm>
            <a:off x="2973000" y="1259000"/>
            <a:ext cx="3621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beste indicator om toestand arbeidsmarkt weer te  geven</a:t>
            </a:r>
            <a:endParaRPr>
              <a:latin typeface="Calibri"/>
              <a:ea typeface="Calibri"/>
              <a:cs typeface="Calibri"/>
              <a:sym typeface="Calibri"/>
            </a:endParaRPr>
          </a:p>
        </p:txBody>
      </p:sp>
      <p:sp>
        <p:nvSpPr>
          <p:cNvPr id="106" name="Google Shape;106;p18"/>
          <p:cNvSpPr txBox="1"/>
          <p:nvPr/>
        </p:nvSpPr>
        <p:spPr>
          <a:xfrm>
            <a:off x="870675" y="4288925"/>
            <a:ext cx="145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childTnLst>
                                </p:cTn>
                              </p:par>
                              <p:par>
                                <p:cTn id="13" presetID="10" presetClass="entr" presetSubtype="0"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1000"/>
                                        <p:tgtEl>
                                          <p:spTgt spid="104"/>
                                        </p:tgtEl>
                                      </p:cBhvr>
                                    </p:animEffect>
                                  </p:childTnLst>
                                </p:cTn>
                              </p:par>
                              <p:par>
                                <p:cTn id="16" presetID="10" presetClass="entr" presetSubtype="0" fill="hold"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childTnLst>
                                </p:cTn>
                              </p:par>
                              <p:par>
                                <p:cTn id="24" presetID="10" presetClass="entr" presetSubtype="0" fill="hold"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1000"/>
                                        <p:tgtEl>
                                          <p:spTgt spid="103"/>
                                        </p:tgtEl>
                                      </p:cBhvr>
                                    </p:animEffect>
                                  </p:childTnLst>
                                </p:cTn>
                              </p:par>
                              <p:par>
                                <p:cTn id="27" presetID="10" presetClass="entr" presetSubtype="0" fill="hold" nodeType="with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1000"/>
                                        <p:tgtEl>
                                          <p:spTgt spid="10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childTnLst>
                                </p:cTn>
                              </p:par>
                              <p:par>
                                <p:cTn id="35" presetID="10" presetClass="entr" presetSubtype="0" fill="hold" nodeType="with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13" name="Google Shape;113;p19"/>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a:t>Mijn VDAB</a:t>
            </a:r>
            <a:br>
              <a:rPr lang="en-US"/>
            </a:br>
            <a:r>
              <a:rPr lang="en-US"/>
              <a:t>	samenwerkingsakkoord met VDAB</a:t>
            </a:r>
            <a:endParaRPr/>
          </a:p>
        </p:txBody>
      </p:sp>
      <p:sp>
        <p:nvSpPr>
          <p:cNvPr id="114" name="Google Shape;114;p19"/>
          <p:cNvSpPr txBox="1">
            <a:spLocks noGrp="1"/>
          </p:cNvSpPr>
          <p:nvPr>
            <p:ph type="body" idx="1"/>
          </p:nvPr>
        </p:nvSpPr>
        <p:spPr>
          <a:xfrm>
            <a:off x="640100" y="1208950"/>
            <a:ext cx="8254800" cy="29133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sz="1400"/>
              <a:t>Aanbieden van tools om vacatures sneller en duurzamer in te vullen</a:t>
            </a:r>
            <a:br>
              <a:rPr lang="en-US" sz="1400"/>
            </a:br>
            <a:r>
              <a:rPr lang="en-US" sz="1400"/>
              <a:t>vacatures publiceren      CV’s bekijken         sollicitaties beheren           zelf je vacature versturen      </a:t>
            </a:r>
            <a:br>
              <a:rPr lang="en-US" sz="1400"/>
            </a:br>
            <a:r>
              <a:rPr lang="en-US" sz="1200"/>
              <a:t>Voor elke stap van kan je een </a:t>
            </a:r>
            <a:r>
              <a:rPr lang="en-US" sz="1200" u="sng">
                <a:solidFill>
                  <a:schemeClr val="hlink"/>
                </a:solidFill>
                <a:hlinkClick r:id="rId3"/>
              </a:rPr>
              <a:t>video </a:t>
            </a:r>
            <a:r>
              <a:rPr lang="en-US" sz="1200"/>
              <a:t>raadplegen </a:t>
            </a:r>
            <a:r>
              <a:rPr lang="en-US" sz="1400"/>
              <a:t>                      </a:t>
            </a:r>
            <a:endParaRPr sz="1400"/>
          </a:p>
          <a:p>
            <a:pPr marL="0" lvl="0" indent="0" algn="l" rtl="0">
              <a:spcBef>
                <a:spcPts val="1600"/>
              </a:spcBef>
              <a:spcAft>
                <a:spcPts val="0"/>
              </a:spcAft>
              <a:buNone/>
            </a:pPr>
            <a:endParaRPr sz="1400"/>
          </a:p>
          <a:p>
            <a:pPr marL="0" lvl="0" indent="0" algn="l" rtl="0">
              <a:spcBef>
                <a:spcPts val="1600"/>
              </a:spcBef>
              <a:spcAft>
                <a:spcPts val="1600"/>
              </a:spcAft>
              <a:buNone/>
            </a:pPr>
            <a:r>
              <a:rPr lang="en-US" sz="1400"/>
              <a:t>       </a:t>
            </a:r>
            <a:endParaRPr sz="1400"/>
          </a:p>
        </p:txBody>
      </p:sp>
      <p:pic>
        <p:nvPicPr>
          <p:cNvPr id="115" name="Google Shape;115;p19"/>
          <p:cNvPicPr preferRelativeResize="0"/>
          <p:nvPr/>
        </p:nvPicPr>
        <p:blipFill>
          <a:blip r:embed="rId4">
            <a:alphaModFix/>
          </a:blip>
          <a:stretch>
            <a:fillRect/>
          </a:stretch>
        </p:blipFill>
        <p:spPr>
          <a:xfrm>
            <a:off x="0" y="2033400"/>
            <a:ext cx="6907451" cy="3007000"/>
          </a:xfrm>
          <a:prstGeom prst="rect">
            <a:avLst/>
          </a:prstGeom>
          <a:noFill/>
          <a:ln>
            <a:noFill/>
          </a:ln>
        </p:spPr>
      </p:pic>
      <p:sp>
        <p:nvSpPr>
          <p:cNvPr id="116" name="Google Shape;116;p19"/>
          <p:cNvSpPr/>
          <p:nvPr/>
        </p:nvSpPr>
        <p:spPr>
          <a:xfrm>
            <a:off x="7341500" y="2753075"/>
            <a:ext cx="1635600" cy="1258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highlight>
                  <a:schemeClr val="lt1"/>
                </a:highlight>
              </a:rPr>
              <a:t>Automatische registratie via </a:t>
            </a:r>
            <a:br>
              <a:rPr lang="en-US">
                <a:highlight>
                  <a:schemeClr val="lt1"/>
                </a:highlight>
              </a:rPr>
            </a:br>
            <a:r>
              <a:rPr lang="en-US">
                <a:highlight>
                  <a:schemeClr val="lt1"/>
                </a:highlight>
              </a:rPr>
              <a:t>vdab/werkgevers</a:t>
            </a:r>
            <a:endParaRPr>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23" name="Google Shape;123;p20"/>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Clr>
                <a:schemeClr val="dk1"/>
              </a:buClr>
              <a:buSzPts val="1100"/>
              <a:buFont typeface="Arial"/>
              <a:buNone/>
            </a:pPr>
            <a:r>
              <a:rPr lang="en-US" sz="1800">
                <a:latin typeface="Arial"/>
                <a:ea typeface="Arial"/>
                <a:cs typeface="Arial"/>
                <a:sym typeface="Arial"/>
              </a:rPr>
              <a:t>Op zoek naar personeel?</a:t>
            </a:r>
            <a:endParaRPr sz="18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800">
                <a:latin typeface="Arial"/>
                <a:ea typeface="Arial"/>
                <a:cs typeface="Arial"/>
                <a:sym typeface="Arial"/>
              </a:rPr>
              <a:t>	</a:t>
            </a:r>
            <a:r>
              <a:rPr lang="en-US">
                <a:latin typeface="Arial"/>
                <a:ea typeface="Arial"/>
                <a:cs typeface="Arial"/>
                <a:sym typeface="Arial"/>
              </a:rPr>
              <a:t>Wat kan je zelf doen?</a:t>
            </a:r>
            <a:endParaRPr>
              <a:latin typeface="Arial"/>
              <a:ea typeface="Arial"/>
              <a:cs typeface="Arial"/>
              <a:sym typeface="Arial"/>
            </a:endParaRPr>
          </a:p>
          <a:p>
            <a:pPr marL="0" lvl="0" indent="0" algn="l" rtl="0">
              <a:spcBef>
                <a:spcPts val="0"/>
              </a:spcBef>
              <a:spcAft>
                <a:spcPts val="0"/>
              </a:spcAft>
              <a:buNone/>
            </a:pPr>
            <a:endParaRPr/>
          </a:p>
        </p:txBody>
      </p:sp>
      <p:sp>
        <p:nvSpPr>
          <p:cNvPr id="124" name="Google Shape;124;p20"/>
          <p:cNvSpPr txBox="1">
            <a:spLocks noGrp="1"/>
          </p:cNvSpPr>
          <p:nvPr>
            <p:ph type="body" idx="1"/>
          </p:nvPr>
        </p:nvSpPr>
        <p:spPr>
          <a:xfrm>
            <a:off x="640100" y="1702175"/>
            <a:ext cx="6975300" cy="2420100"/>
          </a:xfrm>
          <a:prstGeom prst="rect">
            <a:avLst/>
          </a:prstGeom>
        </p:spPr>
        <p:txBody>
          <a:bodyPr spcFirstLastPara="1" wrap="square" lIns="0" tIns="0" rIns="91425" bIns="91425" anchor="t" anchorCtr="0">
            <a:noAutofit/>
          </a:bodyPr>
          <a:lstStyle/>
          <a:p>
            <a:pPr marL="914400" lvl="0" indent="0" algn="l" rtl="0">
              <a:spcBef>
                <a:spcPts val="0"/>
              </a:spcBef>
              <a:spcAft>
                <a:spcPts val="0"/>
              </a:spcAft>
              <a:buNone/>
            </a:pPr>
            <a:r>
              <a:rPr lang="en-US" sz="1145">
                <a:latin typeface="Arial"/>
                <a:ea typeface="Arial"/>
                <a:cs typeface="Arial"/>
                <a:sym typeface="Arial"/>
              </a:rPr>
              <a:t>Matching op </a:t>
            </a:r>
            <a:r>
              <a:rPr lang="en-US" sz="1145" b="1">
                <a:latin typeface="Arial"/>
                <a:ea typeface="Arial"/>
                <a:cs typeface="Arial"/>
                <a:sym typeface="Arial"/>
              </a:rPr>
              <a:t>vacatureniveau</a:t>
            </a:r>
            <a:br>
              <a:rPr lang="en-US" sz="1145" b="1">
                <a:latin typeface="Arial"/>
                <a:ea typeface="Arial"/>
                <a:cs typeface="Arial"/>
                <a:sym typeface="Arial"/>
              </a:rPr>
            </a:br>
            <a:endParaRPr sz="600" b="1">
              <a:latin typeface="Arial"/>
              <a:ea typeface="Arial"/>
              <a:cs typeface="Arial"/>
              <a:sym typeface="Arial"/>
            </a:endParaRPr>
          </a:p>
          <a:p>
            <a:pPr marL="914400" lvl="1" indent="-285932" algn="l" rtl="0">
              <a:spcBef>
                <a:spcPts val="1200"/>
              </a:spcBef>
              <a:spcAft>
                <a:spcPts val="0"/>
              </a:spcAft>
              <a:buClr>
                <a:schemeClr val="dk1"/>
              </a:buClr>
              <a:buSzPts val="903"/>
              <a:buFont typeface="Arial"/>
              <a:buChar char="-"/>
            </a:pPr>
            <a:r>
              <a:rPr lang="en-US" sz="902">
                <a:solidFill>
                  <a:schemeClr val="dk1"/>
                </a:solidFill>
                <a:latin typeface="Arial"/>
                <a:ea typeface="Arial"/>
                <a:cs typeface="Arial"/>
                <a:sym typeface="Arial"/>
              </a:rPr>
              <a:t>knop ‘Matching’  op vacature</a:t>
            </a:r>
            <a:endParaRPr sz="902">
              <a:solidFill>
                <a:schemeClr val="dk1"/>
              </a:solidFill>
              <a:latin typeface="Arial"/>
              <a:ea typeface="Arial"/>
              <a:cs typeface="Arial"/>
              <a:sym typeface="Arial"/>
            </a:endParaRPr>
          </a:p>
          <a:p>
            <a:pPr marL="914400" lvl="1" indent="-285932" algn="l" rtl="0">
              <a:spcBef>
                <a:spcPts val="0"/>
              </a:spcBef>
              <a:spcAft>
                <a:spcPts val="0"/>
              </a:spcAft>
              <a:buClr>
                <a:schemeClr val="dk1"/>
              </a:buClr>
              <a:buSzPts val="903"/>
              <a:buFont typeface="Arial"/>
              <a:buChar char="-"/>
            </a:pPr>
            <a:r>
              <a:rPr lang="en-US" sz="902">
                <a:solidFill>
                  <a:schemeClr val="dk1"/>
                </a:solidFill>
                <a:latin typeface="Arial"/>
                <a:ea typeface="Arial"/>
                <a:cs typeface="Arial"/>
                <a:sym typeface="Arial"/>
              </a:rPr>
              <a:t>via een automatisch systeem vergelijkt men jouw vacature met beschikbare cv’s uit onze databank</a:t>
            </a:r>
            <a:endParaRPr sz="902">
              <a:solidFill>
                <a:schemeClr val="dk1"/>
              </a:solidFill>
              <a:latin typeface="Arial"/>
              <a:ea typeface="Arial"/>
              <a:cs typeface="Arial"/>
              <a:sym typeface="Arial"/>
            </a:endParaRPr>
          </a:p>
          <a:p>
            <a:pPr marL="914400" lvl="1" indent="-285932" algn="l" rtl="0">
              <a:spcBef>
                <a:spcPts val="0"/>
              </a:spcBef>
              <a:spcAft>
                <a:spcPts val="0"/>
              </a:spcAft>
              <a:buClr>
                <a:schemeClr val="dk1"/>
              </a:buClr>
              <a:buSzPts val="903"/>
              <a:buFont typeface="Arial"/>
              <a:buChar char="-"/>
            </a:pPr>
            <a:r>
              <a:rPr lang="en-US" sz="902">
                <a:solidFill>
                  <a:schemeClr val="dk1"/>
                </a:solidFill>
                <a:latin typeface="Arial"/>
                <a:ea typeface="Arial"/>
                <a:cs typeface="Arial"/>
                <a:sym typeface="Arial"/>
              </a:rPr>
              <a:t>nauwere aansluiting  +/- 80%, gesorteerd</a:t>
            </a:r>
            <a:endParaRPr sz="902">
              <a:solidFill>
                <a:schemeClr val="dk1"/>
              </a:solidFill>
              <a:latin typeface="Arial"/>
              <a:ea typeface="Arial"/>
              <a:cs typeface="Arial"/>
              <a:sym typeface="Arial"/>
            </a:endParaRPr>
          </a:p>
          <a:p>
            <a:pPr marL="914400" lvl="0" indent="0" algn="l" rtl="0">
              <a:spcBef>
                <a:spcPts val="1200"/>
              </a:spcBef>
              <a:spcAft>
                <a:spcPts val="0"/>
              </a:spcAft>
              <a:buNone/>
            </a:pPr>
            <a:endParaRPr sz="1123">
              <a:latin typeface="Arial"/>
              <a:ea typeface="Arial"/>
              <a:cs typeface="Arial"/>
              <a:sym typeface="Arial"/>
            </a:endParaRPr>
          </a:p>
          <a:p>
            <a:pPr marL="914400" lvl="0" indent="0" algn="l" rtl="0">
              <a:spcBef>
                <a:spcPts val="1200"/>
              </a:spcBef>
              <a:spcAft>
                <a:spcPts val="0"/>
              </a:spcAft>
              <a:buNone/>
            </a:pPr>
            <a:r>
              <a:rPr lang="en-US" sz="1123">
                <a:latin typeface="Arial"/>
                <a:ea typeface="Arial"/>
                <a:cs typeface="Arial"/>
                <a:sym typeface="Arial"/>
              </a:rPr>
              <a:t>Selectie van </a:t>
            </a:r>
            <a:r>
              <a:rPr lang="en-US" sz="1123" b="1">
                <a:latin typeface="Arial"/>
                <a:ea typeface="Arial"/>
                <a:cs typeface="Arial"/>
                <a:sym typeface="Arial"/>
              </a:rPr>
              <a:t>kandidaten</a:t>
            </a:r>
            <a:r>
              <a:rPr lang="en-US" sz="1123">
                <a:latin typeface="Arial"/>
                <a:ea typeface="Arial"/>
                <a:cs typeface="Arial"/>
                <a:sym typeface="Arial"/>
              </a:rPr>
              <a:t> - </a:t>
            </a:r>
            <a:r>
              <a:rPr lang="en-US" sz="1123" u="sng">
                <a:solidFill>
                  <a:schemeClr val="folHlink"/>
                </a:solidFill>
                <a:latin typeface="Arial"/>
                <a:ea typeface="Arial"/>
                <a:cs typeface="Arial"/>
                <a:sym typeface="Arial"/>
                <a:hlinkClick r:id="rId3">
                  <a:extLst>
                    <a:ext uri="{A12FA001-AC4F-418D-AE19-62706E023703}">
                      <ahyp:hlinkClr xmlns:ahyp="http://schemas.microsoft.com/office/drawing/2018/hyperlinkcolor" val="tx"/>
                    </a:ext>
                  </a:extLst>
                </a:hlinkClick>
              </a:rPr>
              <a:t>Vind een werknemer</a:t>
            </a:r>
            <a:endParaRPr sz="1123">
              <a:latin typeface="Arial"/>
              <a:ea typeface="Arial"/>
              <a:cs typeface="Arial"/>
              <a:sym typeface="Arial"/>
            </a:endParaRPr>
          </a:p>
          <a:p>
            <a:pPr marL="914400" lvl="1" indent="-283441" algn="l" rtl="0">
              <a:spcBef>
                <a:spcPts val="1200"/>
              </a:spcBef>
              <a:spcAft>
                <a:spcPts val="0"/>
              </a:spcAft>
              <a:buClr>
                <a:schemeClr val="dk1"/>
              </a:buClr>
              <a:buSzPts val="864"/>
              <a:buFont typeface="Arial"/>
              <a:buChar char="-"/>
            </a:pPr>
            <a:r>
              <a:rPr lang="en-US" sz="863">
                <a:solidFill>
                  <a:schemeClr val="dk1"/>
                </a:solidFill>
                <a:latin typeface="Arial"/>
                <a:ea typeface="Arial"/>
                <a:cs typeface="Arial"/>
                <a:sym typeface="Arial"/>
              </a:rPr>
              <a:t>je bepaalt zelf aan welke criteria kandidaten moeten voldoen ( beroep, studie, regio,...)</a:t>
            </a:r>
            <a:endParaRPr sz="863">
              <a:solidFill>
                <a:schemeClr val="dk1"/>
              </a:solidFill>
              <a:latin typeface="Arial"/>
              <a:ea typeface="Arial"/>
              <a:cs typeface="Arial"/>
              <a:sym typeface="Arial"/>
            </a:endParaRPr>
          </a:p>
          <a:p>
            <a:pPr marL="914400" lvl="1" indent="-283441" algn="l" rtl="0">
              <a:spcBef>
                <a:spcPts val="0"/>
              </a:spcBef>
              <a:spcAft>
                <a:spcPts val="0"/>
              </a:spcAft>
              <a:buClr>
                <a:schemeClr val="dk1"/>
              </a:buClr>
              <a:buSzPts val="864"/>
              <a:buFont typeface="Arial"/>
              <a:buChar char="-"/>
            </a:pPr>
            <a:r>
              <a:rPr lang="en-US" sz="863">
                <a:solidFill>
                  <a:schemeClr val="dk1"/>
                </a:solidFill>
                <a:latin typeface="Arial"/>
                <a:ea typeface="Arial"/>
                <a:cs typeface="Arial"/>
                <a:sym typeface="Arial"/>
              </a:rPr>
              <a:t>je ziet enkel kandidaten die 100% overeenstemmen met je gevraagde criteria, onwillekeurig</a:t>
            </a:r>
            <a:endParaRPr sz="863">
              <a:solidFill>
                <a:schemeClr val="dk1"/>
              </a:solidFill>
              <a:latin typeface="Arial"/>
              <a:ea typeface="Arial"/>
              <a:cs typeface="Arial"/>
              <a:sym typeface="Arial"/>
            </a:endParaRPr>
          </a:p>
          <a:p>
            <a:pPr marL="914400" lvl="1" indent="-283441" algn="l" rtl="0">
              <a:spcBef>
                <a:spcPts val="0"/>
              </a:spcBef>
              <a:spcAft>
                <a:spcPts val="0"/>
              </a:spcAft>
              <a:buClr>
                <a:schemeClr val="dk1"/>
              </a:buClr>
              <a:buSzPts val="864"/>
              <a:buFont typeface="Arial"/>
              <a:buChar char="-"/>
            </a:pPr>
            <a:r>
              <a:rPr lang="en-US" sz="863">
                <a:solidFill>
                  <a:schemeClr val="dk1"/>
                </a:solidFill>
                <a:latin typeface="Arial"/>
                <a:ea typeface="Arial"/>
                <a:cs typeface="Arial"/>
                <a:sym typeface="Arial"/>
              </a:rPr>
              <a:t>gemaakte selectie bewaren (</a:t>
            </a:r>
            <a:r>
              <a:rPr lang="en-US" sz="863" u="sng">
                <a:solidFill>
                  <a:schemeClr val="folHlink"/>
                </a:solidFill>
                <a:latin typeface="Arial"/>
                <a:ea typeface="Arial"/>
                <a:cs typeface="Arial"/>
                <a:sym typeface="Arial"/>
                <a:hlinkClick r:id="rId4">
                  <a:extLst>
                    <a:ext uri="{A12FA001-AC4F-418D-AE19-62706E023703}">
                      <ahyp:hlinkClr xmlns:ahyp="http://schemas.microsoft.com/office/drawing/2018/hyperlinkcolor" val="tx"/>
                    </a:ext>
                  </a:extLst>
                </a:hlinkClick>
              </a:rPr>
              <a:t>bewaarde zoekopdracht</a:t>
            </a:r>
            <a:r>
              <a:rPr lang="en-US" sz="863">
                <a:solidFill>
                  <a:schemeClr val="dk1"/>
                </a:solidFill>
                <a:latin typeface="Arial"/>
                <a:ea typeface="Arial"/>
                <a:cs typeface="Arial"/>
                <a:sym typeface="Arial"/>
              </a:rPr>
              <a:t>), mail wanneer er nieuwe cv’s voldoen aan je selectiecriteria</a:t>
            </a:r>
            <a:endParaRPr sz="863">
              <a:solidFill>
                <a:schemeClr val="dk1"/>
              </a:solidFill>
              <a:latin typeface="Arial"/>
              <a:ea typeface="Arial"/>
              <a:cs typeface="Arial"/>
              <a:sym typeface="Arial"/>
            </a:endParaRPr>
          </a:p>
          <a:p>
            <a:pPr marL="914400" lvl="0" indent="0" algn="l" rtl="0">
              <a:spcBef>
                <a:spcPts val="1200"/>
              </a:spcBef>
              <a:spcAft>
                <a:spcPts val="0"/>
              </a:spcAft>
              <a:buClr>
                <a:schemeClr val="dk1"/>
              </a:buClr>
              <a:buSzPts val="1100"/>
              <a:buFont typeface="Arial"/>
              <a:buNone/>
            </a:pPr>
            <a:endParaRPr sz="600">
              <a:latin typeface="Arial"/>
              <a:ea typeface="Arial"/>
              <a:cs typeface="Arial"/>
              <a:sym typeface="Arial"/>
            </a:endParaRPr>
          </a:p>
          <a:p>
            <a:pPr marL="0" lvl="0" indent="0" algn="l" rtl="0">
              <a:spcBef>
                <a:spcPts val="1200"/>
              </a:spcBef>
              <a:spcAft>
                <a:spcPts val="1600"/>
              </a:spcAft>
              <a:buNone/>
            </a:pPr>
            <a:endParaRPr/>
          </a:p>
        </p:txBody>
      </p:sp>
      <p:pic>
        <p:nvPicPr>
          <p:cNvPr id="125" name="Google Shape;125;p20"/>
          <p:cNvPicPr preferRelativeResize="0"/>
          <p:nvPr/>
        </p:nvPicPr>
        <p:blipFill>
          <a:blip r:embed="rId5">
            <a:alphaModFix/>
          </a:blip>
          <a:stretch>
            <a:fillRect/>
          </a:stretch>
        </p:blipFill>
        <p:spPr>
          <a:xfrm>
            <a:off x="5217150" y="1137425"/>
            <a:ext cx="2728775" cy="935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32" name="Google Shape;132;p21"/>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Clr>
                <a:schemeClr val="dk1"/>
              </a:buClr>
              <a:buSzPts val="1100"/>
              <a:buFont typeface="Arial"/>
              <a:buNone/>
            </a:pPr>
            <a:r>
              <a:rPr lang="en-US" sz="1800">
                <a:latin typeface="Arial"/>
                <a:ea typeface="Arial"/>
                <a:cs typeface="Arial"/>
                <a:sym typeface="Arial"/>
              </a:rPr>
              <a:t>Op zoek naar personeel</a:t>
            </a:r>
            <a:br>
              <a:rPr lang="en-US" sz="1800">
                <a:latin typeface="Arial"/>
                <a:ea typeface="Arial"/>
                <a:cs typeface="Arial"/>
                <a:sym typeface="Arial"/>
              </a:rPr>
            </a:br>
            <a:r>
              <a:rPr lang="en-US" sz="1800">
                <a:latin typeface="Arial"/>
                <a:ea typeface="Arial"/>
                <a:cs typeface="Arial"/>
                <a:sym typeface="Arial"/>
              </a:rPr>
              <a:t>	</a:t>
            </a:r>
            <a:r>
              <a:rPr lang="en-US">
                <a:latin typeface="Arial"/>
                <a:ea typeface="Arial"/>
                <a:cs typeface="Arial"/>
                <a:sym typeface="Arial"/>
              </a:rPr>
              <a:t>Hoe doet VDAB het?</a:t>
            </a:r>
            <a:endParaRPr>
              <a:latin typeface="Arial"/>
              <a:ea typeface="Arial"/>
              <a:cs typeface="Arial"/>
              <a:sym typeface="Arial"/>
            </a:endParaRPr>
          </a:p>
          <a:p>
            <a:pPr marL="0" lvl="0" indent="0" algn="l" rtl="0">
              <a:spcBef>
                <a:spcPts val="0"/>
              </a:spcBef>
              <a:spcAft>
                <a:spcPts val="0"/>
              </a:spcAft>
              <a:buNone/>
            </a:pPr>
            <a:endParaRPr/>
          </a:p>
        </p:txBody>
      </p:sp>
      <p:sp>
        <p:nvSpPr>
          <p:cNvPr id="133" name="Google Shape;133;p21"/>
          <p:cNvSpPr txBox="1">
            <a:spLocks noGrp="1"/>
          </p:cNvSpPr>
          <p:nvPr>
            <p:ph type="body" idx="1"/>
          </p:nvPr>
        </p:nvSpPr>
        <p:spPr>
          <a:xfrm>
            <a:off x="640100" y="1670275"/>
            <a:ext cx="5492400" cy="2451900"/>
          </a:xfrm>
          <a:prstGeom prst="rect">
            <a:avLst/>
          </a:prstGeom>
        </p:spPr>
        <p:txBody>
          <a:bodyPr spcFirstLastPara="1" wrap="square" lIns="0" tIns="0" rIns="91425" bIns="91425" anchor="t" anchorCtr="0">
            <a:noAutofit/>
          </a:bodyPr>
          <a:lstStyle/>
          <a:p>
            <a:pPr marL="0" lvl="0" indent="0" algn="l" rtl="0">
              <a:spcBef>
                <a:spcPts val="0"/>
              </a:spcBef>
              <a:spcAft>
                <a:spcPts val="0"/>
              </a:spcAft>
              <a:buClr>
                <a:schemeClr val="dk1"/>
              </a:buClr>
              <a:buSzPts val="1100"/>
              <a:buFont typeface="Arial"/>
              <a:buNone/>
            </a:pPr>
            <a:r>
              <a:rPr lang="en-US" sz="1415" b="1">
                <a:latin typeface="Arial"/>
                <a:ea typeface="Arial"/>
                <a:cs typeface="Arial"/>
                <a:sym typeface="Arial"/>
              </a:rPr>
              <a:t>Vroeger</a:t>
            </a:r>
            <a:br>
              <a:rPr lang="en-US" sz="1015" b="1">
                <a:latin typeface="Arial"/>
                <a:ea typeface="Arial"/>
                <a:cs typeface="Arial"/>
                <a:sym typeface="Arial"/>
              </a:rPr>
            </a:br>
            <a:r>
              <a:rPr lang="en-US" sz="1215">
                <a:latin typeface="Arial"/>
                <a:ea typeface="Arial"/>
                <a:cs typeface="Arial"/>
                <a:sym typeface="Arial"/>
              </a:rPr>
              <a:t>1 team transport en logistiek</a:t>
            </a:r>
            <a:endParaRPr sz="1215">
              <a:latin typeface="Arial"/>
              <a:ea typeface="Arial"/>
              <a:cs typeface="Arial"/>
              <a:sym typeface="Arial"/>
            </a:endParaRPr>
          </a:p>
          <a:p>
            <a:pPr marL="0" lvl="0" indent="0" algn="l" rtl="0">
              <a:spcBef>
                <a:spcPts val="1200"/>
              </a:spcBef>
              <a:spcAft>
                <a:spcPts val="0"/>
              </a:spcAft>
              <a:buNone/>
            </a:pPr>
            <a:r>
              <a:rPr lang="en-US" sz="1215">
                <a:latin typeface="Arial"/>
                <a:ea typeface="Arial"/>
                <a:cs typeface="Arial"/>
                <a:sym typeface="Arial"/>
              </a:rPr>
              <a:t>			andere aanpak nodig door de krapte op de arbeidsmarkt</a:t>
            </a:r>
            <a:endParaRPr sz="1215">
              <a:latin typeface="Arial"/>
              <a:ea typeface="Arial"/>
              <a:cs typeface="Arial"/>
              <a:sym typeface="Arial"/>
            </a:endParaRPr>
          </a:p>
          <a:p>
            <a:pPr marL="0" lvl="0" indent="0" algn="l" rtl="0">
              <a:spcBef>
                <a:spcPts val="1200"/>
              </a:spcBef>
              <a:spcAft>
                <a:spcPts val="0"/>
              </a:spcAft>
              <a:buNone/>
            </a:pPr>
            <a:r>
              <a:rPr lang="en-US" sz="1415" b="1">
                <a:latin typeface="Arial"/>
                <a:ea typeface="Arial"/>
                <a:cs typeface="Arial"/>
                <a:sym typeface="Arial"/>
              </a:rPr>
              <a:t>NU </a:t>
            </a:r>
            <a:br>
              <a:rPr lang="en-US" sz="1415" b="1">
                <a:latin typeface="Arial"/>
                <a:ea typeface="Arial"/>
                <a:cs typeface="Arial"/>
                <a:sym typeface="Arial"/>
              </a:rPr>
            </a:br>
            <a:r>
              <a:rPr lang="en-US" sz="1215">
                <a:latin typeface="Arial"/>
                <a:ea typeface="Arial"/>
                <a:cs typeface="Arial"/>
                <a:sym typeface="Arial"/>
              </a:rPr>
              <a:t>verschillende teams: arbeidersprofielen- bediendenprofielen</a:t>
            </a:r>
            <a:endParaRPr sz="1215">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US" sz="1215">
                <a:latin typeface="Arial"/>
                <a:ea typeface="Arial"/>
                <a:cs typeface="Arial"/>
                <a:sym typeface="Arial"/>
              </a:rPr>
              <a:t>nieuw team: </a:t>
            </a:r>
            <a:endParaRPr sz="1215">
              <a:latin typeface="Arial"/>
              <a:ea typeface="Arial"/>
              <a:cs typeface="Arial"/>
              <a:sym typeface="Arial"/>
            </a:endParaRPr>
          </a:p>
          <a:p>
            <a:pPr marL="0" lvl="0" indent="0" algn="l" rtl="0">
              <a:spcBef>
                <a:spcPts val="1200"/>
              </a:spcBef>
              <a:spcAft>
                <a:spcPts val="1600"/>
              </a:spcAft>
              <a:buNone/>
            </a:pPr>
            <a:endParaRPr/>
          </a:p>
        </p:txBody>
      </p:sp>
      <p:sp>
        <p:nvSpPr>
          <p:cNvPr id="134" name="Google Shape;134;p21"/>
          <p:cNvSpPr/>
          <p:nvPr/>
        </p:nvSpPr>
        <p:spPr>
          <a:xfrm>
            <a:off x="1110100" y="2227625"/>
            <a:ext cx="710400" cy="355200"/>
          </a:xfrm>
          <a:prstGeom prst="rightArrow">
            <a:avLst>
              <a:gd name="adj1" fmla="val 50000"/>
              <a:gd name="adj2" fmla="val 50000"/>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1"/>
          <p:cNvSpPr/>
          <p:nvPr/>
        </p:nvSpPr>
        <p:spPr>
          <a:xfrm>
            <a:off x="1605950" y="3189700"/>
            <a:ext cx="6571800" cy="919200"/>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Clr>
                <a:schemeClr val="dk1"/>
              </a:buClr>
              <a:buSzPts val="1100"/>
              <a:buFont typeface="Arial"/>
              <a:buNone/>
            </a:pPr>
            <a:r>
              <a:rPr lang="en-US" sz="1350">
                <a:solidFill>
                  <a:srgbClr val="2D89CC"/>
                </a:solidFill>
                <a:latin typeface="Roboto"/>
                <a:ea typeface="Roboto"/>
                <a:cs typeface="Roboto"/>
                <a:sym typeface="Roboto"/>
              </a:rPr>
              <a:t>Werkgevers  worden vanuit  aparte teams bediend door de opleidingen ,vacatures en werkzoekende samen te brengen en de focus te leggen op de verschillende profielen binnen de sector T&amp;L</a:t>
            </a:r>
            <a:endParaRPr sz="5115">
              <a:solidFill>
                <a:srgbClr val="2D89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42" name="Google Shape;142;p22"/>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b="0">
                <a:latin typeface="Arial"/>
                <a:ea typeface="Arial"/>
                <a:cs typeface="Arial"/>
                <a:sym typeface="Arial"/>
              </a:rPr>
              <a:t>Op zoek naar personeel</a:t>
            </a:r>
            <a:br>
              <a:rPr lang="en-US" b="0">
                <a:latin typeface="Arial"/>
                <a:ea typeface="Arial"/>
                <a:cs typeface="Arial"/>
                <a:sym typeface="Arial"/>
              </a:rPr>
            </a:br>
            <a:r>
              <a:rPr lang="en-US" b="1">
                <a:latin typeface="Arial"/>
                <a:ea typeface="Arial"/>
                <a:cs typeface="Arial"/>
                <a:sym typeface="Arial"/>
              </a:rPr>
              <a:t>	Hoe doet VDAB het?</a:t>
            </a:r>
            <a:endParaRPr b="1">
              <a:latin typeface="Arial"/>
              <a:ea typeface="Arial"/>
              <a:cs typeface="Arial"/>
              <a:sym typeface="Arial"/>
            </a:endParaRPr>
          </a:p>
          <a:p>
            <a:pPr marL="0" lvl="0" indent="0" algn="l" rtl="0">
              <a:spcBef>
                <a:spcPts val="0"/>
              </a:spcBef>
              <a:spcAft>
                <a:spcPts val="0"/>
              </a:spcAft>
              <a:buNone/>
            </a:pPr>
            <a:endParaRPr/>
          </a:p>
        </p:txBody>
      </p:sp>
      <p:sp>
        <p:nvSpPr>
          <p:cNvPr id="143" name="Google Shape;143;p22"/>
          <p:cNvSpPr txBox="1">
            <a:spLocks noGrp="1"/>
          </p:cNvSpPr>
          <p:nvPr>
            <p:ph type="body" idx="1"/>
          </p:nvPr>
        </p:nvSpPr>
        <p:spPr>
          <a:xfrm>
            <a:off x="640100" y="1665275"/>
            <a:ext cx="7226100" cy="2777700"/>
          </a:xfrm>
          <a:prstGeom prst="rect">
            <a:avLst/>
          </a:prstGeom>
        </p:spPr>
        <p:txBody>
          <a:bodyPr spcFirstLastPara="1" wrap="square" lIns="0" tIns="0" rIns="91425" bIns="91425" anchor="t" anchorCtr="0">
            <a:noAutofit/>
          </a:bodyPr>
          <a:lstStyle/>
          <a:p>
            <a:pPr marL="457200" lvl="0" indent="-342900" algn="l" rtl="0">
              <a:spcBef>
                <a:spcPts val="0"/>
              </a:spcBef>
              <a:spcAft>
                <a:spcPts val="0"/>
              </a:spcAft>
              <a:buSzPts val="1800"/>
              <a:buChar char="●"/>
            </a:pPr>
            <a:r>
              <a:rPr lang="en-US"/>
              <a:t>Team </a:t>
            </a:r>
            <a:r>
              <a:rPr lang="en-US" b="1"/>
              <a:t>arbeiders</a:t>
            </a:r>
            <a:r>
              <a:rPr lang="en-US"/>
              <a:t>profielen →  regionaal</a:t>
            </a:r>
            <a:br>
              <a:rPr lang="en-US"/>
            </a:br>
            <a:r>
              <a:rPr lang="en-US" sz="1400"/>
              <a:t>vacatureconsulenten:  Kizzy De Jonghe, Paul Dewilde, Tine Saelen</a:t>
            </a:r>
            <a:br>
              <a:rPr lang="en-US"/>
            </a:br>
            <a:endParaRPr/>
          </a:p>
          <a:p>
            <a:pPr marL="457200" lvl="0" indent="-342900" algn="l" rtl="0">
              <a:spcBef>
                <a:spcPts val="0"/>
              </a:spcBef>
              <a:spcAft>
                <a:spcPts val="0"/>
              </a:spcAft>
              <a:buSzPts val="1800"/>
              <a:buChar char="●"/>
            </a:pPr>
            <a:r>
              <a:rPr lang="en-US"/>
              <a:t>Team </a:t>
            </a:r>
            <a:r>
              <a:rPr lang="en-US" b="1"/>
              <a:t>bedienden</a:t>
            </a:r>
            <a:r>
              <a:rPr lang="en-US"/>
              <a:t>profielen en projecten → provinciaal  </a:t>
            </a:r>
            <a:br>
              <a:rPr lang="en-US"/>
            </a:br>
            <a:r>
              <a:rPr lang="en-US" sz="1400"/>
              <a:t>vacatureconsulenten:  Carine Ambroos, Ryad Guerti,Dagmar Berghmans</a:t>
            </a:r>
            <a:br>
              <a:rPr lang="en-US"/>
            </a:br>
            <a:endParaRPr/>
          </a:p>
          <a:p>
            <a:pPr marL="457200" lvl="0" indent="-342900" algn="l" rtl="0">
              <a:spcBef>
                <a:spcPts val="0"/>
              </a:spcBef>
              <a:spcAft>
                <a:spcPts val="0"/>
              </a:spcAft>
              <a:buSzPts val="1800"/>
              <a:buChar char="●"/>
            </a:pPr>
            <a:r>
              <a:rPr lang="en-US" b="1"/>
              <a:t>Specifieke vragen</a:t>
            </a:r>
            <a:r>
              <a:rPr lang="en-US"/>
              <a:t>  →   provinciaal</a:t>
            </a:r>
            <a:br>
              <a:rPr lang="en-US"/>
            </a:br>
            <a:r>
              <a:rPr lang="en-US" sz="1400"/>
              <a:t>accountmanager  Marleen Verschaeren</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50" name="Google Shape;150;p23"/>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Clr>
                <a:schemeClr val="dk1"/>
              </a:buClr>
              <a:buSzPts val="1100"/>
              <a:buFont typeface="Arial"/>
              <a:buNone/>
            </a:pPr>
            <a:r>
              <a:rPr lang="en-US" sz="1800">
                <a:latin typeface="Arial"/>
                <a:ea typeface="Arial"/>
                <a:cs typeface="Arial"/>
                <a:sym typeface="Arial"/>
              </a:rPr>
              <a:t>Op zoek naar personeel?</a:t>
            </a:r>
            <a:endParaRPr sz="18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800">
                <a:latin typeface="Arial"/>
                <a:ea typeface="Arial"/>
                <a:cs typeface="Arial"/>
                <a:sym typeface="Arial"/>
              </a:rPr>
              <a:t>	</a:t>
            </a:r>
            <a:r>
              <a:rPr lang="en-US">
                <a:latin typeface="Arial"/>
                <a:ea typeface="Arial"/>
                <a:cs typeface="Arial"/>
                <a:sym typeface="Arial"/>
              </a:rPr>
              <a:t>Wat doet VDAB?</a:t>
            </a:r>
            <a:endParaRPr>
              <a:latin typeface="Arial"/>
              <a:ea typeface="Arial"/>
              <a:cs typeface="Arial"/>
              <a:sym typeface="Arial"/>
            </a:endParaRPr>
          </a:p>
          <a:p>
            <a:pPr marL="0" lvl="0" indent="0" algn="l" rtl="0">
              <a:spcBef>
                <a:spcPts val="0"/>
              </a:spcBef>
              <a:spcAft>
                <a:spcPts val="0"/>
              </a:spcAft>
              <a:buNone/>
            </a:pPr>
            <a:endParaRPr/>
          </a:p>
        </p:txBody>
      </p:sp>
      <p:sp>
        <p:nvSpPr>
          <p:cNvPr id="151" name="Google Shape;151;p23"/>
          <p:cNvSpPr txBox="1">
            <a:spLocks noGrp="1"/>
          </p:cNvSpPr>
          <p:nvPr>
            <p:ph type="body" idx="1"/>
          </p:nvPr>
        </p:nvSpPr>
        <p:spPr>
          <a:xfrm>
            <a:off x="640100" y="1670275"/>
            <a:ext cx="5492400" cy="2451900"/>
          </a:xfrm>
          <a:prstGeom prst="rect">
            <a:avLst/>
          </a:prstGeom>
        </p:spPr>
        <p:txBody>
          <a:bodyPr spcFirstLastPara="1" wrap="square" lIns="0" tIns="0" rIns="91425" bIns="91425" anchor="t" anchorCtr="0">
            <a:noAutofit/>
          </a:bodyPr>
          <a:lstStyle/>
          <a:p>
            <a:pPr marL="0" lvl="0" indent="0" algn="l" rtl="0">
              <a:lnSpc>
                <a:spcPct val="90000"/>
              </a:lnSpc>
              <a:spcBef>
                <a:spcPts val="0"/>
              </a:spcBef>
              <a:spcAft>
                <a:spcPts val="0"/>
              </a:spcAft>
              <a:buClr>
                <a:schemeClr val="dk1"/>
              </a:buClr>
              <a:buSzPts val="523"/>
              <a:buFont typeface="Arial"/>
              <a:buNone/>
            </a:pPr>
            <a:r>
              <a:rPr lang="en-US" sz="1440" b="1">
                <a:solidFill>
                  <a:srgbClr val="4285F4"/>
                </a:solidFill>
                <a:latin typeface="Arial"/>
                <a:ea typeface="Arial"/>
                <a:cs typeface="Arial"/>
                <a:sym typeface="Arial"/>
              </a:rPr>
              <a:t>Vacatures in beheer van VDAB</a:t>
            </a:r>
            <a:endParaRPr sz="1440" b="1">
              <a:solidFill>
                <a:srgbClr val="4285F4"/>
              </a:solidFill>
              <a:latin typeface="Arial"/>
              <a:ea typeface="Arial"/>
              <a:cs typeface="Arial"/>
              <a:sym typeface="Arial"/>
            </a:endParaRPr>
          </a:p>
          <a:p>
            <a:pPr marL="0" lvl="0" indent="0" algn="l" rtl="0">
              <a:lnSpc>
                <a:spcPct val="105000"/>
              </a:lnSpc>
              <a:spcBef>
                <a:spcPts val="0"/>
              </a:spcBef>
              <a:spcAft>
                <a:spcPts val="0"/>
              </a:spcAft>
              <a:buClr>
                <a:schemeClr val="dk1"/>
              </a:buClr>
              <a:buSzPts val="523"/>
              <a:buFont typeface="Arial"/>
              <a:buNone/>
            </a:pPr>
            <a:br>
              <a:rPr lang="en-US" sz="941">
                <a:solidFill>
                  <a:srgbClr val="4285F4"/>
                </a:solidFill>
                <a:highlight>
                  <a:schemeClr val="lt1"/>
                </a:highlight>
                <a:latin typeface="Arial"/>
                <a:ea typeface="Arial"/>
                <a:cs typeface="Arial"/>
                <a:sym typeface="Arial"/>
              </a:rPr>
            </a:br>
            <a:r>
              <a:rPr lang="en-US" sz="941">
                <a:solidFill>
                  <a:srgbClr val="474B50"/>
                </a:solidFill>
                <a:highlight>
                  <a:schemeClr val="lt1"/>
                </a:highlight>
                <a:latin typeface="Arial"/>
                <a:ea typeface="Arial"/>
                <a:cs typeface="Arial"/>
                <a:sym typeface="Arial"/>
              </a:rPr>
              <a:t>We bekijken je vacature en schatten in hoe moeilijk het is om ze in te vullen. </a:t>
            </a:r>
            <a:endParaRPr sz="941">
              <a:solidFill>
                <a:srgbClr val="474B50"/>
              </a:solidFill>
              <a:highlight>
                <a:schemeClr val="lt1"/>
              </a:highlight>
              <a:latin typeface="Arial"/>
              <a:ea typeface="Arial"/>
              <a:cs typeface="Arial"/>
              <a:sym typeface="Arial"/>
            </a:endParaRPr>
          </a:p>
          <a:p>
            <a:pPr marL="0" lvl="0" indent="0" algn="l" rtl="0">
              <a:lnSpc>
                <a:spcPct val="105000"/>
              </a:lnSpc>
              <a:spcBef>
                <a:spcPts val="1200"/>
              </a:spcBef>
              <a:spcAft>
                <a:spcPts val="0"/>
              </a:spcAft>
              <a:buClr>
                <a:schemeClr val="dk1"/>
              </a:buClr>
              <a:buSzPts val="523"/>
              <a:buFont typeface="Arial"/>
              <a:buNone/>
            </a:pPr>
            <a:r>
              <a:rPr lang="en-US" sz="941">
                <a:solidFill>
                  <a:srgbClr val="474B50"/>
                </a:solidFill>
                <a:highlight>
                  <a:schemeClr val="lt1"/>
                </a:highlight>
                <a:latin typeface="Arial"/>
                <a:ea typeface="Arial"/>
                <a:cs typeface="Arial"/>
                <a:sym typeface="Arial"/>
              </a:rPr>
              <a:t>Op basis hiervan ondernemen we acties.</a:t>
            </a:r>
            <a:endParaRPr sz="941">
              <a:solidFill>
                <a:srgbClr val="474B50"/>
              </a:solidFill>
              <a:highlight>
                <a:schemeClr val="lt1"/>
              </a:highlight>
              <a:latin typeface="Arial"/>
              <a:ea typeface="Arial"/>
              <a:cs typeface="Arial"/>
              <a:sym typeface="Arial"/>
            </a:endParaRPr>
          </a:p>
          <a:p>
            <a:pPr marL="0" lvl="0" indent="0" algn="l" rtl="0">
              <a:lnSpc>
                <a:spcPct val="105000"/>
              </a:lnSpc>
              <a:spcBef>
                <a:spcPts val="1200"/>
              </a:spcBef>
              <a:spcAft>
                <a:spcPts val="0"/>
              </a:spcAft>
              <a:buClr>
                <a:schemeClr val="dk1"/>
              </a:buClr>
              <a:buSzPts val="523"/>
              <a:buFont typeface="Arial"/>
              <a:buNone/>
            </a:pPr>
            <a:r>
              <a:rPr lang="en-US" sz="941">
                <a:solidFill>
                  <a:srgbClr val="474B50"/>
                </a:solidFill>
                <a:highlight>
                  <a:schemeClr val="lt1"/>
                </a:highlight>
                <a:latin typeface="Arial"/>
                <a:ea typeface="Arial"/>
                <a:cs typeface="Arial"/>
                <a:sym typeface="Arial"/>
              </a:rPr>
              <a:t>Enkele mogelijke acties:</a:t>
            </a:r>
            <a:endParaRPr sz="941">
              <a:solidFill>
                <a:srgbClr val="474B50"/>
              </a:solidFill>
              <a:highlight>
                <a:schemeClr val="lt1"/>
              </a:highlight>
              <a:latin typeface="Arial"/>
              <a:ea typeface="Arial"/>
              <a:cs typeface="Arial"/>
              <a:sym typeface="Arial"/>
            </a:endParaRPr>
          </a:p>
          <a:p>
            <a:pPr marL="457200" lvl="0" indent="-288369" algn="l" rtl="0">
              <a:lnSpc>
                <a:spcPct val="105000"/>
              </a:lnSpc>
              <a:spcBef>
                <a:spcPts val="1200"/>
              </a:spcBef>
              <a:spcAft>
                <a:spcPts val="0"/>
              </a:spcAft>
              <a:buClr>
                <a:srgbClr val="474B50"/>
              </a:buClr>
              <a:buSzPts val="941"/>
              <a:buFont typeface="Arial"/>
              <a:buChar char="●"/>
            </a:pPr>
            <a:r>
              <a:rPr lang="en-US" sz="941">
                <a:solidFill>
                  <a:srgbClr val="474B50"/>
                </a:solidFill>
                <a:highlight>
                  <a:schemeClr val="lt1"/>
                </a:highlight>
                <a:latin typeface="Arial"/>
                <a:ea typeface="Arial"/>
                <a:cs typeface="Arial"/>
                <a:sym typeface="Arial"/>
              </a:rPr>
              <a:t>We zoeken kandidaten voor je vacature.</a:t>
            </a:r>
            <a:endParaRPr sz="941">
              <a:solidFill>
                <a:srgbClr val="474B50"/>
              </a:solidFill>
              <a:highlight>
                <a:schemeClr val="lt1"/>
              </a:highlight>
              <a:latin typeface="Arial"/>
              <a:ea typeface="Arial"/>
              <a:cs typeface="Arial"/>
              <a:sym typeface="Arial"/>
            </a:endParaRPr>
          </a:p>
          <a:p>
            <a:pPr marL="457200" lvl="0" indent="-288369" algn="l" rtl="0">
              <a:lnSpc>
                <a:spcPct val="105000"/>
              </a:lnSpc>
              <a:spcBef>
                <a:spcPts val="0"/>
              </a:spcBef>
              <a:spcAft>
                <a:spcPts val="0"/>
              </a:spcAft>
              <a:buClr>
                <a:srgbClr val="474B50"/>
              </a:buClr>
              <a:buSzPts val="941"/>
              <a:buFont typeface="Arial"/>
              <a:buChar char="●"/>
            </a:pPr>
            <a:r>
              <a:rPr lang="en-US" sz="941">
                <a:solidFill>
                  <a:srgbClr val="474B50"/>
                </a:solidFill>
                <a:highlight>
                  <a:schemeClr val="lt1"/>
                </a:highlight>
                <a:latin typeface="Arial"/>
                <a:ea typeface="Arial"/>
                <a:cs typeface="Arial"/>
                <a:sym typeface="Arial"/>
              </a:rPr>
              <a:t>We verspreiden ze ook intern tussen de collega’s en toeleiders</a:t>
            </a:r>
            <a:endParaRPr sz="941">
              <a:solidFill>
                <a:srgbClr val="474B50"/>
              </a:solidFill>
              <a:highlight>
                <a:schemeClr val="lt1"/>
              </a:highlight>
              <a:latin typeface="Arial"/>
              <a:ea typeface="Arial"/>
              <a:cs typeface="Arial"/>
              <a:sym typeface="Arial"/>
            </a:endParaRPr>
          </a:p>
          <a:p>
            <a:pPr marL="457200" lvl="0" indent="-288369" algn="l" rtl="0">
              <a:lnSpc>
                <a:spcPct val="105000"/>
              </a:lnSpc>
              <a:spcBef>
                <a:spcPts val="0"/>
              </a:spcBef>
              <a:spcAft>
                <a:spcPts val="0"/>
              </a:spcAft>
              <a:buClr>
                <a:srgbClr val="474B50"/>
              </a:buClr>
              <a:buSzPts val="941"/>
              <a:buFont typeface="Arial"/>
              <a:buChar char="●"/>
            </a:pPr>
            <a:r>
              <a:rPr lang="en-US" sz="941">
                <a:solidFill>
                  <a:srgbClr val="474B50"/>
                </a:solidFill>
                <a:highlight>
                  <a:schemeClr val="lt1"/>
                </a:highlight>
                <a:latin typeface="Arial"/>
                <a:ea typeface="Arial"/>
                <a:cs typeface="Arial"/>
                <a:sym typeface="Arial"/>
              </a:rPr>
              <a:t>We organiseren een jobbeurs om je bedrijf voor te stellen aan werkzoekenden.</a:t>
            </a:r>
            <a:endParaRPr sz="941">
              <a:solidFill>
                <a:srgbClr val="474B50"/>
              </a:solidFill>
              <a:highlight>
                <a:schemeClr val="lt1"/>
              </a:highlight>
              <a:latin typeface="Arial"/>
              <a:ea typeface="Arial"/>
              <a:cs typeface="Arial"/>
              <a:sym typeface="Arial"/>
            </a:endParaRPr>
          </a:p>
          <a:p>
            <a:pPr marL="457200" lvl="0" indent="-288369" algn="l" rtl="0">
              <a:lnSpc>
                <a:spcPct val="105000"/>
              </a:lnSpc>
              <a:spcBef>
                <a:spcPts val="0"/>
              </a:spcBef>
              <a:spcAft>
                <a:spcPts val="0"/>
              </a:spcAft>
              <a:buClr>
                <a:srgbClr val="474B50"/>
              </a:buClr>
              <a:buSzPts val="941"/>
              <a:buFont typeface="Arial"/>
              <a:buChar char="●"/>
            </a:pPr>
            <a:r>
              <a:rPr lang="en-US" sz="941">
                <a:solidFill>
                  <a:srgbClr val="474B50"/>
                </a:solidFill>
                <a:highlight>
                  <a:schemeClr val="lt1"/>
                </a:highlight>
                <a:latin typeface="Arial"/>
                <a:ea typeface="Arial"/>
                <a:cs typeface="Arial"/>
                <a:sym typeface="Arial"/>
              </a:rPr>
              <a:t>We helpen je om kandidaten op te leiden op de werkvloer aan voordelige voorwaarden.</a:t>
            </a:r>
            <a:endParaRPr sz="941">
              <a:solidFill>
                <a:srgbClr val="474B50"/>
              </a:solidFill>
              <a:highlight>
                <a:schemeClr val="lt1"/>
              </a:highlight>
              <a:latin typeface="Arial"/>
              <a:ea typeface="Arial"/>
              <a:cs typeface="Arial"/>
              <a:sym typeface="Arial"/>
            </a:endParaRPr>
          </a:p>
          <a:p>
            <a:pPr marL="0" lvl="0" indent="0" algn="l" rtl="0">
              <a:lnSpc>
                <a:spcPct val="105000"/>
              </a:lnSpc>
              <a:spcBef>
                <a:spcPts val="1200"/>
              </a:spcBef>
              <a:spcAft>
                <a:spcPts val="0"/>
              </a:spcAft>
              <a:buClr>
                <a:schemeClr val="dk1"/>
              </a:buClr>
              <a:buSzPts val="523"/>
              <a:buFont typeface="Arial"/>
              <a:buNone/>
            </a:pPr>
            <a:endParaRPr sz="941">
              <a:solidFill>
                <a:srgbClr val="474B50"/>
              </a:solidFill>
              <a:highlight>
                <a:schemeClr val="lt1"/>
              </a:highlight>
              <a:latin typeface="Arial"/>
              <a:ea typeface="Arial"/>
              <a:cs typeface="Arial"/>
              <a:sym typeface="Arial"/>
            </a:endParaRPr>
          </a:p>
          <a:p>
            <a:pPr marL="0" lvl="0" indent="0" algn="l" rtl="0">
              <a:lnSpc>
                <a:spcPct val="105000"/>
              </a:lnSpc>
              <a:spcBef>
                <a:spcPts val="1200"/>
              </a:spcBef>
              <a:spcAft>
                <a:spcPts val="0"/>
              </a:spcAft>
              <a:buClr>
                <a:schemeClr val="dk1"/>
              </a:buClr>
              <a:buSzPts val="523"/>
              <a:buFont typeface="Arial"/>
              <a:buNone/>
            </a:pPr>
            <a:r>
              <a:rPr lang="en-US" sz="870">
                <a:solidFill>
                  <a:srgbClr val="848484"/>
                </a:solidFill>
                <a:highlight>
                  <a:schemeClr val="lt1"/>
                </a:highlight>
                <a:latin typeface="Arial"/>
                <a:ea typeface="Arial"/>
                <a:cs typeface="Arial"/>
                <a:sym typeface="Arial"/>
              </a:rPr>
              <a:t>I</a:t>
            </a:r>
            <a:r>
              <a:rPr lang="en-US" sz="775">
                <a:solidFill>
                  <a:srgbClr val="848484"/>
                </a:solidFill>
                <a:highlight>
                  <a:schemeClr val="lt1"/>
                </a:highlight>
                <a:latin typeface="Arial"/>
                <a:ea typeface="Arial"/>
                <a:cs typeface="Arial"/>
                <a:sym typeface="Arial"/>
              </a:rPr>
              <a:t>s je vacature moeilijk in te vullen? Dan begeleidt je bemiddelaar je persoonlijk en intensief. Enkele voorbeelden: de bemiddelaar zoekt kandidaten op basis van de vereisten in je vacature en nodigt hen uit voor een gesprek. Zitten er geschikte kandidaten tussen, dan verwijst hij ze naar je door. Of: hij organiseert een infosessie om je vacature en bedrijf voor te stellen aan werkzoekenden. Als je dat wenst, kan je zelf ook langskomen om een woordje uitleg te geven.</a:t>
            </a:r>
            <a:endParaRPr sz="775">
              <a:solidFill>
                <a:srgbClr val="848484"/>
              </a:solidFill>
              <a:highlight>
                <a:schemeClr val="lt1"/>
              </a:highlight>
              <a:latin typeface="Arial"/>
              <a:ea typeface="Arial"/>
              <a:cs typeface="Arial"/>
              <a:sym typeface="Arial"/>
            </a:endParaRPr>
          </a:p>
          <a:p>
            <a:pPr marL="0" lvl="0" indent="0" algn="l" rtl="0">
              <a:spcBef>
                <a:spcPts val="1200"/>
              </a:spcBef>
              <a:spcAft>
                <a:spcPts val="1600"/>
              </a:spcAft>
              <a:buNone/>
            </a:pPr>
            <a:endParaRPr/>
          </a:p>
        </p:txBody>
      </p:sp>
      <p:sp>
        <p:nvSpPr>
          <p:cNvPr id="152" name="Google Shape;152;p23"/>
          <p:cNvSpPr/>
          <p:nvPr/>
        </p:nvSpPr>
        <p:spPr>
          <a:xfrm>
            <a:off x="6719850" y="1531950"/>
            <a:ext cx="1857600" cy="16431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Clr>
                <a:schemeClr val="dk1"/>
              </a:buClr>
              <a:buSzPts val="1100"/>
              <a:buFont typeface="Arial"/>
              <a:buNone/>
            </a:pPr>
            <a:r>
              <a:rPr lang="en-US" sz="900" b="1">
                <a:solidFill>
                  <a:srgbClr val="FF0000"/>
                </a:solidFill>
                <a:highlight>
                  <a:schemeClr val="lt1"/>
                </a:highlight>
              </a:rPr>
              <a:t>Vergeet niet aan te vinken: Ik wil dat VDAB me helpt om kandidaten te vinden</a:t>
            </a:r>
            <a:endParaRPr sz="900">
              <a:solidFill>
                <a:schemeClr val="dk1"/>
              </a:solidFill>
            </a:endParaRPr>
          </a:p>
        </p:txBody>
      </p:sp>
      <p:sp>
        <p:nvSpPr>
          <p:cNvPr id="153" name="Google Shape;153;p23"/>
          <p:cNvSpPr txBox="1"/>
          <p:nvPr/>
        </p:nvSpPr>
        <p:spPr>
          <a:xfrm>
            <a:off x="4837225" y="1359950"/>
            <a:ext cx="166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FF0000"/>
                </a:solidFill>
                <a:latin typeface="Calibri"/>
                <a:ea typeface="Calibri"/>
                <a:cs typeface="Calibri"/>
                <a:sym typeface="Calibri"/>
              </a:rPr>
              <a:t>knelpuntberoepen</a:t>
            </a:r>
            <a:endParaRPr>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par>
                                <p:cTn id="8" presetID="2" presetClass="entr" presetSubtype="8" fill="hold" nodeType="withEffect">
                                  <p:stCondLst>
                                    <p:cond delay="0"/>
                                  </p:stCondLst>
                                  <p:childTnLst>
                                    <p:set>
                                      <p:cBhvr>
                                        <p:cTn id="9" dur="1" fill="hold">
                                          <p:stCondLst>
                                            <p:cond delay="0"/>
                                          </p:stCondLst>
                                        </p:cTn>
                                        <p:tgtEl>
                                          <p:spTgt spid="152"/>
                                        </p:tgtEl>
                                        <p:attrNameLst>
                                          <p:attrName>style.visibility</p:attrName>
                                        </p:attrNameLst>
                                      </p:cBhvr>
                                      <p:to>
                                        <p:strVal val="visible"/>
                                      </p:to>
                                    </p:set>
                                    <p:anim calcmode="lin" valueType="num">
                                      <p:cBhvr additive="base">
                                        <p:cTn id="10" dur="1000"/>
                                        <p:tgtEl>
                                          <p:spTgt spid="15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60" name="Google Shape;160;p24"/>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US" sz="2400" b="1">
                <a:latin typeface="Arial"/>
                <a:ea typeface="Arial"/>
                <a:cs typeface="Arial"/>
                <a:sym typeface="Arial"/>
              </a:rPr>
              <a:t>Vacature: Schaap met 5 poten</a:t>
            </a:r>
            <a:endParaRPr sz="2400" b="1">
              <a:latin typeface="Arial"/>
              <a:ea typeface="Arial"/>
              <a:cs typeface="Arial"/>
              <a:sym typeface="Arial"/>
            </a:endParaRPr>
          </a:p>
        </p:txBody>
      </p:sp>
      <p:sp>
        <p:nvSpPr>
          <p:cNvPr id="161" name="Google Shape;161;p24"/>
          <p:cNvSpPr txBox="1">
            <a:spLocks noGrp="1"/>
          </p:cNvSpPr>
          <p:nvPr>
            <p:ph type="body" idx="1"/>
          </p:nvPr>
        </p:nvSpPr>
        <p:spPr>
          <a:xfrm>
            <a:off x="640100" y="1692525"/>
            <a:ext cx="5492400" cy="2799000"/>
          </a:xfrm>
          <a:prstGeom prst="rect">
            <a:avLst/>
          </a:prstGeom>
        </p:spPr>
        <p:txBody>
          <a:bodyPr spcFirstLastPara="1" wrap="square" lIns="0" tIns="0" rIns="91425" bIns="91425" anchor="t" anchorCtr="0">
            <a:noAutofit/>
          </a:bodyPr>
          <a:lstStyle/>
          <a:p>
            <a:pPr marL="0" lvl="0" indent="0" algn="l" rtl="0">
              <a:spcBef>
                <a:spcPts val="0"/>
              </a:spcBef>
              <a:spcAft>
                <a:spcPts val="0"/>
              </a:spcAft>
              <a:buClr>
                <a:schemeClr val="dk1"/>
              </a:buClr>
              <a:buSzPts val="1100"/>
              <a:buFont typeface="Arial"/>
              <a:buNone/>
            </a:pPr>
            <a:r>
              <a:rPr lang="en-US">
                <a:latin typeface="Comic Sans MS"/>
                <a:ea typeface="Comic Sans MS"/>
                <a:cs typeface="Comic Sans MS"/>
                <a:sym typeface="Comic Sans MS"/>
              </a:rPr>
              <a:t>WIE?</a:t>
            </a:r>
            <a:endParaRPr>
              <a:latin typeface="Comic Sans MS"/>
              <a:ea typeface="Comic Sans MS"/>
              <a:cs typeface="Comic Sans MS"/>
              <a:sym typeface="Comic Sans MS"/>
            </a:endParaRPr>
          </a:p>
          <a:p>
            <a:pPr marL="0" lvl="0" indent="0" algn="l" rtl="0">
              <a:spcBef>
                <a:spcPts val="1600"/>
              </a:spcBef>
              <a:spcAft>
                <a:spcPts val="0"/>
              </a:spcAft>
              <a:buClr>
                <a:schemeClr val="dk1"/>
              </a:buClr>
              <a:buSzPts val="1100"/>
              <a:buFont typeface="Arial"/>
              <a:buNone/>
            </a:pPr>
            <a:r>
              <a:rPr lang="en-US">
                <a:latin typeface="Comic Sans MS"/>
                <a:ea typeface="Comic Sans MS"/>
                <a:cs typeface="Comic Sans MS"/>
                <a:sym typeface="Comic Sans MS"/>
              </a:rPr>
              <a:t>WAT?</a:t>
            </a:r>
            <a:endParaRPr>
              <a:latin typeface="Comic Sans MS"/>
              <a:ea typeface="Comic Sans MS"/>
              <a:cs typeface="Comic Sans MS"/>
              <a:sym typeface="Comic Sans MS"/>
            </a:endParaRPr>
          </a:p>
          <a:p>
            <a:pPr marL="0" lvl="0" indent="0" algn="l" rtl="0">
              <a:spcBef>
                <a:spcPts val="1600"/>
              </a:spcBef>
              <a:spcAft>
                <a:spcPts val="0"/>
              </a:spcAft>
              <a:buClr>
                <a:schemeClr val="dk1"/>
              </a:buClr>
              <a:buSzPts val="1100"/>
              <a:buFont typeface="Arial"/>
              <a:buNone/>
            </a:pPr>
            <a:r>
              <a:rPr lang="en-US">
                <a:latin typeface="Comic Sans MS"/>
                <a:ea typeface="Comic Sans MS"/>
                <a:cs typeface="Comic Sans MS"/>
                <a:sym typeface="Comic Sans MS"/>
              </a:rPr>
              <a:t>WAAR?	</a:t>
            </a:r>
            <a:endParaRPr>
              <a:latin typeface="Comic Sans MS"/>
              <a:ea typeface="Comic Sans MS"/>
              <a:cs typeface="Comic Sans MS"/>
              <a:sym typeface="Comic Sans MS"/>
            </a:endParaRPr>
          </a:p>
          <a:p>
            <a:pPr marL="0" lvl="0" indent="0" algn="l" rtl="0">
              <a:spcBef>
                <a:spcPts val="1600"/>
              </a:spcBef>
              <a:spcAft>
                <a:spcPts val="0"/>
              </a:spcAft>
              <a:buClr>
                <a:schemeClr val="dk1"/>
              </a:buClr>
              <a:buSzPts val="1100"/>
              <a:buFont typeface="Arial"/>
              <a:buNone/>
            </a:pPr>
            <a:r>
              <a:rPr lang="en-US">
                <a:latin typeface="Comic Sans MS"/>
                <a:ea typeface="Comic Sans MS"/>
                <a:cs typeface="Comic Sans MS"/>
                <a:sym typeface="Comic Sans MS"/>
              </a:rPr>
              <a:t>WANNEER?</a:t>
            </a:r>
            <a:endParaRPr>
              <a:latin typeface="Comic Sans MS"/>
              <a:ea typeface="Comic Sans MS"/>
              <a:cs typeface="Comic Sans MS"/>
              <a:sym typeface="Comic Sans MS"/>
            </a:endParaRPr>
          </a:p>
          <a:p>
            <a:pPr marL="0" lvl="0" indent="0" algn="l" rtl="0">
              <a:spcBef>
                <a:spcPts val="1600"/>
              </a:spcBef>
              <a:spcAft>
                <a:spcPts val="0"/>
              </a:spcAft>
              <a:buClr>
                <a:schemeClr val="dk1"/>
              </a:buClr>
              <a:buSzPts val="1100"/>
              <a:buFont typeface="Arial"/>
              <a:buNone/>
            </a:pPr>
            <a:r>
              <a:rPr lang="en-US">
                <a:latin typeface="Comic Sans MS"/>
                <a:ea typeface="Comic Sans MS"/>
                <a:cs typeface="Comic Sans MS"/>
                <a:sym typeface="Comic Sans MS"/>
              </a:rPr>
              <a:t>WAAROM?</a:t>
            </a:r>
            <a:endParaRPr>
              <a:latin typeface="Comic Sans MS"/>
              <a:ea typeface="Comic Sans MS"/>
              <a:cs typeface="Comic Sans MS"/>
              <a:sym typeface="Comic Sans MS"/>
            </a:endParaRPr>
          </a:p>
          <a:p>
            <a:pPr marL="0" lvl="0" indent="0" algn="l" rtl="0">
              <a:spcBef>
                <a:spcPts val="1600"/>
              </a:spcBef>
              <a:spcAft>
                <a:spcPts val="1600"/>
              </a:spcAft>
              <a:buNone/>
            </a:pPr>
            <a:endParaRPr/>
          </a:p>
        </p:txBody>
      </p:sp>
      <p:pic>
        <p:nvPicPr>
          <p:cNvPr id="162" name="Google Shape;162;p24"/>
          <p:cNvPicPr preferRelativeResize="0"/>
          <p:nvPr/>
        </p:nvPicPr>
        <p:blipFill>
          <a:blip r:embed="rId3">
            <a:alphaModFix/>
          </a:blip>
          <a:stretch>
            <a:fillRect/>
          </a:stretch>
        </p:blipFill>
        <p:spPr>
          <a:xfrm>
            <a:off x="4467825" y="1440000"/>
            <a:ext cx="2883275" cy="2289975"/>
          </a:xfrm>
          <a:prstGeom prst="rect">
            <a:avLst/>
          </a:prstGeom>
          <a:noFill/>
          <a:ln>
            <a:noFill/>
          </a:ln>
        </p:spPr>
      </p:pic>
      <p:sp>
        <p:nvSpPr>
          <p:cNvPr id="163" name="Google Shape;163;p24"/>
          <p:cNvSpPr txBox="1"/>
          <p:nvPr/>
        </p:nvSpPr>
        <p:spPr>
          <a:xfrm>
            <a:off x="3897925" y="3670800"/>
            <a:ext cx="47553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Clr>
                <a:schemeClr val="dk1"/>
              </a:buClr>
              <a:buSzPts val="1100"/>
              <a:buFont typeface="Arial"/>
              <a:buNone/>
            </a:pPr>
            <a:r>
              <a:rPr lang="en-US">
                <a:solidFill>
                  <a:schemeClr val="dk1"/>
                </a:solidFill>
                <a:latin typeface="Comic Sans MS"/>
                <a:ea typeface="Comic Sans MS"/>
                <a:cs typeface="Comic Sans MS"/>
                <a:sym typeface="Comic Sans MS"/>
              </a:rPr>
              <a:t>SNEL ANTWOORD GEVEN HIEROP MET KORTE KRACHTIGE ZINNEN</a:t>
            </a:r>
            <a:endParaRPr sz="1000">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VDAB 2019">
  <a:themeElements>
    <a:clrScheme name="Simple Light">
      <a:dk1>
        <a:srgbClr val="000000"/>
      </a:dk1>
      <a:lt1>
        <a:srgbClr val="FFFFFF"/>
      </a:lt1>
      <a:dk2>
        <a:srgbClr val="294376"/>
      </a:dk2>
      <a:lt2>
        <a:srgbClr val="ECEBDC"/>
      </a:lt2>
      <a:accent1>
        <a:srgbClr val="3E89CA"/>
      </a:accent1>
      <a:accent2>
        <a:srgbClr val="DD9345"/>
      </a:accent2>
      <a:accent3>
        <a:srgbClr val="DCE070"/>
      </a:accent3>
      <a:accent4>
        <a:srgbClr val="798E58"/>
      </a:accent4>
      <a:accent5>
        <a:srgbClr val="FFED00"/>
      </a:accent5>
      <a:accent6>
        <a:srgbClr val="E4B0B3"/>
      </a:accent6>
      <a:hlink>
        <a:srgbClr val="5442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1857</Words>
  <Application>Microsoft Office PowerPoint</Application>
  <PresentationFormat>Diavoorstelling (16:9)</PresentationFormat>
  <Paragraphs>194</Paragraphs>
  <Slides>20</Slides>
  <Notes>20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Comic Sans MS</vt:lpstr>
      <vt:lpstr>Calibri</vt:lpstr>
      <vt:lpstr>Roboto</vt:lpstr>
      <vt:lpstr>VDAB 2019</vt:lpstr>
      <vt:lpstr>                    </vt:lpstr>
      <vt:lpstr>PowerPoint-presentatie</vt:lpstr>
      <vt:lpstr>Op zoek naar personeel  Plaats een vacature op de VDAB website</vt:lpstr>
      <vt:lpstr>Mijn VDAB  samenwerkingsakkoord met VDAB</vt:lpstr>
      <vt:lpstr>Op zoek naar personeel?  Wat kan je zelf doen? </vt:lpstr>
      <vt:lpstr>Op zoek naar personeel  Hoe doet VDAB het? </vt:lpstr>
      <vt:lpstr>Op zoek naar personeel  Hoe doet VDAB het? </vt:lpstr>
      <vt:lpstr>Op zoek naar personeel?  Wat doet VDAB? </vt:lpstr>
      <vt:lpstr>Vacature: Schaap met 5 poten</vt:lpstr>
      <vt:lpstr>PowerPoint-presentatie</vt:lpstr>
      <vt:lpstr>Gevonden worden/gelezen worden/solliciteren  </vt:lpstr>
      <vt:lpstr>Gevonden worden / gelezen worden / solliciteren </vt:lpstr>
      <vt:lpstr>Nog enkele tips</vt:lpstr>
      <vt:lpstr>Vacatures verspreiden</vt:lpstr>
      <vt:lpstr>Verbreed je horizon voor het vinden van arbeidskrachten:  Er is nog potentieel  </vt:lpstr>
      <vt:lpstr>Anderstalig talent aanwerven </vt:lpstr>
      <vt:lpstr>  Interregionaal en internationaal talent aanwerven         Extra hulp  nodig voor het invullen van je vacatures</vt:lpstr>
      <vt:lpstr>Medewerker met een arbeidsbeperking</vt:lpstr>
      <vt:lpstr>Gevonden maar nog niet helemaal klaar om aan de start te gaan  </vt:lpstr>
      <vt:lpstr>Bedankt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Saskia Bultiauw</dc:creator>
  <cp:lastModifiedBy>Saskia Bultiauw</cp:lastModifiedBy>
  <cp:revision>1</cp:revision>
  <dcterms:modified xsi:type="dcterms:W3CDTF">2022-06-01T07:51:12Z</dcterms:modified>
</cp:coreProperties>
</file>